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2"/>
  </p:notesMasterIdLst>
  <p:handoutMasterIdLst>
    <p:handoutMasterId r:id="rId43"/>
  </p:handoutMasterIdLst>
  <p:sldIdLst>
    <p:sldId id="879" r:id="rId2"/>
    <p:sldId id="1033" r:id="rId3"/>
    <p:sldId id="1072" r:id="rId4"/>
    <p:sldId id="1069" r:id="rId5"/>
    <p:sldId id="1070" r:id="rId6"/>
    <p:sldId id="1059" r:id="rId7"/>
    <p:sldId id="1060" r:id="rId8"/>
    <p:sldId id="1067" r:id="rId9"/>
    <p:sldId id="1068" r:id="rId10"/>
    <p:sldId id="1034" r:id="rId11"/>
    <p:sldId id="1037" r:id="rId12"/>
    <p:sldId id="1038" r:id="rId13"/>
    <p:sldId id="1065" r:id="rId14"/>
    <p:sldId id="1066" r:id="rId15"/>
    <p:sldId id="1045" r:id="rId16"/>
    <p:sldId id="1046" r:id="rId17"/>
    <p:sldId id="1039" r:id="rId18"/>
    <p:sldId id="1040" r:id="rId19"/>
    <p:sldId id="1041" r:id="rId20"/>
    <p:sldId id="1043" r:id="rId21"/>
    <p:sldId id="1044" r:id="rId22"/>
    <p:sldId id="1035" r:id="rId23"/>
    <p:sldId id="1085" r:id="rId24"/>
    <p:sldId id="1086" r:id="rId25"/>
    <p:sldId id="1073" r:id="rId26"/>
    <p:sldId id="1080" r:id="rId27"/>
    <p:sldId id="1074" r:id="rId28"/>
    <p:sldId id="1084" r:id="rId29"/>
    <p:sldId id="1081" r:id="rId30"/>
    <p:sldId id="1061" r:id="rId31"/>
    <p:sldId id="1071" r:id="rId32"/>
    <p:sldId id="1076" r:id="rId33"/>
    <p:sldId id="1082" r:id="rId34"/>
    <p:sldId id="1075" r:id="rId35"/>
    <p:sldId id="1083" r:id="rId36"/>
    <p:sldId id="1062" r:id="rId37"/>
    <p:sldId id="1077" r:id="rId38"/>
    <p:sldId id="1079" r:id="rId39"/>
    <p:sldId id="1078" r:id="rId40"/>
    <p:sldId id="1008" r:id="rId41"/>
  </p:sldIdLst>
  <p:sldSz cx="9144000" cy="6858000" type="letter"/>
  <p:notesSz cx="6954838" cy="9309100"/>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7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Metz" initials="DM" lastIdx="12" clrIdx="0"/>
  <p:cmAuthor id="1" name="Liz" initials="L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A51"/>
    <a:srgbClr val="73B860"/>
    <a:srgbClr val="F9EBAF"/>
    <a:srgbClr val="339933"/>
    <a:srgbClr val="009900"/>
    <a:srgbClr val="FF0000"/>
    <a:srgbClr val="B2CC92"/>
    <a:srgbClr val="DDDDDD"/>
    <a:srgbClr val="E4E4E4"/>
    <a:srgbClr val="FC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7" autoAdjust="0"/>
    <p:restoredTop sz="94434" autoAdjust="0"/>
  </p:normalViewPr>
  <p:slideViewPr>
    <p:cSldViewPr snapToGrid="0">
      <p:cViewPr>
        <p:scale>
          <a:sx n="88" d="100"/>
          <a:sy n="88" d="100"/>
        </p:scale>
        <p:origin x="-82" y="-53"/>
      </p:cViewPr>
      <p:guideLst>
        <p:guide orient="horz" pos="3760"/>
        <p:guide pos="2880"/>
      </p:guideLst>
    </p:cSldViewPr>
  </p:slideViewPr>
  <p:outlineViewPr>
    <p:cViewPr>
      <p:scale>
        <a:sx n="33" d="100"/>
        <a:sy n="33" d="100"/>
      </p:scale>
      <p:origin x="0" y="-2604"/>
    </p:cViewPr>
  </p:outlineViewPr>
  <p:notesTextViewPr>
    <p:cViewPr>
      <p:scale>
        <a:sx n="100" d="100"/>
        <a:sy n="100" d="100"/>
      </p:scale>
      <p:origin x="0" y="0"/>
    </p:cViewPr>
  </p:notesTextViewPr>
  <p:sorterViewPr>
    <p:cViewPr>
      <p:scale>
        <a:sx n="95" d="100"/>
        <a:sy n="95" d="100"/>
      </p:scale>
      <p:origin x="0" y="-3714"/>
    </p:cViewPr>
  </p:sorterViewPr>
  <p:notesViewPr>
    <p:cSldViewPr snapToGrid="0">
      <p:cViewPr varScale="1">
        <p:scale>
          <a:sx n="120" d="100"/>
          <a:sy n="120" d="100"/>
        </p:scale>
        <p:origin x="-774"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09872286165699"/>
          <c:y val="1.5792221282389281E-2"/>
          <c:w val="0.68373068115299496"/>
          <c:h val="0.91053962000358313"/>
        </c:manualLayout>
      </c:layout>
      <c:barChart>
        <c:barDir val="bar"/>
        <c:grouping val="clustered"/>
        <c:varyColors val="0"/>
        <c:ser>
          <c:idx val="0"/>
          <c:order val="0"/>
          <c:tx>
            <c:strRef>
              <c:f>Sheet1!$B$1</c:f>
              <c:strCache>
                <c:ptCount val="1"/>
                <c:pt idx="0">
                  <c:v>voters</c:v>
                </c:pt>
              </c:strCache>
            </c:strRef>
          </c:tx>
          <c:spPr>
            <a:solidFill>
              <a:schemeClr val="accent2"/>
            </a:solidFill>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dPt>
          <c:dPt>
            <c:idx val="2"/>
            <c:invertIfNegative val="0"/>
            <c:bubble3D val="0"/>
            <c:spPr>
              <a:solidFill>
                <a:schemeClr val="accent2">
                  <a:lumMod val="40000"/>
                  <a:lumOff val="60000"/>
                </a:schemeClr>
              </a:solidFill>
              <a:ln>
                <a:solidFill>
                  <a:schemeClr val="tx1"/>
                </a:solidFill>
              </a:ln>
            </c:spPr>
          </c:dPt>
          <c:dPt>
            <c:idx val="3"/>
            <c:invertIfNegative val="0"/>
            <c:bubble3D val="0"/>
            <c:spPr>
              <a:solidFill>
                <a:schemeClr val="accent6"/>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5"/>
              </a:solidFill>
              <a:ln>
                <a:solidFill>
                  <a:schemeClr val="tx1"/>
                </a:solidFill>
              </a:ln>
            </c:spPr>
          </c:dPt>
          <c:dPt>
            <c:idx val="6"/>
            <c:invertIfNegative val="0"/>
            <c:bubble3D val="0"/>
            <c:spPr>
              <a:solidFill>
                <a:schemeClr val="accent4"/>
              </a:solidFill>
              <a:ln>
                <a:solidFill>
                  <a:schemeClr val="tx1"/>
                </a:solidFill>
              </a:ln>
            </c:spPr>
          </c:dPt>
          <c:dPt>
            <c:idx val="7"/>
            <c:invertIfNegative val="0"/>
            <c:bubble3D val="0"/>
            <c:spPr>
              <a:solidFill>
                <a:schemeClr val="accent6"/>
              </a:solidFill>
              <a:ln>
                <a:solidFill>
                  <a:schemeClr val="tx1"/>
                </a:solidFill>
              </a:ln>
            </c:spPr>
          </c:dPt>
          <c:dPt>
            <c:idx val="8"/>
            <c:invertIfNegative val="0"/>
            <c:bubble3D val="0"/>
            <c:spPr>
              <a:solidFill>
                <a:schemeClr val="accent6"/>
              </a:solidFill>
              <a:ln>
                <a:solidFill>
                  <a:schemeClr val="tx1"/>
                </a:solidFill>
              </a:ln>
            </c:spPr>
          </c:dPt>
          <c:dPt>
            <c:idx val="9"/>
            <c:invertIfNegative val="0"/>
            <c:bubble3D val="0"/>
          </c:dPt>
          <c:dPt>
            <c:idx val="10"/>
            <c:invertIfNegative val="0"/>
            <c:bubble3D val="0"/>
          </c:dPt>
          <c:dPt>
            <c:idx val="12"/>
            <c:invertIfNegative val="0"/>
            <c:bubble3D val="0"/>
          </c:dPt>
          <c:dPt>
            <c:idx val="15"/>
            <c:invertIfNegative val="0"/>
            <c:bubble3D val="0"/>
          </c:dPt>
          <c:dPt>
            <c:idx val="18"/>
            <c:invertIfNegative val="0"/>
            <c:bubble3D val="0"/>
          </c:dPt>
          <c:dLbls>
            <c:spPr>
              <a:noFill/>
              <a:ln>
                <a:noFill/>
              </a:ln>
              <a:effectLst/>
            </c:spPr>
            <c:txPr>
              <a:bodyPr/>
              <a:lstStyle/>
              <a:p>
                <a:pPr>
                  <a:defRPr sz="16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Sheet1!$A$2:$A$8</c:f>
              <c:strCache>
                <c:ptCount val="7"/>
                <c:pt idx="0">
                  <c:v>Strongly support</c:v>
                </c:pt>
                <c:pt idx="1">
                  <c:v>Somewhat support</c:v>
                </c:pt>
                <c:pt idx="3">
                  <c:v>Don't know/NA</c:v>
                </c:pt>
                <c:pt idx="5">
                  <c:v>Somewhat oppose</c:v>
                </c:pt>
                <c:pt idx="6">
                  <c:v>Strongly oppose</c:v>
                </c:pt>
              </c:strCache>
            </c:strRef>
          </c:cat>
          <c:val>
            <c:numRef>
              <c:f>Sheet1!$B$2:$B$8</c:f>
              <c:numCache>
                <c:formatCode>0%</c:formatCode>
                <c:ptCount val="7"/>
                <c:pt idx="0">
                  <c:v>0.37</c:v>
                </c:pt>
                <c:pt idx="1">
                  <c:v>0.28000000000000003</c:v>
                </c:pt>
                <c:pt idx="3">
                  <c:v>0.05</c:v>
                </c:pt>
                <c:pt idx="5">
                  <c:v>0.16</c:v>
                </c:pt>
                <c:pt idx="6">
                  <c:v>0.15</c:v>
                </c:pt>
              </c:numCache>
            </c:numRef>
          </c:val>
          <c:extLst/>
        </c:ser>
        <c:dLbls>
          <c:showLegendKey val="0"/>
          <c:showVal val="0"/>
          <c:showCatName val="0"/>
          <c:showSerName val="0"/>
          <c:showPercent val="0"/>
          <c:showBubbleSize val="0"/>
        </c:dLbls>
        <c:gapWidth val="21"/>
        <c:axId val="36560896"/>
        <c:axId val="36562432"/>
      </c:barChart>
      <c:catAx>
        <c:axId val="36560896"/>
        <c:scaling>
          <c:orientation val="maxMin"/>
        </c:scaling>
        <c:delete val="0"/>
        <c:axPos val="l"/>
        <c:numFmt formatCode="General" sourceLinked="0"/>
        <c:majorTickMark val="none"/>
        <c:minorTickMark val="none"/>
        <c:tickLblPos val="nextTo"/>
        <c:spPr>
          <a:ln>
            <a:solidFill>
              <a:schemeClr val="tx1"/>
            </a:solidFill>
          </a:ln>
        </c:spPr>
        <c:txPr>
          <a:bodyPr/>
          <a:lstStyle/>
          <a:p>
            <a:pPr>
              <a:defRPr sz="1600"/>
            </a:pPr>
            <a:endParaRPr lang="en-US"/>
          </a:p>
        </c:txPr>
        <c:crossAx val="36562432"/>
        <c:crosses val="autoZero"/>
        <c:auto val="1"/>
        <c:lblAlgn val="ctr"/>
        <c:lblOffset val="100"/>
        <c:noMultiLvlLbl val="0"/>
      </c:catAx>
      <c:valAx>
        <c:axId val="36562432"/>
        <c:scaling>
          <c:orientation val="minMax"/>
          <c:max val="0.60000000000000009"/>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3656089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12527144953499"/>
          <c:y val="4.20719468889918E-5"/>
          <c:w val="0.70070715298518704"/>
          <c:h val="0.83508934670837398"/>
        </c:manualLayout>
      </c:layout>
      <c:pieChart>
        <c:varyColors val="1"/>
        <c:ser>
          <c:idx val="0"/>
          <c:order val="0"/>
          <c:tx>
            <c:strRef>
              <c:f>Sheet1!$B$1</c:f>
              <c:strCache>
                <c:ptCount val="1"/>
                <c:pt idx="0">
                  <c:v>Series 1</c:v>
                </c:pt>
              </c:strCache>
            </c:strRef>
          </c:tx>
          <c:spPr>
            <a:ln>
              <a:noFill/>
            </a:ln>
            <a:scene3d>
              <a:camera prst="orthographicFront"/>
              <a:lightRig rig="threePt" dir="t"/>
            </a:scene3d>
            <a:sp3d>
              <a:bevelT w="165100" h="101600"/>
            </a:sp3d>
          </c:spPr>
          <c:dPt>
            <c:idx val="0"/>
            <c:bubble3D val="0"/>
            <c:spPr>
              <a:solidFill>
                <a:srgbClr val="002060"/>
              </a:solidFill>
              <a:ln>
                <a:noFill/>
              </a:ln>
              <a:scene3d>
                <a:camera prst="orthographicFront"/>
                <a:lightRig rig="threePt" dir="t"/>
              </a:scene3d>
              <a:sp3d>
                <a:bevelT w="165100" h="101600"/>
              </a:sp3d>
            </c:spPr>
          </c:dPt>
          <c:dPt>
            <c:idx val="1"/>
            <c:bubble3D val="0"/>
            <c:spPr>
              <a:solidFill>
                <a:srgbClr val="FFFF00"/>
              </a:solidFill>
              <a:ln>
                <a:noFill/>
              </a:ln>
              <a:scene3d>
                <a:camera prst="orthographicFront"/>
                <a:lightRig rig="threePt" dir="t"/>
              </a:scene3d>
              <a:sp3d>
                <a:bevelT w="165100" h="101600"/>
              </a:sp3d>
            </c:spPr>
          </c:dPt>
          <c:dPt>
            <c:idx val="2"/>
            <c:bubble3D val="0"/>
            <c:spPr>
              <a:solidFill>
                <a:srgbClr val="C00000"/>
              </a:solidFill>
              <a:ln>
                <a:noFill/>
              </a:ln>
              <a:scene3d>
                <a:camera prst="orthographicFront"/>
                <a:lightRig rig="threePt" dir="t"/>
              </a:scene3d>
              <a:sp3d>
                <a:bevelT w="165100" h="101600"/>
              </a:sp3d>
            </c:spPr>
          </c:dPt>
          <c:dPt>
            <c:idx val="3"/>
            <c:bubble3D val="0"/>
            <c:spPr>
              <a:solidFill>
                <a:srgbClr val="CC706E"/>
              </a:solidFill>
              <a:ln>
                <a:noFill/>
              </a:ln>
              <a:scene3d>
                <a:camera prst="orthographicFront"/>
                <a:lightRig rig="threePt" dir="t"/>
              </a:scene3d>
              <a:sp3d>
                <a:bevelT w="165100" h="101600"/>
              </a:sp3d>
            </c:spPr>
          </c:dPt>
          <c:dPt>
            <c:idx val="4"/>
            <c:bubble3D val="0"/>
            <c:spPr>
              <a:solidFill>
                <a:srgbClr val="0070C0"/>
              </a:solidFill>
              <a:ln>
                <a:noFill/>
              </a:ln>
              <a:scene3d>
                <a:camera prst="orthographicFront"/>
                <a:lightRig rig="threePt" dir="t"/>
              </a:scene3d>
              <a:sp3d>
                <a:bevelT w="165100" h="101600"/>
              </a:sp3d>
            </c:spPr>
          </c:dPt>
          <c:dLbls>
            <c:dLbl>
              <c:idx val="0"/>
              <c:layout>
                <c:manualLayout>
                  <c:x val="-7.6375409274194575E-2"/>
                  <c:y val="0.13182104491320026"/>
                </c:manualLayout>
              </c:layout>
              <c:spPr/>
              <c:txPr>
                <a:bodyPr/>
                <a:lstStyle/>
                <a:p>
                  <a:pPr>
                    <a:defRPr sz="1600">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54855643044619E-3"/>
                  <c:y val="-2.5173480027325399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6403217913913701"/>
                  <c:y val="-0.1877429872047244"/>
                </c:manualLayout>
              </c:layout>
              <c:spPr/>
              <c:txPr>
                <a:bodyPr/>
                <a:lstStyle/>
                <a:p>
                  <a:pPr>
                    <a:defRPr sz="160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9.8751656619366236E-3"/>
                  <c:y val="-0.1598999343832021"/>
                </c:manualLayout>
              </c:layout>
              <c:spPr/>
              <c:txPr>
                <a:bodyPr/>
                <a:lstStyle/>
                <a:p>
                  <a:pPr>
                    <a:defRPr sz="1600">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24436654129027188"/>
                  <c:y val="-0.13095859259841486"/>
                </c:manualLayout>
              </c:layout>
              <c:spPr/>
              <c:txPr>
                <a:bodyPr/>
                <a:lstStyle/>
                <a:p>
                  <a:pPr>
                    <a:defRPr sz="1600">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solidFill>
                      <a:schemeClr val="tx1"/>
                    </a:solidFill>
                  </a:defRPr>
                </a:pPr>
                <a:endParaRPr lang="en-US"/>
              </a:p>
            </c:txPr>
            <c:dLblPos val="bestFit"/>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Strongly Support</c:v>
                </c:pt>
                <c:pt idx="1">
                  <c:v>Unsure</c:v>
                </c:pt>
                <c:pt idx="2">
                  <c:v>Strongly Oppose</c:v>
                </c:pt>
                <c:pt idx="3">
                  <c:v>Somewhat Oppose</c:v>
                </c:pt>
                <c:pt idx="4">
                  <c:v>Somewhat Support</c:v>
                </c:pt>
              </c:strCache>
            </c:strRef>
          </c:cat>
          <c:val>
            <c:numRef>
              <c:f>Sheet1!$B$2:$B$6</c:f>
              <c:numCache>
                <c:formatCode>0%</c:formatCode>
                <c:ptCount val="5"/>
                <c:pt idx="0">
                  <c:v>0.45</c:v>
                </c:pt>
                <c:pt idx="1">
                  <c:v>0.06</c:v>
                </c:pt>
                <c:pt idx="2">
                  <c:v>0.13</c:v>
                </c:pt>
                <c:pt idx="3">
                  <c:v>0.1</c:v>
                </c:pt>
                <c:pt idx="4">
                  <c:v>0.26</c:v>
                </c:pt>
              </c:numCache>
            </c:numRef>
          </c:val>
        </c:ser>
        <c:dLbls>
          <c:showLegendKey val="0"/>
          <c:showVal val="0"/>
          <c:showCatName val="0"/>
          <c:showSerName val="0"/>
          <c:showPercent val="0"/>
          <c:showBubbleSize val="0"/>
          <c:showLeaderLines val="0"/>
        </c:dLbls>
        <c:firstSliceAng val="290"/>
      </c:pieChart>
    </c:plotArea>
    <c:plotVisOnly val="1"/>
    <c:dispBlanksAs val="zero"/>
    <c:showDLblsOverMax val="0"/>
  </c:chart>
  <c:txPr>
    <a:bodyPr/>
    <a:lstStyle/>
    <a:p>
      <a:pPr>
        <a:defRPr sz="1600" b="1">
          <a:solidFill>
            <a:schemeClr val="bg1"/>
          </a:solidFill>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9745364490728999E-2"/>
          <c:w val="1"/>
          <c:h val="0.67963318093302805"/>
        </c:manualLayout>
      </c:layout>
      <c:barChart>
        <c:barDir val="col"/>
        <c:grouping val="clustered"/>
        <c:varyColors val="0"/>
        <c:ser>
          <c:idx val="0"/>
          <c:order val="0"/>
          <c:tx>
            <c:strRef>
              <c:f>Sheet1!$B$1</c:f>
              <c:strCache>
                <c:ptCount val="1"/>
                <c:pt idx="0">
                  <c:v>Total Support</c:v>
                </c:pt>
              </c:strCache>
            </c:strRef>
          </c:tx>
          <c:spPr>
            <a:solidFill>
              <a:srgbClr val="002060"/>
            </a:solidFill>
            <a:ln>
              <a:noFill/>
            </a:ln>
            <a:effectLst>
              <a:outerShdw blurRad="50800" dist="38100" dir="2700000" algn="tl" rotWithShape="0">
                <a:srgbClr val="0033CC">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(33%)</c:v>
                </c:pt>
              </c:strCache>
            </c:strRef>
          </c:cat>
          <c:val>
            <c:numRef>
              <c:f>Sheet1!$B$2:$B$4</c:f>
              <c:numCache>
                <c:formatCode>0%</c:formatCode>
                <c:ptCount val="3"/>
                <c:pt idx="0">
                  <c:v>0.6</c:v>
                </c:pt>
                <c:pt idx="1">
                  <c:v>0.68</c:v>
                </c:pt>
                <c:pt idx="2">
                  <c:v>0.84</c:v>
                </c:pt>
              </c:numCache>
            </c:numRef>
          </c:val>
        </c:ser>
        <c:ser>
          <c:idx val="1"/>
          <c:order val="1"/>
          <c:tx>
            <c:strRef>
              <c:f>Sheet1!$C$1</c:f>
              <c:strCache>
                <c:ptCount val="1"/>
                <c:pt idx="0">
                  <c:v>Total Oppose</c:v>
                </c:pt>
              </c:strCache>
            </c:strRef>
          </c:tx>
          <c:spPr>
            <a:solidFill>
              <a:srgbClr val="C00000"/>
            </a:solidFill>
            <a:ln>
              <a:noFill/>
            </a:ln>
            <a:effectLst>
              <a:outerShdw blurRad="50800" dist="38100" dir="2700000" algn="tl" rotWithShape="0">
                <a:srgbClr val="C0504D">
                  <a:lumMod val="50000"/>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(33%)</c:v>
                </c:pt>
              </c:strCache>
            </c:strRef>
          </c:cat>
          <c:val>
            <c:numRef>
              <c:f>Sheet1!$C$2:$C$4</c:f>
              <c:numCache>
                <c:formatCode>0%</c:formatCode>
                <c:ptCount val="3"/>
                <c:pt idx="0">
                  <c:v>0.34</c:v>
                </c:pt>
                <c:pt idx="1">
                  <c:v>0.27</c:v>
                </c:pt>
                <c:pt idx="2">
                  <c:v>0.1</c:v>
                </c:pt>
              </c:numCache>
            </c:numRef>
          </c:val>
        </c:ser>
        <c:dLbls>
          <c:showLegendKey val="0"/>
          <c:showVal val="1"/>
          <c:showCatName val="0"/>
          <c:showSerName val="0"/>
          <c:showPercent val="0"/>
          <c:showBubbleSize val="0"/>
        </c:dLbls>
        <c:gapWidth val="75"/>
        <c:axId val="41345408"/>
        <c:axId val="41346944"/>
      </c:barChart>
      <c:catAx>
        <c:axId val="41345408"/>
        <c:scaling>
          <c:orientation val="minMax"/>
        </c:scaling>
        <c:delete val="0"/>
        <c:axPos val="b"/>
        <c:numFmt formatCode="General" sourceLinked="1"/>
        <c:majorTickMark val="none"/>
        <c:minorTickMark val="none"/>
        <c:tickLblPos val="nextTo"/>
        <c:spPr>
          <a:ln>
            <a:noFill/>
          </a:ln>
        </c:spPr>
        <c:txPr>
          <a:bodyPr/>
          <a:lstStyle/>
          <a:p>
            <a:pPr>
              <a:defRPr sz="1600" b="1">
                <a:latin typeface="Arial" pitchFamily="34" charset="0"/>
                <a:cs typeface="Arial" pitchFamily="34" charset="0"/>
              </a:defRPr>
            </a:pPr>
            <a:endParaRPr lang="en-US"/>
          </a:p>
        </c:txPr>
        <c:crossAx val="41346944"/>
        <c:crosses val="autoZero"/>
        <c:auto val="1"/>
        <c:lblAlgn val="ctr"/>
        <c:lblOffset val="100"/>
        <c:noMultiLvlLbl val="0"/>
      </c:catAx>
      <c:valAx>
        <c:axId val="41346944"/>
        <c:scaling>
          <c:orientation val="minMax"/>
          <c:max val="1"/>
          <c:min val="0"/>
        </c:scaling>
        <c:delete val="1"/>
        <c:axPos val="l"/>
        <c:numFmt formatCode="0%" sourceLinked="1"/>
        <c:majorTickMark val="out"/>
        <c:minorTickMark val="none"/>
        <c:tickLblPos val="none"/>
        <c:crossAx val="41345408"/>
        <c:crosses val="autoZero"/>
        <c:crossBetween val="between"/>
        <c:majorUnit val="0.2"/>
        <c:minorUnit val="4.0000000000000098E-2"/>
      </c:valAx>
      <c:spPr>
        <a:noFill/>
        <a:ln w="25400">
          <a:noFill/>
        </a:ln>
      </c:spPr>
    </c:plotArea>
    <c:legend>
      <c:legendPos val="b"/>
      <c:layout>
        <c:manualLayout>
          <c:xMode val="edge"/>
          <c:yMode val="edge"/>
          <c:x val="5.0860485111774802E-2"/>
          <c:y val="6.5346075692151395E-2"/>
          <c:w val="0.40689971943162301"/>
          <c:h val="6.9062526458386203E-2"/>
        </c:manualLayout>
      </c:layout>
      <c:overlay val="0"/>
      <c:spPr>
        <a:ln>
          <a:solidFill>
            <a:srgbClr val="000000"/>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732983879167195"/>
          <c:y val="6.2176256814052103E-2"/>
          <c:w val="0.40384663179656399"/>
          <c:h val="0.93782380958085998"/>
        </c:manualLayout>
      </c:layout>
      <c:barChart>
        <c:barDir val="bar"/>
        <c:grouping val="stacked"/>
        <c:varyColors val="0"/>
        <c:ser>
          <c:idx val="0"/>
          <c:order val="0"/>
          <c:tx>
            <c:strRef>
              <c:f>Sheet1!$B$1</c:f>
              <c:strCache>
                <c:ptCount val="1"/>
                <c:pt idx="0">
                  <c:v>Series 1</c:v>
                </c:pt>
              </c:strCache>
            </c:strRef>
          </c:tx>
          <c:spPr>
            <a:solidFill>
              <a:srgbClr val="002060"/>
            </a:solidFill>
            <a:scene3d>
              <a:camera prst="orthographicFront"/>
              <a:lightRig rig="threePt" dir="t"/>
            </a:scene3d>
            <a:sp3d>
              <a:bevelT w="190500" h="38100"/>
            </a:sp3d>
          </c:spPr>
          <c:invertIfNegative val="0"/>
          <c:dLbls>
            <c:numFmt formatCode="0%" sourceLinked="0"/>
            <c:spPr>
              <a:noFill/>
              <a:ln>
                <a:noFill/>
              </a:ln>
              <a:effectLst/>
            </c:spPr>
            <c:txPr>
              <a:bodyPr/>
              <a:lstStyle/>
              <a:p>
                <a:pPr>
                  <a:defRPr sz="2000" b="1" i="1" baseline="0">
                    <a:solidFill>
                      <a:schemeClr val="bg1"/>
                    </a:solidFill>
                    <a:latin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Sheet1!$B$2:$B$6</c:f>
              <c:numCache>
                <c:formatCode>0%</c:formatCode>
                <c:ptCount val="5"/>
                <c:pt idx="0">
                  <c:v>0.63</c:v>
                </c:pt>
                <c:pt idx="1">
                  <c:v>0.55000000000000004</c:v>
                </c:pt>
                <c:pt idx="2">
                  <c:v>0.56000000000000005</c:v>
                </c:pt>
                <c:pt idx="3">
                  <c:v>0.49</c:v>
                </c:pt>
                <c:pt idx="4">
                  <c:v>0.43</c:v>
                </c:pt>
              </c:numCache>
            </c:numRef>
          </c:val>
        </c:ser>
        <c:ser>
          <c:idx val="1"/>
          <c:order val="1"/>
          <c:tx>
            <c:strRef>
              <c:f>Sheet1!$C$1</c:f>
              <c:strCache>
                <c:ptCount val="1"/>
                <c:pt idx="0">
                  <c:v>Series 2</c:v>
                </c:pt>
              </c:strCache>
            </c:strRef>
          </c:tx>
          <c:spPr>
            <a:solidFill>
              <a:srgbClr val="8080FF"/>
            </a:solidFill>
            <a:scene3d>
              <a:camera prst="orthographicFront"/>
              <a:lightRig rig="threePt" dir="t"/>
            </a:scene3d>
            <a:sp3d>
              <a:bevelT w="190500" h="38100"/>
            </a:sp3d>
          </c:spPr>
          <c:invertIfNegative val="0"/>
          <c:cat>
            <c:numRef>
              <c:f>Sheet1!$A$2:$A$6</c:f>
              <c:numCache>
                <c:formatCode>General</c:formatCode>
                <c:ptCount val="5"/>
              </c:numCache>
            </c:numRef>
          </c:cat>
          <c:val>
            <c:numRef>
              <c:f>Sheet1!$C$2:$C$6</c:f>
              <c:numCache>
                <c:formatCode>0%</c:formatCode>
                <c:ptCount val="5"/>
                <c:pt idx="0">
                  <c:v>0.28000000000000003</c:v>
                </c:pt>
                <c:pt idx="1">
                  <c:v>0.30999999999999994</c:v>
                </c:pt>
                <c:pt idx="2">
                  <c:v>0.28999999999999992</c:v>
                </c:pt>
                <c:pt idx="3">
                  <c:v>0.30000000000000004</c:v>
                </c:pt>
                <c:pt idx="4">
                  <c:v>0.34</c:v>
                </c:pt>
              </c:numCache>
            </c:numRef>
          </c:val>
        </c:ser>
        <c:ser>
          <c:idx val="2"/>
          <c:order val="2"/>
          <c:tx>
            <c:strRef>
              <c:f>Sheet1!$D$1</c:f>
              <c:strCache>
                <c:ptCount val="1"/>
                <c:pt idx="0">
                  <c:v>Series 3</c:v>
                </c:pt>
              </c:strCache>
            </c:strRef>
          </c:tx>
          <c:spPr>
            <a:noFill/>
          </c:spPr>
          <c:invertIfNegative val="0"/>
          <c:dLbls>
            <c:numFmt formatCode="0%" sourceLinked="0"/>
            <c:spPr>
              <a:noFill/>
              <a:ln>
                <a:noFill/>
              </a:ln>
              <a:effectLst/>
            </c:spPr>
            <c:txPr>
              <a:bodyPr/>
              <a:lstStyle/>
              <a:p>
                <a:pPr>
                  <a:defRPr sz="2000" b="1" i="0" baseline="0">
                    <a:latin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numCache>
            </c:numRef>
          </c:cat>
          <c:val>
            <c:numRef>
              <c:f>Sheet1!$D$2:$D$6</c:f>
              <c:numCache>
                <c:formatCode>0%</c:formatCode>
                <c:ptCount val="5"/>
                <c:pt idx="0">
                  <c:v>0.91</c:v>
                </c:pt>
                <c:pt idx="1">
                  <c:v>0.86</c:v>
                </c:pt>
                <c:pt idx="2">
                  <c:v>0.85</c:v>
                </c:pt>
                <c:pt idx="3">
                  <c:v>0.79</c:v>
                </c:pt>
                <c:pt idx="4">
                  <c:v>0.77</c:v>
                </c:pt>
              </c:numCache>
            </c:numRef>
          </c:val>
        </c:ser>
        <c:dLbls>
          <c:showLegendKey val="0"/>
          <c:showVal val="0"/>
          <c:showCatName val="0"/>
          <c:showSerName val="0"/>
          <c:showPercent val="0"/>
          <c:showBubbleSize val="0"/>
        </c:dLbls>
        <c:gapWidth val="19"/>
        <c:overlap val="100"/>
        <c:axId val="64092416"/>
        <c:axId val="67768320"/>
      </c:barChart>
      <c:catAx>
        <c:axId val="64092416"/>
        <c:scaling>
          <c:orientation val="maxMin"/>
        </c:scaling>
        <c:delete val="0"/>
        <c:axPos val="l"/>
        <c:numFmt formatCode="General" sourceLinked="1"/>
        <c:majorTickMark val="out"/>
        <c:minorTickMark val="none"/>
        <c:tickLblPos val="nextTo"/>
        <c:spPr>
          <a:ln>
            <a:noFill/>
          </a:ln>
        </c:spPr>
        <c:txPr>
          <a:bodyPr/>
          <a:lstStyle/>
          <a:p>
            <a:pPr>
              <a:defRPr sz="1400" b="1"/>
            </a:pPr>
            <a:endParaRPr lang="en-US"/>
          </a:p>
        </c:txPr>
        <c:crossAx val="67768320"/>
        <c:crosses val="autoZero"/>
        <c:auto val="1"/>
        <c:lblAlgn val="ctr"/>
        <c:lblOffset val="100"/>
        <c:noMultiLvlLbl val="0"/>
      </c:catAx>
      <c:valAx>
        <c:axId val="67768320"/>
        <c:scaling>
          <c:orientation val="minMax"/>
          <c:max val="1"/>
          <c:min val="0"/>
        </c:scaling>
        <c:delete val="1"/>
        <c:axPos val="t"/>
        <c:numFmt formatCode="0%" sourceLinked="1"/>
        <c:majorTickMark val="out"/>
        <c:minorTickMark val="none"/>
        <c:tickLblPos val="none"/>
        <c:crossAx val="64092416"/>
        <c:crosses val="autoZero"/>
        <c:crossBetween val="between"/>
        <c:majorUnit val="0.1"/>
        <c:minorUnit val="0.02"/>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1281487300709E-2"/>
          <c:y val="0.12797387898260837"/>
          <c:w val="0.91864094901337978"/>
          <c:h val="0.80124045732257876"/>
        </c:manualLayout>
      </c:layout>
      <c:barChart>
        <c:barDir val="bar"/>
        <c:grouping val="percentStacked"/>
        <c:varyColors val="0"/>
        <c:ser>
          <c:idx val="0"/>
          <c:order val="0"/>
          <c:tx>
            <c:strRef>
              <c:f>Sheet1!$B$1</c:f>
              <c:strCache>
                <c:ptCount val="1"/>
                <c:pt idx="0">
                  <c:v>Much Mr. Lkly.</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Sheet1!$A$2:$A$6</c:f>
            </c:multiLvlStrRef>
          </c:cat>
          <c:val>
            <c:numRef>
              <c:f>Sheet1!$B$2:$B$6</c:f>
              <c:numCache>
                <c:formatCode>0%</c:formatCode>
                <c:ptCount val="5"/>
                <c:pt idx="0">
                  <c:v>0.59</c:v>
                </c:pt>
                <c:pt idx="1">
                  <c:v>0.53</c:v>
                </c:pt>
                <c:pt idx="3">
                  <c:v>0.4900000000000001</c:v>
                </c:pt>
                <c:pt idx="4">
                  <c:v>0.47000000000000008</c:v>
                </c:pt>
              </c:numCache>
            </c:numRef>
          </c:val>
        </c:ser>
        <c:ser>
          <c:idx val="1"/>
          <c:order val="1"/>
          <c:tx>
            <c:strRef>
              <c:f>Sheet1!$C$1</c:f>
              <c:strCache>
                <c:ptCount val="1"/>
                <c:pt idx="0">
                  <c:v>S.W. Mr. Lkly.</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Sheet1!$A$2:$A$6</c:f>
            </c:multiLvlStrRef>
          </c:cat>
          <c:val>
            <c:numRef>
              <c:f>Sheet1!$C$2:$C$6</c:f>
              <c:numCache>
                <c:formatCode>0%</c:formatCode>
                <c:ptCount val="5"/>
                <c:pt idx="0">
                  <c:v>0.2</c:v>
                </c:pt>
                <c:pt idx="1">
                  <c:v>0.24000000000000005</c:v>
                </c:pt>
                <c:pt idx="3">
                  <c:v>0.26</c:v>
                </c:pt>
                <c:pt idx="4">
                  <c:v>0.27</c:v>
                </c:pt>
              </c:numCache>
            </c:numRef>
          </c:val>
        </c:ser>
        <c:ser>
          <c:idx val="2"/>
          <c:order val="2"/>
          <c:tx>
            <c:strRef>
              <c:f>Sheet1!$D$1</c:f>
              <c:strCache>
                <c:ptCount val="1"/>
                <c:pt idx="0">
                  <c:v>S.W. Less Lkly.</c:v>
                </c:pt>
              </c:strCache>
            </c:strRef>
          </c:tx>
          <c:spPr>
            <a:solidFill>
              <a:schemeClr val="accent5"/>
            </a:solidFill>
            <a:ln>
              <a:solidFill>
                <a:schemeClr val="tx1"/>
              </a:solid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Sheet1!$A$2:$A$6</c:f>
            </c:multiLvlStrRef>
          </c:cat>
          <c:val>
            <c:numRef>
              <c:f>Sheet1!$D$2:$D$6</c:f>
              <c:numCache>
                <c:formatCode>0%</c:formatCode>
                <c:ptCount val="5"/>
                <c:pt idx="0">
                  <c:v>9.0000000000000024E-2</c:v>
                </c:pt>
                <c:pt idx="1">
                  <c:v>9.0000000000000024E-2</c:v>
                </c:pt>
                <c:pt idx="3">
                  <c:v>9.0000000000000024E-2</c:v>
                </c:pt>
                <c:pt idx="4">
                  <c:v>7.0000000000000021E-2</c:v>
                </c:pt>
              </c:numCache>
            </c:numRef>
          </c:val>
        </c:ser>
        <c:ser>
          <c:idx val="3"/>
          <c:order val="3"/>
          <c:tx>
            <c:strRef>
              <c:f>Sheet1!$E$1</c:f>
              <c:strCache>
                <c:ptCount val="1"/>
                <c:pt idx="0">
                  <c:v>Much Less Lkly.</c:v>
                </c:pt>
              </c:strCache>
            </c:strRef>
          </c:tx>
          <c:spPr>
            <a:solidFill>
              <a:schemeClr val="accent4"/>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Sheet1!$A$2:$A$6</c:f>
            </c:multiLvlStrRef>
          </c:cat>
          <c:val>
            <c:numRef>
              <c:f>Sheet1!$E$2:$E$6</c:f>
              <c:numCache>
                <c:formatCode>0%</c:formatCode>
                <c:ptCount val="5"/>
                <c:pt idx="0">
                  <c:v>0.11</c:v>
                </c:pt>
                <c:pt idx="1">
                  <c:v>0.13</c:v>
                </c:pt>
                <c:pt idx="3">
                  <c:v>0.13</c:v>
                </c:pt>
                <c:pt idx="4">
                  <c:v>0.16</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multiLvlStrRef>
              <c:f>Sheet1!$A$2:$A$6</c:f>
            </c:multiLvlStrRef>
          </c:cat>
          <c:val>
            <c:numRef>
              <c:f>Sheet1!$F$2:$F$6</c:f>
              <c:numCache>
                <c:formatCode>0%</c:formatCode>
                <c:ptCount val="5"/>
                <c:pt idx="0">
                  <c:v>2.0000000000000007E-2</c:v>
                </c:pt>
                <c:pt idx="1">
                  <c:v>2.0000000000000007E-2</c:v>
                </c:pt>
                <c:pt idx="3">
                  <c:v>3.0000000000000002E-2</c:v>
                </c:pt>
                <c:pt idx="4">
                  <c:v>4.0000000000000015E-2</c:v>
                </c:pt>
              </c:numCache>
            </c:numRef>
          </c:val>
        </c:ser>
        <c:dLbls>
          <c:showLegendKey val="0"/>
          <c:showVal val="1"/>
          <c:showCatName val="0"/>
          <c:showSerName val="0"/>
          <c:showPercent val="0"/>
          <c:showBubbleSize val="0"/>
        </c:dLbls>
        <c:gapWidth val="60"/>
        <c:overlap val="100"/>
        <c:axId val="68290048"/>
        <c:axId val="68291584"/>
      </c:barChart>
      <c:catAx>
        <c:axId val="68290048"/>
        <c:scaling>
          <c:orientation val="maxMin"/>
        </c:scaling>
        <c:delete val="0"/>
        <c:axPos val="l"/>
        <c:majorTickMark val="none"/>
        <c:minorTickMark val="none"/>
        <c:tickLblPos val="nextTo"/>
        <c:spPr>
          <a:ln>
            <a:solidFill>
              <a:schemeClr val="tx1"/>
            </a:solidFill>
          </a:ln>
        </c:spPr>
        <c:txPr>
          <a:bodyPr/>
          <a:lstStyle/>
          <a:p>
            <a:pPr>
              <a:defRPr sz="1600"/>
            </a:pPr>
            <a:endParaRPr lang="en-US"/>
          </a:p>
        </c:txPr>
        <c:crossAx val="68291584"/>
        <c:crosses val="autoZero"/>
        <c:auto val="1"/>
        <c:lblAlgn val="ctr"/>
        <c:lblOffset val="100"/>
        <c:noMultiLvlLbl val="0"/>
      </c:catAx>
      <c:valAx>
        <c:axId val="68291584"/>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68290048"/>
        <c:crosses val="max"/>
        <c:crossBetween val="between"/>
        <c:majorUnit val="0.2"/>
      </c:valAx>
    </c:plotArea>
    <c:legend>
      <c:legendPos val="t"/>
      <c:layout>
        <c:manualLayout>
          <c:xMode val="edge"/>
          <c:yMode val="edge"/>
          <c:x val="1.7079148269599869E-2"/>
          <c:y val="5.7619311569598528E-2"/>
          <c:w val="0.95608910635441202"/>
          <c:h val="8.000528073337089E-2"/>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1281487300709E-2"/>
          <c:y val="0.12797387898260837"/>
          <c:w val="0.91864094901337978"/>
          <c:h val="0.80124045732257876"/>
        </c:manualLayout>
      </c:layout>
      <c:barChart>
        <c:barDir val="bar"/>
        <c:grouping val="percentStacked"/>
        <c:varyColors val="0"/>
        <c:ser>
          <c:idx val="0"/>
          <c:order val="0"/>
          <c:tx>
            <c:strRef>
              <c:f>Sheet1!$B$1</c:f>
              <c:strCache>
                <c:ptCount val="1"/>
                <c:pt idx="0">
                  <c:v>Ext. Imp.</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Sheet1!$A$2:$A$7</c:f>
            </c:multiLvlStrRef>
          </c:cat>
          <c:val>
            <c:numRef>
              <c:f>Sheet1!$B$2:$B$7</c:f>
              <c:numCache>
                <c:formatCode>0%</c:formatCode>
                <c:ptCount val="6"/>
                <c:pt idx="0">
                  <c:v>0.48000000000000009</c:v>
                </c:pt>
                <c:pt idx="1">
                  <c:v>0.47000000000000008</c:v>
                </c:pt>
                <c:pt idx="2">
                  <c:v>0.4</c:v>
                </c:pt>
                <c:pt idx="3">
                  <c:v>0.38000000000000012</c:v>
                </c:pt>
                <c:pt idx="4">
                  <c:v>0.37000000000000011</c:v>
                </c:pt>
                <c:pt idx="5">
                  <c:v>0.35000000000000009</c:v>
                </c:pt>
              </c:numCache>
            </c:numRef>
          </c:val>
        </c:ser>
        <c:ser>
          <c:idx val="1"/>
          <c:order val="1"/>
          <c:tx>
            <c:strRef>
              <c:f>Sheet1!$C$1</c:f>
              <c:strCache>
                <c:ptCount val="1"/>
                <c:pt idx="0">
                  <c:v>Very Imp.</c:v>
                </c:pt>
              </c:strCache>
            </c:strRef>
          </c:tx>
          <c:spPr>
            <a:solidFill>
              <a:schemeClr val="accent2"/>
            </a:solidFill>
            <a:ln w="9525">
              <a:solidFill>
                <a:schemeClr val="tx1"/>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Sheet1!$A$2:$A$7</c:f>
            </c:multiLvlStrRef>
          </c:cat>
          <c:val>
            <c:numRef>
              <c:f>Sheet1!$C$2:$C$7</c:f>
              <c:numCache>
                <c:formatCode>0%</c:formatCode>
                <c:ptCount val="6"/>
                <c:pt idx="0">
                  <c:v>0.38000000000000012</c:v>
                </c:pt>
                <c:pt idx="1">
                  <c:v>0.22</c:v>
                </c:pt>
                <c:pt idx="2">
                  <c:v>0.33000000000000013</c:v>
                </c:pt>
                <c:pt idx="3">
                  <c:v>0.38000000000000012</c:v>
                </c:pt>
                <c:pt idx="4">
                  <c:v>0.37000000000000011</c:v>
                </c:pt>
                <c:pt idx="5">
                  <c:v>0.37000000000000011</c:v>
                </c:pt>
              </c:numCache>
            </c:numRef>
          </c:val>
        </c:ser>
        <c:ser>
          <c:idx val="2"/>
          <c:order val="2"/>
          <c:tx>
            <c:strRef>
              <c:f>Sheet1!$D$1</c:f>
              <c:strCache>
                <c:ptCount val="1"/>
                <c:pt idx="0">
                  <c:v>S.W. Imp.</c:v>
                </c:pt>
              </c:strCache>
            </c:strRef>
          </c:tx>
          <c:spPr>
            <a:solidFill>
              <a:schemeClr val="accent5"/>
            </a:solidFill>
            <a:ln>
              <a:solidFill>
                <a:schemeClr val="tx1"/>
              </a:solid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Sheet1!$A$2:$A$7</c:f>
            </c:multiLvlStrRef>
          </c:cat>
          <c:val>
            <c:numRef>
              <c:f>Sheet1!$D$2:$D$7</c:f>
              <c:numCache>
                <c:formatCode>0%</c:formatCode>
                <c:ptCount val="6"/>
                <c:pt idx="0">
                  <c:v>7.0000000000000021E-2</c:v>
                </c:pt>
                <c:pt idx="1">
                  <c:v>0.14000000000000001</c:v>
                </c:pt>
                <c:pt idx="2">
                  <c:v>0.16</c:v>
                </c:pt>
                <c:pt idx="3">
                  <c:v>0.14000000000000001</c:v>
                </c:pt>
                <c:pt idx="4">
                  <c:v>0.13</c:v>
                </c:pt>
                <c:pt idx="5">
                  <c:v>0.15000000000000005</c:v>
                </c:pt>
              </c:numCache>
            </c:numRef>
          </c:val>
        </c:ser>
        <c:ser>
          <c:idx val="3"/>
          <c:order val="3"/>
          <c:tx>
            <c:strRef>
              <c:f>Sheet1!$E$1</c:f>
              <c:strCache>
                <c:ptCount val="1"/>
                <c:pt idx="0">
                  <c:v>Not Too Imp.</c:v>
                </c:pt>
              </c:strCache>
            </c:strRef>
          </c:tx>
          <c:spPr>
            <a:solidFill>
              <a:schemeClr val="accent4"/>
            </a:solidFill>
            <a:ln>
              <a:solidFill>
                <a:schemeClr val="tx1"/>
              </a:solidFill>
            </a:ln>
          </c:spPr>
          <c:invertIfNegative val="0"/>
          <c:dLbls>
            <c:dLbl>
              <c:idx val="0"/>
              <c:spPr/>
              <c:txPr>
                <a:bodyPr/>
                <a:lstStyle/>
                <a:p>
                  <a:pPr>
                    <a:defRPr sz="11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Sheet1!$A$2:$A$7</c:f>
            </c:multiLvlStrRef>
          </c:cat>
          <c:val>
            <c:numRef>
              <c:f>Sheet1!$E$2:$E$7</c:f>
              <c:numCache>
                <c:formatCode>0%</c:formatCode>
                <c:ptCount val="6"/>
                <c:pt idx="0">
                  <c:v>0.05</c:v>
                </c:pt>
                <c:pt idx="1">
                  <c:v>0.17</c:v>
                </c:pt>
                <c:pt idx="2">
                  <c:v>0.11</c:v>
                </c:pt>
                <c:pt idx="3">
                  <c:v>8.0000000000000029E-2</c:v>
                </c:pt>
                <c:pt idx="4">
                  <c:v>0.1</c:v>
                </c:pt>
                <c:pt idx="5">
                  <c:v>0.1</c:v>
                </c:pt>
              </c:numCache>
            </c:numRef>
          </c:val>
        </c:ser>
        <c:ser>
          <c:idx val="4"/>
          <c:order val="4"/>
          <c:tx>
            <c:strRef>
              <c:f>Sheet1!$F$1</c:f>
              <c:strCache>
                <c:ptCount val="1"/>
                <c:pt idx="0">
                  <c:v>DK/NA</c:v>
                </c:pt>
              </c:strCache>
            </c:strRef>
          </c:tx>
          <c:spPr>
            <a:solidFill>
              <a:schemeClr val="accent6"/>
            </a:solidFill>
            <a:ln>
              <a:solidFill>
                <a:schemeClr val="tx1"/>
              </a:solidFill>
            </a:ln>
          </c:spPr>
          <c:invertIfNegative val="0"/>
          <c:dLbls>
            <c:delete val="1"/>
          </c:dLbls>
          <c:cat>
            <c:multiLvlStrRef>
              <c:f>Sheet1!$A$2:$A$7</c:f>
            </c:multiLvlStrRef>
          </c:cat>
          <c:val>
            <c:numRef>
              <c:f>Sheet1!$F$2:$F$7</c:f>
              <c:numCache>
                <c:formatCode>0%</c:formatCode>
                <c:ptCount val="6"/>
                <c:pt idx="0">
                  <c:v>1.0000000000000004E-2</c:v>
                </c:pt>
                <c:pt idx="1">
                  <c:v>1.0000000000000004E-2</c:v>
                </c:pt>
                <c:pt idx="2">
                  <c:v>1.0000000000000004E-2</c:v>
                </c:pt>
                <c:pt idx="3">
                  <c:v>3.0000000000000002E-2</c:v>
                </c:pt>
                <c:pt idx="4">
                  <c:v>3.0000000000000002E-2</c:v>
                </c:pt>
                <c:pt idx="5">
                  <c:v>2.0000000000000007E-2</c:v>
                </c:pt>
              </c:numCache>
            </c:numRef>
          </c:val>
        </c:ser>
        <c:dLbls>
          <c:showLegendKey val="0"/>
          <c:showVal val="1"/>
          <c:showCatName val="0"/>
          <c:showSerName val="0"/>
          <c:showPercent val="0"/>
          <c:showBubbleSize val="0"/>
        </c:dLbls>
        <c:gapWidth val="60"/>
        <c:overlap val="100"/>
        <c:axId val="71278976"/>
        <c:axId val="71280512"/>
      </c:barChart>
      <c:catAx>
        <c:axId val="71278976"/>
        <c:scaling>
          <c:orientation val="maxMin"/>
        </c:scaling>
        <c:delete val="0"/>
        <c:axPos val="l"/>
        <c:majorTickMark val="none"/>
        <c:minorTickMark val="none"/>
        <c:tickLblPos val="nextTo"/>
        <c:spPr>
          <a:ln>
            <a:solidFill>
              <a:schemeClr val="tx1"/>
            </a:solidFill>
          </a:ln>
        </c:spPr>
        <c:txPr>
          <a:bodyPr/>
          <a:lstStyle/>
          <a:p>
            <a:pPr>
              <a:defRPr sz="1600"/>
            </a:pPr>
            <a:endParaRPr lang="en-US"/>
          </a:p>
        </c:txPr>
        <c:crossAx val="71280512"/>
        <c:crosses val="autoZero"/>
        <c:auto val="1"/>
        <c:lblAlgn val="ctr"/>
        <c:lblOffset val="100"/>
        <c:noMultiLvlLbl val="0"/>
      </c:catAx>
      <c:valAx>
        <c:axId val="71280512"/>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71278976"/>
        <c:crosses val="max"/>
        <c:crossBetween val="between"/>
        <c:majorUnit val="0.2"/>
      </c:valAx>
    </c:plotArea>
    <c:legend>
      <c:legendPos val="t"/>
      <c:layout>
        <c:manualLayout>
          <c:xMode val="edge"/>
          <c:yMode val="edge"/>
          <c:x val="1.7079148269599869E-2"/>
          <c:y val="6.9103098180950118E-2"/>
          <c:w val="0.9235047137806035"/>
          <c:h val="8.000528073337089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759383023599E-2"/>
          <c:y val="0.15254902372610285"/>
          <c:w val="0.93395986428232369"/>
          <c:h val="0.74226809668916482"/>
        </c:manualLayout>
      </c:layout>
      <c:barChart>
        <c:barDir val="col"/>
        <c:grouping val="clustered"/>
        <c:varyColors val="0"/>
        <c:ser>
          <c:idx val="0"/>
          <c:order val="0"/>
          <c:tx>
            <c:strRef>
              <c:f>Sheet1!$B$1</c:f>
              <c:strCache>
                <c:ptCount val="1"/>
                <c:pt idx="0">
                  <c:v>Total Support</c:v>
                </c:pt>
              </c:strCache>
            </c:strRef>
          </c:tx>
          <c:spPr>
            <a:solidFill>
              <a:schemeClr val="accent1"/>
            </a:solidFill>
            <a:ln>
              <a:solidFill>
                <a:schemeClr val="tx1"/>
              </a:solidFill>
            </a:ln>
          </c:spPr>
          <c:invertIfNegative val="0"/>
          <c:dLbls>
            <c:spPr>
              <a:noFill/>
              <a:ln>
                <a:noFill/>
              </a:ln>
              <a:effectLst/>
            </c:spPr>
            <c:txPr>
              <a:bodyPr rot="-450000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Democrats</c:v>
                </c:pt>
                <c:pt idx="1">
                  <c:v>Independents</c:v>
                </c:pt>
                <c:pt idx="2">
                  <c:v>Republicans</c:v>
                </c:pt>
              </c:strCache>
            </c:strRef>
          </c:cat>
          <c:val>
            <c:numRef>
              <c:f>Sheet1!$B$2:$B$4</c:f>
              <c:numCache>
                <c:formatCode>0%</c:formatCode>
                <c:ptCount val="3"/>
                <c:pt idx="0">
                  <c:v>0.75</c:v>
                </c:pt>
                <c:pt idx="1">
                  <c:v>0.67</c:v>
                </c:pt>
                <c:pt idx="2">
                  <c:v>0.4</c:v>
                </c:pt>
              </c:numCache>
            </c:numRef>
          </c:val>
        </c:ser>
        <c:ser>
          <c:idx val="1"/>
          <c:order val="1"/>
          <c:tx>
            <c:strRef>
              <c:f>Sheet1!$C$1</c:f>
              <c:strCache>
                <c:ptCount val="1"/>
                <c:pt idx="0">
                  <c:v>Total Oppose</c:v>
                </c:pt>
              </c:strCache>
            </c:strRef>
          </c:tx>
          <c:spPr>
            <a:solidFill>
              <a:schemeClr val="accent4"/>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Democrats</c:v>
                </c:pt>
                <c:pt idx="1">
                  <c:v>Independents</c:v>
                </c:pt>
                <c:pt idx="2">
                  <c:v>Republicans</c:v>
                </c:pt>
              </c:strCache>
            </c:strRef>
          </c:cat>
          <c:val>
            <c:numRef>
              <c:f>Sheet1!$C$2:$C$4</c:f>
              <c:numCache>
                <c:formatCode>0%</c:formatCode>
                <c:ptCount val="3"/>
                <c:pt idx="0">
                  <c:v>0.21</c:v>
                </c:pt>
                <c:pt idx="1">
                  <c:v>0.28000000000000003</c:v>
                </c:pt>
                <c:pt idx="2">
                  <c:v>0.55000000000000004</c:v>
                </c:pt>
              </c:numCache>
            </c:numRef>
          </c:val>
        </c:ser>
        <c:ser>
          <c:idx val="2"/>
          <c:order val="2"/>
          <c:tx>
            <c:strRef>
              <c:f>Sheet1!$D$1</c:f>
              <c:strCache>
                <c:ptCount val="1"/>
                <c:pt idx="0">
                  <c:v>Undecided</c:v>
                </c:pt>
              </c:strCache>
            </c:strRef>
          </c:tx>
          <c:spPr>
            <a:solidFill>
              <a:schemeClr val="accent6"/>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Democrats</c:v>
                </c:pt>
                <c:pt idx="1">
                  <c:v>Independents</c:v>
                </c:pt>
                <c:pt idx="2">
                  <c:v>Republicans</c:v>
                </c:pt>
              </c:strCache>
            </c:strRef>
          </c:cat>
          <c:val>
            <c:numRef>
              <c:f>Sheet1!$D$2:$D$4</c:f>
              <c:numCache>
                <c:formatCode>0%</c:formatCode>
                <c:ptCount val="3"/>
                <c:pt idx="0">
                  <c:v>0.04</c:v>
                </c:pt>
                <c:pt idx="1">
                  <c:v>0.05</c:v>
                </c:pt>
                <c:pt idx="2">
                  <c:v>0.05</c:v>
                </c:pt>
              </c:numCache>
            </c:numRef>
          </c:val>
        </c:ser>
        <c:dLbls>
          <c:showLegendKey val="0"/>
          <c:showVal val="0"/>
          <c:showCatName val="0"/>
          <c:showSerName val="0"/>
          <c:showPercent val="0"/>
          <c:showBubbleSize val="0"/>
        </c:dLbls>
        <c:gapWidth val="210"/>
        <c:axId val="37192448"/>
        <c:axId val="37193984"/>
      </c:barChart>
      <c:catAx>
        <c:axId val="37192448"/>
        <c:scaling>
          <c:orientation val="minMax"/>
        </c:scaling>
        <c:delete val="0"/>
        <c:axPos val="b"/>
        <c:numFmt formatCode="General" sourceLinked="0"/>
        <c:majorTickMark val="none"/>
        <c:minorTickMark val="none"/>
        <c:tickLblPos val="nextTo"/>
        <c:spPr>
          <a:ln>
            <a:solidFill>
              <a:schemeClr val="tx1"/>
            </a:solidFill>
          </a:ln>
        </c:spPr>
        <c:txPr>
          <a:bodyPr/>
          <a:lstStyle/>
          <a:p>
            <a:pPr>
              <a:defRPr sz="1600"/>
            </a:pPr>
            <a:endParaRPr lang="en-US"/>
          </a:p>
        </c:txPr>
        <c:crossAx val="37193984"/>
        <c:crosses val="autoZero"/>
        <c:auto val="1"/>
        <c:lblAlgn val="ctr"/>
        <c:lblOffset val="100"/>
        <c:noMultiLvlLbl val="0"/>
      </c:catAx>
      <c:valAx>
        <c:axId val="37193984"/>
        <c:scaling>
          <c:orientation val="minMax"/>
        </c:scaling>
        <c:delete val="0"/>
        <c:axPos val="l"/>
        <c:numFmt formatCode="0%" sourceLinked="1"/>
        <c:majorTickMark val="out"/>
        <c:minorTickMark val="none"/>
        <c:tickLblPos val="nextTo"/>
        <c:spPr>
          <a:ln>
            <a:solidFill>
              <a:schemeClr val="tx1"/>
            </a:solidFill>
          </a:ln>
        </c:spPr>
        <c:txPr>
          <a:bodyPr/>
          <a:lstStyle/>
          <a:p>
            <a:pPr>
              <a:defRPr sz="900"/>
            </a:pPr>
            <a:endParaRPr lang="en-US"/>
          </a:p>
        </c:txPr>
        <c:crossAx val="37192448"/>
        <c:crosses val="autoZero"/>
        <c:crossBetween val="between"/>
        <c:majorUnit val="0.2"/>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7593830235927E-2"/>
          <c:y val="0.12026131889763778"/>
          <c:w val="0.93395986428232369"/>
          <c:h val="0.76263435039370453"/>
        </c:manualLayout>
      </c:layout>
      <c:barChart>
        <c:barDir val="col"/>
        <c:grouping val="clustered"/>
        <c:varyColors val="0"/>
        <c:ser>
          <c:idx val="0"/>
          <c:order val="0"/>
          <c:tx>
            <c:strRef>
              <c:f>Sheet1!$B$1</c:f>
              <c:strCache>
                <c:ptCount val="1"/>
                <c:pt idx="0">
                  <c:v>Total For</c:v>
                </c:pt>
              </c:strCache>
            </c:strRef>
          </c:tx>
          <c:spPr>
            <a:solidFill>
              <a:schemeClr val="accent1"/>
            </a:solidFill>
            <a:ln>
              <a:solidFill>
                <a:schemeClr val="tx1"/>
              </a:solidFill>
            </a:ln>
          </c:spPr>
          <c:invertIfNegative val="0"/>
          <c:dLbls>
            <c:spPr>
              <a:noFill/>
              <a:ln>
                <a:noFill/>
              </a:ln>
              <a:effectLst/>
            </c:spPr>
            <c:txPr>
              <a:bodyPr rot="-450000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Independent</c:v>
                </c:pt>
                <c:pt idx="2">
                  <c:v>Republican</c:v>
                </c:pt>
              </c:strCache>
            </c:strRef>
          </c:cat>
          <c:val>
            <c:numRef>
              <c:f>Sheet1!$B$2:$B$4</c:f>
              <c:numCache>
                <c:formatCode>0%</c:formatCode>
                <c:ptCount val="3"/>
                <c:pt idx="0">
                  <c:v>0.82</c:v>
                </c:pt>
                <c:pt idx="1">
                  <c:v>0.49</c:v>
                </c:pt>
                <c:pt idx="2">
                  <c:v>0.25</c:v>
                </c:pt>
              </c:numCache>
            </c:numRef>
          </c:val>
        </c:ser>
        <c:ser>
          <c:idx val="1"/>
          <c:order val="1"/>
          <c:tx>
            <c:strRef>
              <c:f>Sheet1!$C$1</c:f>
              <c:strCache>
                <c:ptCount val="1"/>
                <c:pt idx="0">
                  <c:v>Total Against</c:v>
                </c:pt>
              </c:strCache>
            </c:strRef>
          </c:tx>
          <c:spPr>
            <a:solidFill>
              <a:schemeClr val="accent4"/>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Independent</c:v>
                </c:pt>
                <c:pt idx="2">
                  <c:v>Republican</c:v>
                </c:pt>
              </c:strCache>
            </c:strRef>
          </c:cat>
          <c:val>
            <c:numRef>
              <c:f>Sheet1!$C$2:$C$4</c:f>
              <c:numCache>
                <c:formatCode>0%</c:formatCode>
                <c:ptCount val="3"/>
                <c:pt idx="0">
                  <c:v>0.12</c:v>
                </c:pt>
                <c:pt idx="1">
                  <c:v>0.42</c:v>
                </c:pt>
                <c:pt idx="2">
                  <c:v>0.72</c:v>
                </c:pt>
              </c:numCache>
            </c:numRef>
          </c:val>
        </c:ser>
        <c:ser>
          <c:idx val="2"/>
          <c:order val="2"/>
          <c:tx>
            <c:strRef>
              <c:f>Sheet1!$D$1</c:f>
              <c:strCache>
                <c:ptCount val="1"/>
                <c:pt idx="0">
                  <c:v>Undecided</c:v>
                </c:pt>
              </c:strCache>
            </c:strRef>
          </c:tx>
          <c:spPr>
            <a:solidFill>
              <a:schemeClr val="accent6"/>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Independent</c:v>
                </c:pt>
                <c:pt idx="2">
                  <c:v>Republican</c:v>
                </c:pt>
              </c:strCache>
            </c:strRef>
          </c:cat>
          <c:val>
            <c:numRef>
              <c:f>Sheet1!$D$2:$D$4</c:f>
              <c:numCache>
                <c:formatCode>0%</c:formatCode>
                <c:ptCount val="3"/>
                <c:pt idx="0">
                  <c:v>0.06</c:v>
                </c:pt>
                <c:pt idx="1">
                  <c:v>0.09</c:v>
                </c:pt>
                <c:pt idx="2">
                  <c:v>0.03</c:v>
                </c:pt>
              </c:numCache>
            </c:numRef>
          </c:val>
        </c:ser>
        <c:dLbls>
          <c:showLegendKey val="0"/>
          <c:showVal val="0"/>
          <c:showCatName val="0"/>
          <c:showSerName val="0"/>
          <c:showPercent val="0"/>
          <c:showBubbleSize val="0"/>
        </c:dLbls>
        <c:gapWidth val="150"/>
        <c:axId val="6540672"/>
        <c:axId val="6550656"/>
      </c:barChart>
      <c:catAx>
        <c:axId val="6540672"/>
        <c:scaling>
          <c:orientation val="minMax"/>
        </c:scaling>
        <c:delete val="0"/>
        <c:axPos val="b"/>
        <c:numFmt formatCode="General" sourceLinked="0"/>
        <c:majorTickMark val="none"/>
        <c:minorTickMark val="none"/>
        <c:tickLblPos val="nextTo"/>
        <c:spPr>
          <a:ln>
            <a:solidFill>
              <a:schemeClr val="tx1"/>
            </a:solidFill>
          </a:ln>
        </c:spPr>
        <c:txPr>
          <a:bodyPr/>
          <a:lstStyle/>
          <a:p>
            <a:pPr>
              <a:defRPr sz="1600"/>
            </a:pPr>
            <a:endParaRPr lang="en-US"/>
          </a:p>
        </c:txPr>
        <c:crossAx val="6550656"/>
        <c:crosses val="autoZero"/>
        <c:auto val="1"/>
        <c:lblAlgn val="ctr"/>
        <c:lblOffset val="100"/>
        <c:noMultiLvlLbl val="0"/>
      </c:catAx>
      <c:valAx>
        <c:axId val="6550656"/>
        <c:scaling>
          <c:orientation val="minMax"/>
          <c:max val="1"/>
        </c:scaling>
        <c:delete val="0"/>
        <c:axPos val="l"/>
        <c:numFmt formatCode="0%" sourceLinked="1"/>
        <c:majorTickMark val="out"/>
        <c:minorTickMark val="none"/>
        <c:tickLblPos val="nextTo"/>
        <c:spPr>
          <a:ln>
            <a:solidFill>
              <a:schemeClr val="tx1"/>
            </a:solidFill>
          </a:ln>
        </c:spPr>
        <c:txPr>
          <a:bodyPr/>
          <a:lstStyle/>
          <a:p>
            <a:pPr>
              <a:defRPr sz="1000"/>
            </a:pPr>
            <a:endParaRPr lang="en-US"/>
          </a:p>
        </c:txPr>
        <c:crossAx val="6540672"/>
        <c:crosses val="autoZero"/>
        <c:crossBetween val="between"/>
        <c:majorUnit val="0.2"/>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91434927697439E-2"/>
          <c:y val="0.13114754098360656"/>
          <c:w val="0.93882091212458285"/>
          <c:h val="0.74941451990632324"/>
        </c:manualLayout>
      </c:layout>
      <c:barChart>
        <c:barDir val="col"/>
        <c:grouping val="clustered"/>
        <c:varyColors val="0"/>
        <c:ser>
          <c:idx val="0"/>
          <c:order val="0"/>
          <c:tx>
            <c:strRef>
              <c:f>Sheet1!$B$1</c:f>
              <c:strCache>
                <c:ptCount val="1"/>
                <c:pt idx="0">
                  <c:v>Total Yes</c:v>
                </c:pt>
              </c:strCache>
            </c:strRef>
          </c:tx>
          <c:spPr>
            <a:solidFill>
              <a:schemeClr val="accent1"/>
            </a:solidFill>
            <a:ln w="12700">
              <a:solidFill>
                <a:schemeClr val="tx1"/>
              </a:solidFill>
              <a:prstDash val="solid"/>
            </a:ln>
          </c:spPr>
          <c:invertIfNegative val="0"/>
          <c:dLbls>
            <c:spPr>
              <a:noFill/>
              <a:ln w="25400">
                <a:noFill/>
              </a:ln>
            </c:spPr>
            <c:txPr>
              <a:bodyPr rot="-4500000" vert="horz" wrap="square" lIns="38100" tIns="19050" rIns="38100" bIns="19050" anchor="ctr">
                <a:spAutoFit/>
              </a:bodyPr>
              <a:lstStyle/>
              <a:p>
                <a:pPr algn="ctr">
                  <a:defRPr sz="16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DTS/Other</c:v>
                </c:pt>
                <c:pt idx="2">
                  <c:v>Republican</c:v>
                </c:pt>
              </c:strCache>
            </c:strRef>
          </c:cat>
          <c:val>
            <c:numRef>
              <c:f>Sheet1!$B$2:$B$4</c:f>
              <c:numCache>
                <c:formatCode>0%</c:formatCode>
                <c:ptCount val="3"/>
                <c:pt idx="0">
                  <c:v>0.61</c:v>
                </c:pt>
                <c:pt idx="1">
                  <c:v>0.56000000000000005</c:v>
                </c:pt>
                <c:pt idx="2">
                  <c:v>0.38</c:v>
                </c:pt>
              </c:numCache>
            </c:numRef>
          </c:val>
        </c:ser>
        <c:ser>
          <c:idx val="1"/>
          <c:order val="1"/>
          <c:tx>
            <c:strRef>
              <c:f>Sheet1!$C$1</c:f>
              <c:strCache>
                <c:ptCount val="1"/>
                <c:pt idx="0">
                  <c:v>Total No</c:v>
                </c:pt>
              </c:strCache>
            </c:strRef>
          </c:tx>
          <c:spPr>
            <a:solidFill>
              <a:schemeClr val="accent4"/>
            </a:solidFill>
            <a:ln w="12700">
              <a:solidFill>
                <a:schemeClr val="tx1"/>
              </a:solidFill>
              <a:prstDash val="solid"/>
            </a:ln>
          </c:spPr>
          <c:invertIfNegative val="0"/>
          <c:dLbls>
            <c:spPr>
              <a:noFill/>
              <a:ln w="25400">
                <a:noFill/>
              </a:ln>
            </c:spPr>
            <c:txPr>
              <a:bodyPr rot="-4500000" vert="horz" wrap="square" lIns="38100" tIns="19050" rIns="38100" bIns="19050" anchor="ctr">
                <a:spAutoFit/>
              </a:bodyPr>
              <a:lstStyle/>
              <a:p>
                <a:pPr algn="ctr">
                  <a:defRPr sz="16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DTS/Other</c:v>
                </c:pt>
                <c:pt idx="2">
                  <c:v>Republican</c:v>
                </c:pt>
              </c:strCache>
            </c:strRef>
          </c:cat>
          <c:val>
            <c:numRef>
              <c:f>Sheet1!$C$2:$C$4</c:f>
              <c:numCache>
                <c:formatCode>0%</c:formatCode>
                <c:ptCount val="3"/>
                <c:pt idx="0">
                  <c:v>0.25</c:v>
                </c:pt>
                <c:pt idx="1">
                  <c:v>0.36</c:v>
                </c:pt>
                <c:pt idx="2">
                  <c:v>0.53</c:v>
                </c:pt>
              </c:numCache>
            </c:numRef>
          </c:val>
        </c:ser>
        <c:ser>
          <c:idx val="2"/>
          <c:order val="2"/>
          <c:tx>
            <c:strRef>
              <c:f>Sheet1!$D$1</c:f>
              <c:strCache>
                <c:ptCount val="1"/>
                <c:pt idx="0">
                  <c:v>Undecided</c:v>
                </c:pt>
              </c:strCache>
            </c:strRef>
          </c:tx>
          <c:spPr>
            <a:solidFill>
              <a:schemeClr val="accent2"/>
            </a:solidFill>
            <a:ln w="12700">
              <a:solidFill>
                <a:schemeClr val="tx1"/>
              </a:solidFill>
              <a:prstDash val="solid"/>
            </a:ln>
          </c:spPr>
          <c:invertIfNegative val="0"/>
          <c:dLbls>
            <c:spPr>
              <a:noFill/>
              <a:ln w="25400">
                <a:noFill/>
              </a:ln>
            </c:spPr>
            <c:txPr>
              <a:bodyPr rot="-4500000" vert="horz" wrap="square" lIns="38100" tIns="19050" rIns="38100" bIns="19050" anchor="ctr">
                <a:spAutoFit/>
              </a:bodyPr>
              <a:lstStyle/>
              <a:p>
                <a:pPr algn="ctr">
                  <a:defRPr sz="16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Democrat</c:v>
                </c:pt>
                <c:pt idx="1">
                  <c:v>DTS/Other</c:v>
                </c:pt>
                <c:pt idx="2">
                  <c:v>Republican</c:v>
                </c:pt>
              </c:strCache>
            </c:strRef>
          </c:cat>
          <c:val>
            <c:numRef>
              <c:f>Sheet1!$D$2:$D$4</c:f>
              <c:numCache>
                <c:formatCode>0%</c:formatCode>
                <c:ptCount val="3"/>
                <c:pt idx="0">
                  <c:v>0.14000000000000001</c:v>
                </c:pt>
                <c:pt idx="1">
                  <c:v>0.08</c:v>
                </c:pt>
                <c:pt idx="2">
                  <c:v>0.09</c:v>
                </c:pt>
              </c:numCache>
            </c:numRef>
          </c:val>
        </c:ser>
        <c:dLbls>
          <c:showLegendKey val="0"/>
          <c:showVal val="0"/>
          <c:showCatName val="0"/>
          <c:showSerName val="0"/>
          <c:showPercent val="0"/>
          <c:showBubbleSize val="0"/>
        </c:dLbls>
        <c:gapWidth val="20"/>
        <c:axId val="37992320"/>
        <c:axId val="37993856"/>
      </c:barChart>
      <c:catAx>
        <c:axId val="37992320"/>
        <c:scaling>
          <c:orientation val="minMax"/>
        </c:scaling>
        <c:delete val="0"/>
        <c:axPos val="b"/>
        <c:numFmt formatCode="General" sourceLinked="1"/>
        <c:majorTickMark val="none"/>
        <c:minorTickMark val="none"/>
        <c:tickLblPos val="nextTo"/>
        <c:spPr>
          <a:ln w="3175">
            <a:solidFill>
              <a:schemeClr val="tx1"/>
            </a:solidFill>
            <a:prstDash val="solid"/>
          </a:ln>
        </c:spPr>
        <c:txPr>
          <a:bodyPr rot="0" vert="horz"/>
          <a:lstStyle/>
          <a:p>
            <a:pPr>
              <a:defRPr sz="1650" b="0" i="0" u="none" strike="noStrike" baseline="0">
                <a:solidFill>
                  <a:schemeClr val="tx1"/>
                </a:solidFill>
                <a:latin typeface="Arial"/>
                <a:ea typeface="Arial"/>
                <a:cs typeface="Arial"/>
              </a:defRPr>
            </a:pPr>
            <a:endParaRPr lang="en-US"/>
          </a:p>
        </c:txPr>
        <c:crossAx val="37993856"/>
        <c:crosses val="autoZero"/>
        <c:auto val="1"/>
        <c:lblAlgn val="ctr"/>
        <c:lblOffset val="100"/>
        <c:tickLblSkip val="1"/>
        <c:tickMarkSkip val="1"/>
        <c:noMultiLvlLbl val="0"/>
      </c:catAx>
      <c:valAx>
        <c:axId val="37993856"/>
        <c:scaling>
          <c:orientation val="minMax"/>
          <c:max val="0.8"/>
          <c:min val="0"/>
        </c:scaling>
        <c:delete val="0"/>
        <c:axPos val="l"/>
        <c:majorGridlines>
          <c:spPr>
            <a:ln w="3175">
              <a:solidFill>
                <a:srgbClr val="C0C0C0"/>
              </a:solidFill>
              <a:prstDash val="lgDashDotDot"/>
            </a:ln>
          </c:spPr>
        </c:majorGridlines>
        <c:numFmt formatCode="0%" sourceLinked="1"/>
        <c:majorTickMark val="out"/>
        <c:minorTickMark val="none"/>
        <c:tickLblPos val="nextTo"/>
        <c:spPr>
          <a:ln w="3175">
            <a:solidFill>
              <a:schemeClr val="tx1"/>
            </a:solidFill>
            <a:prstDash val="solid"/>
          </a:ln>
        </c:spPr>
        <c:txPr>
          <a:bodyPr rot="0" vert="horz"/>
          <a:lstStyle/>
          <a:p>
            <a:pPr>
              <a:defRPr sz="1025" b="1" i="0" u="none" strike="noStrike" baseline="0">
                <a:solidFill>
                  <a:schemeClr val="tx1"/>
                </a:solidFill>
                <a:latin typeface="Arial"/>
                <a:ea typeface="Arial"/>
                <a:cs typeface="Arial"/>
              </a:defRPr>
            </a:pPr>
            <a:endParaRPr lang="en-US"/>
          </a:p>
        </c:txPr>
        <c:crossAx val="37992320"/>
        <c:crosses val="autoZero"/>
        <c:crossBetween val="between"/>
        <c:majorUnit val="0.2"/>
      </c:valAx>
      <c:spPr>
        <a:ln>
          <a:noFill/>
        </a:ln>
      </c:spPr>
    </c:plotArea>
    <c:legend>
      <c:legendPos val="t"/>
      <c:layout>
        <c:manualLayout>
          <c:xMode val="edge"/>
          <c:yMode val="edge"/>
          <c:x val="0.3292547274749722"/>
          <c:y val="0"/>
          <c:w val="0.36596218020022248"/>
          <c:h val="6.323185011709602E-2"/>
        </c:manualLayout>
      </c:layout>
      <c:overlay val="0"/>
      <c:spPr>
        <a:noFill/>
        <a:ln w="25400">
          <a:noFill/>
        </a:ln>
      </c:spPr>
      <c:txPr>
        <a:bodyPr/>
        <a:lstStyle/>
        <a:p>
          <a:pPr>
            <a:defRPr sz="126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50"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87226596675403E-3"/>
          <c:y val="6.3186224705782806E-2"/>
          <c:w val="0.99203127734033303"/>
          <c:h val="0.79253640673948"/>
        </c:manualLayout>
      </c:layout>
      <c:barChart>
        <c:barDir val="col"/>
        <c:grouping val="clustered"/>
        <c:varyColors val="0"/>
        <c:ser>
          <c:idx val="0"/>
          <c:order val="0"/>
          <c:tx>
            <c:strRef>
              <c:f>Sheet1!$B$1</c:f>
              <c:strCache>
                <c:ptCount val="1"/>
                <c:pt idx="0">
                  <c:v>Doing More</c:v>
                </c:pt>
              </c:strCache>
            </c:strRef>
          </c:tx>
          <c:spPr>
            <a:solidFill>
              <a:srgbClr val="002060"/>
            </a:solidFill>
            <a:ln>
              <a:noFill/>
            </a:ln>
            <a:effectLst>
              <a:outerShdw blurRad="50800" dist="38100" dir="2700000" algn="tl" rotWithShape="0">
                <a:srgbClr val="0033CC">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c:formatCode>
                <c:ptCount val="1"/>
              </c:numCache>
            </c:numRef>
          </c:cat>
          <c:val>
            <c:numRef>
              <c:f>Sheet1!$B$2</c:f>
              <c:numCache>
                <c:formatCode>0%</c:formatCode>
                <c:ptCount val="1"/>
                <c:pt idx="0">
                  <c:v>0.64</c:v>
                </c:pt>
              </c:numCache>
            </c:numRef>
          </c:val>
        </c:ser>
        <c:ser>
          <c:idx val="1"/>
          <c:order val="1"/>
          <c:tx>
            <c:strRef>
              <c:f>Sheet1!$C$1</c:f>
              <c:strCache>
                <c:ptCount val="1"/>
                <c:pt idx="0">
                  <c:v>Doing Less</c:v>
                </c:pt>
              </c:strCache>
            </c:strRef>
          </c:tx>
          <c:spPr>
            <a:solidFill>
              <a:srgbClr val="C00000"/>
            </a:solidFill>
            <a:ln>
              <a:noFill/>
            </a:ln>
            <a:effectLst>
              <a:outerShdw blurRad="50800" dist="38100" dir="2700000" algn="tl" rotWithShape="0">
                <a:srgbClr val="C0504D">
                  <a:lumMod val="50000"/>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c:formatCode>
                <c:ptCount val="1"/>
              </c:numCache>
            </c:numRef>
          </c:cat>
          <c:val>
            <c:numRef>
              <c:f>Sheet1!$C$2</c:f>
              <c:numCache>
                <c:formatCode>0%</c:formatCode>
                <c:ptCount val="1"/>
                <c:pt idx="0">
                  <c:v>0.04</c:v>
                </c:pt>
              </c:numCache>
            </c:numRef>
          </c:val>
        </c:ser>
        <c:ser>
          <c:idx val="2"/>
          <c:order val="2"/>
          <c:tx>
            <c:strRef>
              <c:f>Sheet1!$D$1</c:f>
              <c:strCache>
                <c:ptCount val="1"/>
                <c:pt idx="0">
                  <c:v>Doing Enough</c:v>
                </c:pt>
              </c:strCache>
            </c:strRef>
          </c:tx>
          <c:spPr>
            <a:solidFill>
              <a:srgbClr val="006600"/>
            </a:solidFill>
            <a:scene3d>
              <a:camera prst="orthographicFront"/>
              <a:lightRig rig="threePt" dir="t"/>
            </a:scene3d>
            <a:sp3d>
              <a:bevelT w="190500" h="38100"/>
            </a:sp3d>
          </c:spPr>
          <c:invertIfNegative val="0"/>
          <c:dLbls>
            <c:spPr>
              <a:noFill/>
              <a:ln>
                <a:noFill/>
              </a:ln>
              <a:effectLst/>
            </c:spPr>
            <c:txPr>
              <a:bodyPr/>
              <a:lstStyle/>
              <a:p>
                <a:pPr algn="ctr">
                  <a:defRPr lang="en-US"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c:formatCode>
                <c:ptCount val="1"/>
              </c:numCache>
            </c:numRef>
          </c:cat>
          <c:val>
            <c:numRef>
              <c:f>Sheet1!$D$2</c:f>
              <c:numCache>
                <c:formatCode>0%</c:formatCode>
                <c:ptCount val="1"/>
                <c:pt idx="0">
                  <c:v>0.27</c:v>
                </c:pt>
              </c:numCache>
            </c:numRef>
          </c:val>
        </c:ser>
        <c:dLbls>
          <c:showLegendKey val="0"/>
          <c:showVal val="1"/>
          <c:showCatName val="0"/>
          <c:showSerName val="0"/>
          <c:showPercent val="0"/>
          <c:showBubbleSize val="0"/>
        </c:dLbls>
        <c:gapWidth val="75"/>
        <c:axId val="41441920"/>
        <c:axId val="41451904"/>
      </c:barChart>
      <c:catAx>
        <c:axId val="41441920"/>
        <c:scaling>
          <c:orientation val="minMax"/>
        </c:scaling>
        <c:delete val="0"/>
        <c:axPos val="b"/>
        <c:numFmt formatCode="@" sourceLinked="1"/>
        <c:majorTickMark val="none"/>
        <c:minorTickMark val="none"/>
        <c:tickLblPos val="nextTo"/>
        <c:spPr>
          <a:ln>
            <a:noFill/>
          </a:ln>
        </c:spPr>
        <c:txPr>
          <a:bodyPr/>
          <a:lstStyle/>
          <a:p>
            <a:pPr>
              <a:defRPr sz="1800" b="1">
                <a:latin typeface="Arial" pitchFamily="34" charset="0"/>
                <a:cs typeface="Arial" pitchFamily="34" charset="0"/>
              </a:defRPr>
            </a:pPr>
            <a:endParaRPr lang="en-US"/>
          </a:p>
        </c:txPr>
        <c:crossAx val="41451904"/>
        <c:crosses val="autoZero"/>
        <c:auto val="1"/>
        <c:lblAlgn val="ctr"/>
        <c:lblOffset val="100"/>
        <c:noMultiLvlLbl val="0"/>
      </c:catAx>
      <c:valAx>
        <c:axId val="41451904"/>
        <c:scaling>
          <c:orientation val="minMax"/>
          <c:max val="0.8"/>
          <c:min val="0"/>
        </c:scaling>
        <c:delete val="1"/>
        <c:axPos val="l"/>
        <c:numFmt formatCode="0%" sourceLinked="1"/>
        <c:majorTickMark val="out"/>
        <c:minorTickMark val="none"/>
        <c:tickLblPos val="none"/>
        <c:crossAx val="41441920"/>
        <c:crosses val="autoZero"/>
        <c:crossBetween val="between"/>
        <c:majorUnit val="0.2"/>
        <c:minorUnit val="4.0000000000000098E-2"/>
      </c:valAx>
      <c:spPr>
        <a:noFill/>
        <a:ln w="25400">
          <a:noFill/>
        </a:ln>
      </c:spPr>
    </c:plotArea>
    <c:legend>
      <c:legendPos val="b"/>
      <c:layout>
        <c:manualLayout>
          <c:xMode val="edge"/>
          <c:yMode val="edge"/>
          <c:x val="0.560963295818389"/>
          <c:y val="0.113733172466345"/>
          <c:w val="0.32309958637369302"/>
          <c:h val="0.28949263398526798"/>
        </c:manualLayout>
      </c:layout>
      <c:overlay val="0"/>
      <c:spPr>
        <a:ln>
          <a:solidFill>
            <a:srgbClr val="000000"/>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5444289221911768E-2"/>
          <c:w val="1"/>
          <c:h val="0.69576221319109299"/>
        </c:manualLayout>
      </c:layout>
      <c:barChart>
        <c:barDir val="col"/>
        <c:grouping val="clustered"/>
        <c:varyColors val="0"/>
        <c:ser>
          <c:idx val="0"/>
          <c:order val="0"/>
          <c:tx>
            <c:strRef>
              <c:f>Sheet1!$B$1</c:f>
              <c:strCache>
                <c:ptCount val="1"/>
                <c:pt idx="0">
                  <c:v>Doing More</c:v>
                </c:pt>
              </c:strCache>
            </c:strRef>
          </c:tx>
          <c:spPr>
            <a:solidFill>
              <a:srgbClr val="002060"/>
            </a:solidFill>
            <a:ln>
              <a:noFill/>
            </a:ln>
            <a:effectLst>
              <a:outerShdw blurRad="50800" dist="38100" dir="2700000" algn="tl" rotWithShape="0">
                <a:srgbClr val="0033CC">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(33%)</c:v>
                </c:pt>
              </c:strCache>
            </c:strRef>
          </c:cat>
          <c:val>
            <c:numRef>
              <c:f>Sheet1!$B$2:$B$4</c:f>
              <c:numCache>
                <c:formatCode>0%</c:formatCode>
                <c:ptCount val="3"/>
                <c:pt idx="0">
                  <c:v>0.55000000000000004</c:v>
                </c:pt>
                <c:pt idx="1">
                  <c:v>0.63</c:v>
                </c:pt>
                <c:pt idx="2">
                  <c:v>0.73</c:v>
                </c:pt>
              </c:numCache>
            </c:numRef>
          </c:val>
        </c:ser>
        <c:ser>
          <c:idx val="1"/>
          <c:order val="1"/>
          <c:tx>
            <c:strRef>
              <c:f>Sheet1!$C$1</c:f>
              <c:strCache>
                <c:ptCount val="1"/>
                <c:pt idx="0">
                  <c:v>Doing Less</c:v>
                </c:pt>
              </c:strCache>
            </c:strRef>
          </c:tx>
          <c:spPr>
            <a:solidFill>
              <a:srgbClr val="C00000"/>
            </a:solidFill>
            <a:ln>
              <a:noFill/>
            </a:ln>
            <a:effectLst>
              <a:outerShdw blurRad="50800" dist="38100" dir="2700000" algn="tl" rotWithShape="0">
                <a:srgbClr val="C0504D">
                  <a:lumMod val="50000"/>
                  <a:alpha val="40000"/>
                </a:srgbClr>
              </a:outerShdw>
            </a:effectLst>
            <a:scene3d>
              <a:camera prst="orthographicFront"/>
              <a:lightRig rig="balanced" dir="t">
                <a:rot lat="0" lon="0" rev="8700000"/>
              </a:lightRig>
            </a:scene3d>
            <a:sp3d>
              <a:bevelT w="190500" h="38100"/>
            </a:sp3d>
          </c:spPr>
          <c:invertIfNegative val="0"/>
          <c:dLbls>
            <c:spPr>
              <a:noFill/>
              <a:ln>
                <a:noFill/>
              </a:ln>
              <a:effectLst/>
            </c:spPr>
            <c:txPr>
              <a:bodyPr/>
              <a:lstStyle/>
              <a:p>
                <a:pPr>
                  <a:defRPr sz="1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(33%)</c:v>
                </c:pt>
              </c:strCache>
            </c:strRef>
          </c:cat>
          <c:val>
            <c:numRef>
              <c:f>Sheet1!$C$2:$C$4</c:f>
              <c:numCache>
                <c:formatCode>0%</c:formatCode>
                <c:ptCount val="3"/>
                <c:pt idx="0">
                  <c:v>0.05</c:v>
                </c:pt>
                <c:pt idx="1">
                  <c:v>0.05</c:v>
                </c:pt>
                <c:pt idx="2">
                  <c:v>0.02</c:v>
                </c:pt>
              </c:numCache>
            </c:numRef>
          </c:val>
        </c:ser>
        <c:ser>
          <c:idx val="2"/>
          <c:order val="2"/>
          <c:tx>
            <c:strRef>
              <c:f>Sheet1!$D$1</c:f>
              <c:strCache>
                <c:ptCount val="1"/>
                <c:pt idx="0">
                  <c:v>Doing Enough</c:v>
                </c:pt>
              </c:strCache>
            </c:strRef>
          </c:tx>
          <c:spPr>
            <a:solidFill>
              <a:srgbClr val="006600"/>
            </a:solidFill>
            <a:scene3d>
              <a:camera prst="orthographicFront"/>
              <a:lightRig rig="threePt" dir="t"/>
            </a:scene3d>
            <a:sp3d>
              <a:bevelT w="190500" h="38100"/>
            </a:sp3d>
          </c:spPr>
          <c:invertIfNegative val="0"/>
          <c:dLbls>
            <c:spPr>
              <a:noFill/>
              <a:ln>
                <a:noFill/>
              </a:ln>
              <a:effectLst/>
            </c:spPr>
            <c:txPr>
              <a:bodyPr/>
              <a:lstStyle/>
              <a:p>
                <a:pPr algn="ctr">
                  <a:defRPr lang="en-US"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Republicans
(28%)</c:v>
                </c:pt>
                <c:pt idx="1">
                  <c:v>Independents
(34%)</c:v>
                </c:pt>
                <c:pt idx="2">
                  <c:v>Democrats
(33%)</c:v>
                </c:pt>
              </c:strCache>
            </c:strRef>
          </c:cat>
          <c:val>
            <c:numRef>
              <c:f>Sheet1!$D$2:$D$4</c:f>
              <c:numCache>
                <c:formatCode>0%</c:formatCode>
                <c:ptCount val="3"/>
                <c:pt idx="0">
                  <c:v>0.35</c:v>
                </c:pt>
                <c:pt idx="1">
                  <c:v>0.26</c:v>
                </c:pt>
                <c:pt idx="2">
                  <c:v>0.23</c:v>
                </c:pt>
              </c:numCache>
            </c:numRef>
          </c:val>
        </c:ser>
        <c:dLbls>
          <c:showLegendKey val="0"/>
          <c:showVal val="1"/>
          <c:showCatName val="0"/>
          <c:showSerName val="0"/>
          <c:showPercent val="0"/>
          <c:showBubbleSize val="0"/>
        </c:dLbls>
        <c:gapWidth val="75"/>
        <c:axId val="41383808"/>
        <c:axId val="41385344"/>
      </c:barChart>
      <c:catAx>
        <c:axId val="41383808"/>
        <c:scaling>
          <c:orientation val="minMax"/>
        </c:scaling>
        <c:delete val="0"/>
        <c:axPos val="b"/>
        <c:numFmt formatCode="General" sourceLinked="1"/>
        <c:majorTickMark val="none"/>
        <c:minorTickMark val="none"/>
        <c:tickLblPos val="nextTo"/>
        <c:spPr>
          <a:ln>
            <a:noFill/>
          </a:ln>
        </c:spPr>
        <c:txPr>
          <a:bodyPr/>
          <a:lstStyle/>
          <a:p>
            <a:pPr>
              <a:defRPr sz="1600" b="1">
                <a:latin typeface="Arial" pitchFamily="34" charset="0"/>
                <a:cs typeface="Arial" pitchFamily="34" charset="0"/>
              </a:defRPr>
            </a:pPr>
            <a:endParaRPr lang="en-US"/>
          </a:p>
        </c:txPr>
        <c:crossAx val="41385344"/>
        <c:crosses val="autoZero"/>
        <c:auto val="1"/>
        <c:lblAlgn val="ctr"/>
        <c:lblOffset val="100"/>
        <c:noMultiLvlLbl val="0"/>
      </c:catAx>
      <c:valAx>
        <c:axId val="41385344"/>
        <c:scaling>
          <c:orientation val="minMax"/>
          <c:max val="1"/>
          <c:min val="0"/>
        </c:scaling>
        <c:delete val="1"/>
        <c:axPos val="l"/>
        <c:numFmt formatCode="0%" sourceLinked="1"/>
        <c:majorTickMark val="out"/>
        <c:minorTickMark val="none"/>
        <c:tickLblPos val="none"/>
        <c:crossAx val="41383808"/>
        <c:crosses val="autoZero"/>
        <c:crossBetween val="between"/>
        <c:majorUnit val="0.2"/>
        <c:minorUnit val="4.0000000000000098E-2"/>
      </c:valAx>
      <c:spPr>
        <a:noFill/>
        <a:ln w="25400">
          <a:noFill/>
        </a:ln>
      </c:spPr>
    </c:plotArea>
    <c:legend>
      <c:legendPos val="b"/>
      <c:layout>
        <c:manualLayout>
          <c:xMode val="edge"/>
          <c:yMode val="edge"/>
          <c:x val="0.20172255407729206"/>
          <c:y val="7.6098763864194396E-2"/>
          <c:w val="0.57210935378767314"/>
          <c:h val="6.3699517399034802E-2"/>
        </c:manualLayout>
      </c:layout>
      <c:overlay val="0"/>
      <c:spPr>
        <a:ln>
          <a:solidFill>
            <a:srgbClr val="000000"/>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86564359810166E-2"/>
          <c:y val="2.1978021978021978E-3"/>
          <c:w val="0.84041738400901889"/>
          <c:h val="0.93186813186813189"/>
        </c:manualLayout>
      </c:layout>
      <c:barChart>
        <c:barDir val="bar"/>
        <c:grouping val="clustered"/>
        <c:varyColors val="0"/>
        <c:ser>
          <c:idx val="0"/>
          <c:order val="0"/>
          <c:tx>
            <c:strRef>
              <c:f>Sheet1!$B$1</c:f>
              <c:strCache>
                <c:ptCount val="1"/>
              </c:strCache>
            </c:strRef>
          </c:tx>
          <c:spPr>
            <a:solidFill>
              <a:schemeClr val="accent1"/>
            </a:solidFill>
            <a:ln w="12700">
              <a:solidFill>
                <a:schemeClr val="tx1"/>
              </a:solidFill>
              <a:prstDash val="solid"/>
            </a:ln>
          </c:spPr>
          <c:invertIfNegative val="0"/>
          <c:dPt>
            <c:idx val="1"/>
            <c:invertIfNegative val="0"/>
            <c:bubble3D val="0"/>
            <c:spPr>
              <a:solidFill>
                <a:schemeClr val="accent2"/>
              </a:solidFill>
              <a:ln w="12700">
                <a:solidFill>
                  <a:schemeClr val="tx1"/>
                </a:solidFill>
                <a:prstDash val="solid"/>
              </a:ln>
            </c:spPr>
          </c:dPt>
          <c:dPt>
            <c:idx val="2"/>
            <c:invertIfNegative val="0"/>
            <c:bubble3D val="0"/>
            <c:spPr>
              <a:solidFill>
                <a:schemeClr val="bg2"/>
              </a:solidFill>
              <a:ln w="12700">
                <a:solidFill>
                  <a:schemeClr val="tx1"/>
                </a:solidFill>
                <a:prstDash val="solid"/>
              </a:ln>
            </c:spPr>
          </c:dPt>
          <c:dLbls>
            <c:spPr>
              <a:noFill/>
              <a:ln w="25400">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Pre-school programs strengthen K through 12 education.  Studies show that kids who go to pre-school learn to read faster, are less likely to fall behind their classmates, and are less likely to drop out of school. </c:v>
                </c:pt>
                <c:pt idx="1">
                  <c:v>Pre-school programs weaken K through 12 education.  They take money and qualified teachers away from elementary and secondary school classrooms, where investments in education are more likely to help our kids. </c:v>
                </c:pt>
                <c:pt idx="2">
                  <c:v>Both/Neither/NS/DK</c:v>
                </c:pt>
              </c:strCache>
            </c:strRef>
          </c:cat>
          <c:val>
            <c:numRef>
              <c:f>Sheet1!$B$2:$B$4</c:f>
              <c:numCache>
                <c:formatCode>0%</c:formatCode>
                <c:ptCount val="3"/>
                <c:pt idx="0">
                  <c:v>0.7</c:v>
                </c:pt>
                <c:pt idx="1">
                  <c:v>0.16</c:v>
                </c:pt>
                <c:pt idx="2">
                  <c:v>0.14000000000000001</c:v>
                </c:pt>
              </c:numCache>
            </c:numRef>
          </c:val>
        </c:ser>
        <c:dLbls>
          <c:showLegendKey val="0"/>
          <c:showVal val="0"/>
          <c:showCatName val="0"/>
          <c:showSerName val="0"/>
          <c:showPercent val="0"/>
          <c:showBubbleSize val="0"/>
        </c:dLbls>
        <c:gapWidth val="50"/>
        <c:axId val="41272448"/>
        <c:axId val="41273984"/>
      </c:barChart>
      <c:catAx>
        <c:axId val="41272448"/>
        <c:scaling>
          <c:orientation val="maxMin"/>
        </c:scaling>
        <c:delete val="1"/>
        <c:axPos val="l"/>
        <c:numFmt formatCode="General" sourceLinked="1"/>
        <c:majorTickMark val="none"/>
        <c:minorTickMark val="none"/>
        <c:tickLblPos val="nextTo"/>
        <c:crossAx val="41273984"/>
        <c:crosses val="autoZero"/>
        <c:auto val="1"/>
        <c:lblAlgn val="ctr"/>
        <c:lblOffset val="100"/>
        <c:tickLblSkip val="1"/>
        <c:tickMarkSkip val="1"/>
        <c:noMultiLvlLbl val="0"/>
      </c:catAx>
      <c:valAx>
        <c:axId val="41273984"/>
        <c:scaling>
          <c:orientation val="minMax"/>
          <c:max val="1"/>
        </c:scaling>
        <c:delete val="0"/>
        <c:axPos val="b"/>
        <c:majorGridlines>
          <c:spPr>
            <a:ln w="3175">
              <a:solidFill>
                <a:srgbClr val="C0C0C0"/>
              </a:solidFill>
              <a:prstDash val="lgDashDotDot"/>
            </a:ln>
          </c:spPr>
        </c:majorGridlines>
        <c:numFmt formatCode="0%"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41272448"/>
        <c:crosses val="max"/>
        <c:crossBetween val="between"/>
        <c:majorUnit val="0.2"/>
      </c:valAx>
      <c:spPr>
        <a:noFill/>
        <a:ln w="12700">
          <a:solidFill>
            <a:schemeClr val="tx1"/>
          </a:solidFill>
          <a:prstDash val="solid"/>
        </a:ln>
      </c:spPr>
    </c:plotArea>
    <c:plotVisOnly val="1"/>
    <c:dispBlanksAs val="gap"/>
    <c:showDLblsOverMax val="0"/>
  </c:chart>
  <c:spPr>
    <a:noFill/>
    <a:ln>
      <a:noFill/>
    </a:ln>
  </c:spPr>
  <c:txPr>
    <a:bodyPr/>
    <a:lstStyle/>
    <a:p>
      <a:pPr>
        <a:defRPr sz="525"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682364182134"/>
          <c:y val="3.837470532809114E-2"/>
          <c:w val="0.71984081882394324"/>
          <c:h val="0.88899562518287156"/>
        </c:manualLayout>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spPr>
              <a:solidFill>
                <a:schemeClr val="accent2"/>
              </a:solidFill>
              <a:ln>
                <a:solidFill>
                  <a:schemeClr val="tx1"/>
                </a:solidFill>
              </a:ln>
            </c:spPr>
          </c:dPt>
          <c:dPt>
            <c:idx val="2"/>
            <c:invertIfNegative val="0"/>
            <c:bubble3D val="0"/>
            <c:spPr>
              <a:solidFill>
                <a:schemeClr val="accent1">
                  <a:lumMod val="20000"/>
                  <a:lumOff val="80000"/>
                </a:schemeClr>
              </a:solidFill>
              <a:ln>
                <a:solidFill>
                  <a:schemeClr val="tx1"/>
                </a:solidFill>
              </a:ln>
            </c:spPr>
          </c:dPt>
          <c:dPt>
            <c:idx val="3"/>
            <c:invertIfNegative val="0"/>
            <c:bubble3D val="0"/>
            <c:spPr>
              <a:solidFill>
                <a:schemeClr val="accent5"/>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6"/>
              </a:solidFill>
              <a:ln>
                <a:solidFill>
                  <a:schemeClr val="tx1"/>
                </a:solidFill>
              </a:ln>
            </c:spPr>
          </c:dPt>
          <c:dPt>
            <c:idx val="6"/>
            <c:invertIfNegative val="0"/>
            <c:bubble3D val="0"/>
            <c:spPr>
              <a:solidFill>
                <a:schemeClr val="accent6"/>
              </a:solidFill>
              <a:ln>
                <a:solidFill>
                  <a:schemeClr val="tx1"/>
                </a:solidFill>
              </a:ln>
            </c:spPr>
          </c:dPt>
          <c:dLbls>
            <c:spPr>
              <a:noFill/>
              <a:ln>
                <a:noFill/>
              </a:ln>
              <a:effectLst/>
            </c:spPr>
            <c:txPr>
              <a:bodyPr/>
              <a:lstStyle/>
              <a:p>
                <a:pPr>
                  <a:defRPr sz="180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0"/>
              </c:ext>
            </c:extLst>
          </c:dLbls>
          <c:cat>
            <c:strRef>
              <c:f>Sheet1!$A$2:$A$8</c:f>
              <c:strCache>
                <c:ptCount val="7"/>
                <c:pt idx="0">
                  <c:v>Great need</c:v>
                </c:pt>
                <c:pt idx="1">
                  <c:v>Some need</c:v>
                </c:pt>
                <c:pt idx="3">
                  <c:v>Little need</c:v>
                </c:pt>
                <c:pt idx="4">
                  <c:v>No real need</c:v>
                </c:pt>
                <c:pt idx="6">
                  <c:v>Don't know/NA</c:v>
                </c:pt>
              </c:strCache>
            </c:strRef>
          </c:cat>
          <c:val>
            <c:numRef>
              <c:f>Sheet1!$B$2:$B$8</c:f>
              <c:numCache>
                <c:formatCode>0%</c:formatCode>
                <c:ptCount val="7"/>
                <c:pt idx="0">
                  <c:v>0.61</c:v>
                </c:pt>
                <c:pt idx="1">
                  <c:v>0.21</c:v>
                </c:pt>
                <c:pt idx="3">
                  <c:v>0.04</c:v>
                </c:pt>
                <c:pt idx="4">
                  <c:v>0.09</c:v>
                </c:pt>
                <c:pt idx="6">
                  <c:v>0.06</c:v>
                </c:pt>
              </c:numCache>
            </c:numRef>
          </c:val>
        </c:ser>
        <c:dLbls>
          <c:showLegendKey val="0"/>
          <c:showVal val="0"/>
          <c:showCatName val="0"/>
          <c:showSerName val="0"/>
          <c:showPercent val="0"/>
          <c:showBubbleSize val="0"/>
        </c:dLbls>
        <c:gapWidth val="23"/>
        <c:axId val="37670272"/>
        <c:axId val="37672064"/>
      </c:barChart>
      <c:catAx>
        <c:axId val="37670272"/>
        <c:scaling>
          <c:orientation val="maxMin"/>
        </c:scaling>
        <c:delete val="0"/>
        <c:axPos val="l"/>
        <c:numFmt formatCode="General" sourceLinked="0"/>
        <c:majorTickMark val="none"/>
        <c:minorTickMark val="none"/>
        <c:tickLblPos val="nextTo"/>
        <c:spPr>
          <a:ln>
            <a:solidFill>
              <a:schemeClr val="tx1"/>
            </a:solidFill>
          </a:ln>
        </c:spPr>
        <c:txPr>
          <a:bodyPr/>
          <a:lstStyle/>
          <a:p>
            <a:pPr>
              <a:defRPr sz="1800"/>
            </a:pPr>
            <a:endParaRPr lang="en-US"/>
          </a:p>
        </c:txPr>
        <c:crossAx val="37672064"/>
        <c:crosses val="autoZero"/>
        <c:auto val="1"/>
        <c:lblAlgn val="ctr"/>
        <c:lblOffset val="100"/>
        <c:noMultiLvlLbl val="0"/>
      </c:catAx>
      <c:valAx>
        <c:axId val="37672064"/>
        <c:scaling>
          <c:orientation val="minMax"/>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37670272"/>
        <c:crosses val="max"/>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7593830235761E-2"/>
          <c:y val="0.28676936235797068"/>
          <c:w val="0.93395986428232369"/>
          <c:h val="0.55706367230407128"/>
        </c:manualLayout>
      </c:layout>
      <c:barChart>
        <c:barDir val="col"/>
        <c:grouping val="clustered"/>
        <c:varyColors val="0"/>
        <c:ser>
          <c:idx val="0"/>
          <c:order val="0"/>
          <c:tx>
            <c:strRef>
              <c:f>Sheet1!$B$1</c:f>
              <c:strCache>
                <c:ptCount val="1"/>
                <c:pt idx="0">
                  <c:v>Great/Some Need</c:v>
                </c:pt>
              </c:strCache>
            </c:strRef>
          </c:tx>
          <c:spPr>
            <a:solidFill>
              <a:schemeClr val="accent1"/>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18-49</c:v>
                </c:pt>
                <c:pt idx="1">
                  <c:v>50+</c:v>
                </c:pt>
                <c:pt idx="3">
                  <c:v>18-49</c:v>
                </c:pt>
                <c:pt idx="4">
                  <c:v>50+</c:v>
                </c:pt>
                <c:pt idx="6">
                  <c:v>18-49</c:v>
                </c:pt>
                <c:pt idx="7">
                  <c:v>50+</c:v>
                </c:pt>
              </c:strCache>
            </c:strRef>
          </c:cat>
          <c:val>
            <c:numRef>
              <c:f>Sheet1!$B$2:$B$9</c:f>
              <c:numCache>
                <c:formatCode>0%</c:formatCode>
                <c:ptCount val="8"/>
                <c:pt idx="0">
                  <c:v>0.91</c:v>
                </c:pt>
                <c:pt idx="1">
                  <c:v>0.85</c:v>
                </c:pt>
                <c:pt idx="3">
                  <c:v>0.81</c:v>
                </c:pt>
                <c:pt idx="4">
                  <c:v>0.81</c:v>
                </c:pt>
                <c:pt idx="6">
                  <c:v>0.81</c:v>
                </c:pt>
                <c:pt idx="7">
                  <c:v>0.63</c:v>
                </c:pt>
              </c:numCache>
            </c:numRef>
          </c:val>
        </c:ser>
        <c:ser>
          <c:idx val="1"/>
          <c:order val="1"/>
          <c:tx>
            <c:strRef>
              <c:f>Sheet1!$C$1</c:f>
              <c:strCache>
                <c:ptCount val="1"/>
                <c:pt idx="0">
                  <c:v>Little/No Real Need/DK/NA</c:v>
                </c:pt>
              </c:strCache>
            </c:strRef>
          </c:tx>
          <c:spPr>
            <a:solidFill>
              <a:schemeClr val="accent4"/>
            </a:solidFill>
            <a:ln>
              <a:solidFill>
                <a:schemeClr val="tx1"/>
              </a:solidFill>
            </a:ln>
          </c:spPr>
          <c:invertIfNegative val="0"/>
          <c:dLbls>
            <c:spPr>
              <a:noFill/>
              <a:ln>
                <a:noFill/>
              </a:ln>
              <a:effectLst/>
            </c:spPr>
            <c:txPr>
              <a:bodyPr rot="-4500000"/>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18-49</c:v>
                </c:pt>
                <c:pt idx="1">
                  <c:v>50+</c:v>
                </c:pt>
                <c:pt idx="3">
                  <c:v>18-49</c:v>
                </c:pt>
                <c:pt idx="4">
                  <c:v>50+</c:v>
                </c:pt>
                <c:pt idx="6">
                  <c:v>18-49</c:v>
                </c:pt>
                <c:pt idx="7">
                  <c:v>50+</c:v>
                </c:pt>
              </c:strCache>
            </c:strRef>
          </c:cat>
          <c:val>
            <c:numRef>
              <c:f>Sheet1!$C$2:$C$9</c:f>
              <c:numCache>
                <c:formatCode>0%</c:formatCode>
                <c:ptCount val="8"/>
                <c:pt idx="0">
                  <c:v>0.09</c:v>
                </c:pt>
                <c:pt idx="1">
                  <c:v>0.15</c:v>
                </c:pt>
                <c:pt idx="3">
                  <c:v>0.19</c:v>
                </c:pt>
                <c:pt idx="4">
                  <c:v>0.19</c:v>
                </c:pt>
                <c:pt idx="6">
                  <c:v>0.19</c:v>
                </c:pt>
                <c:pt idx="7">
                  <c:v>0.37</c:v>
                </c:pt>
              </c:numCache>
            </c:numRef>
          </c:val>
        </c:ser>
        <c:dLbls>
          <c:showLegendKey val="0"/>
          <c:showVal val="0"/>
          <c:showCatName val="0"/>
          <c:showSerName val="0"/>
          <c:showPercent val="0"/>
          <c:showBubbleSize val="0"/>
        </c:dLbls>
        <c:gapWidth val="33"/>
        <c:axId val="41188352"/>
        <c:axId val="41190144"/>
      </c:barChart>
      <c:catAx>
        <c:axId val="41188352"/>
        <c:scaling>
          <c:orientation val="minMax"/>
        </c:scaling>
        <c:delete val="0"/>
        <c:axPos val="b"/>
        <c:numFmt formatCode="General" sourceLinked="0"/>
        <c:majorTickMark val="none"/>
        <c:minorTickMark val="none"/>
        <c:tickLblPos val="nextTo"/>
        <c:spPr>
          <a:ln>
            <a:solidFill>
              <a:schemeClr val="tx1"/>
            </a:solidFill>
          </a:ln>
        </c:spPr>
        <c:txPr>
          <a:bodyPr/>
          <a:lstStyle/>
          <a:p>
            <a:pPr>
              <a:defRPr sz="1600"/>
            </a:pPr>
            <a:endParaRPr lang="en-US"/>
          </a:p>
        </c:txPr>
        <c:crossAx val="41190144"/>
        <c:crosses val="autoZero"/>
        <c:auto val="1"/>
        <c:lblAlgn val="ctr"/>
        <c:lblOffset val="100"/>
        <c:noMultiLvlLbl val="0"/>
      </c:catAx>
      <c:valAx>
        <c:axId val="41190144"/>
        <c:scaling>
          <c:orientation val="minMax"/>
        </c:scaling>
        <c:delete val="0"/>
        <c:axPos val="l"/>
        <c:numFmt formatCode="0%" sourceLinked="1"/>
        <c:majorTickMark val="out"/>
        <c:minorTickMark val="none"/>
        <c:tickLblPos val="nextTo"/>
        <c:spPr>
          <a:ln>
            <a:solidFill>
              <a:schemeClr val="tx1"/>
            </a:solidFill>
          </a:ln>
        </c:spPr>
        <c:txPr>
          <a:bodyPr/>
          <a:lstStyle/>
          <a:p>
            <a:pPr>
              <a:defRPr sz="1000"/>
            </a:pPr>
            <a:endParaRPr lang="en-US"/>
          </a:p>
        </c:txPr>
        <c:crossAx val="41188352"/>
        <c:crosses val="autoZero"/>
        <c:crossBetween val="between"/>
        <c:majorUnit val="0.2"/>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3015143" cy="466667"/>
          </a:xfrm>
          <a:prstGeom prst="rect">
            <a:avLst/>
          </a:prstGeom>
          <a:noFill/>
          <a:ln>
            <a:noFill/>
          </a:ln>
          <a:effectLst/>
          <a:extLst/>
        </p:spPr>
        <p:txBody>
          <a:bodyPr vert="horz" wrap="square" lIns="91079" tIns="45538" rIns="91079" bIns="45538" numCol="1" anchor="t" anchorCtr="0" compatLnSpc="1">
            <a:prstTxWarp prst="textNoShape">
              <a:avLst/>
            </a:prstTxWarp>
          </a:bodyPr>
          <a:lstStyle>
            <a:lvl1pPr algn="l" defTabSz="909571" eaLnBrk="1" hangingPunct="1">
              <a:defRPr sz="1100" b="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939696" y="2"/>
            <a:ext cx="3015143" cy="466667"/>
          </a:xfrm>
          <a:prstGeom prst="rect">
            <a:avLst/>
          </a:prstGeom>
          <a:noFill/>
          <a:ln>
            <a:noFill/>
          </a:ln>
          <a:effectLst/>
          <a:extLst/>
        </p:spPr>
        <p:txBody>
          <a:bodyPr vert="horz" wrap="square" lIns="91079" tIns="45538" rIns="91079" bIns="45538" numCol="1" anchor="t" anchorCtr="0" compatLnSpc="1">
            <a:prstTxWarp prst="textNoShape">
              <a:avLst/>
            </a:prstTxWarp>
          </a:bodyPr>
          <a:lstStyle>
            <a:lvl1pPr algn="r" defTabSz="909571" eaLnBrk="1" hangingPunct="1">
              <a:defRPr sz="1100" b="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1" y="8842434"/>
            <a:ext cx="3015143" cy="466666"/>
          </a:xfrm>
          <a:prstGeom prst="rect">
            <a:avLst/>
          </a:prstGeom>
          <a:noFill/>
          <a:ln>
            <a:noFill/>
          </a:ln>
          <a:effectLst/>
          <a:extLst/>
        </p:spPr>
        <p:txBody>
          <a:bodyPr vert="horz" wrap="square" lIns="91079" tIns="45538" rIns="91079" bIns="45538" numCol="1" anchor="b" anchorCtr="0" compatLnSpc="1">
            <a:prstTxWarp prst="textNoShape">
              <a:avLst/>
            </a:prstTxWarp>
          </a:bodyPr>
          <a:lstStyle>
            <a:lvl1pPr algn="l" defTabSz="909571" eaLnBrk="1" hangingPunct="1">
              <a:defRPr sz="1100" b="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939696" y="8842434"/>
            <a:ext cx="3015143" cy="466666"/>
          </a:xfrm>
          <a:prstGeom prst="rect">
            <a:avLst/>
          </a:prstGeom>
          <a:noFill/>
          <a:ln>
            <a:noFill/>
          </a:ln>
          <a:effectLst/>
          <a:extLst/>
        </p:spPr>
        <p:txBody>
          <a:bodyPr vert="horz" wrap="square" lIns="91079" tIns="45538" rIns="91079" bIns="45538" numCol="1" anchor="b" anchorCtr="0" compatLnSpc="1">
            <a:prstTxWarp prst="textNoShape">
              <a:avLst/>
            </a:prstTxWarp>
          </a:bodyPr>
          <a:lstStyle>
            <a:lvl1pPr algn="r" defTabSz="909571" eaLnBrk="1" hangingPunct="1">
              <a:defRPr sz="1100" b="0">
                <a:latin typeface="Times New Roman" pitchFamily="18" charset="0"/>
              </a:defRPr>
            </a:lvl1pPr>
          </a:lstStyle>
          <a:p>
            <a:fld id="{BE896F59-22AA-4FBA-9368-55361F3D0114}" type="slidenum">
              <a:rPr lang="en-US" altLang="en-US"/>
              <a:pPr/>
              <a:t>‹#›</a:t>
            </a:fld>
            <a:endParaRPr lang="en-US" altLang="en-US"/>
          </a:p>
        </p:txBody>
      </p:sp>
    </p:spTree>
    <p:extLst>
      <p:ext uri="{BB962C8B-B14F-4D97-AF65-F5344CB8AC3E}">
        <p14:creationId xmlns:p14="http://schemas.microsoft.com/office/powerpoint/2010/main" val="1284016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834" name="Rectangle 2"/>
          <p:cNvSpPr>
            <a:spLocks noGrp="1" noChangeArrowheads="1"/>
          </p:cNvSpPr>
          <p:nvPr>
            <p:ph type="hdr" sz="quarter"/>
          </p:nvPr>
        </p:nvSpPr>
        <p:spPr bwMode="auto">
          <a:xfrm>
            <a:off x="0" y="3"/>
            <a:ext cx="3013994" cy="464646"/>
          </a:xfrm>
          <a:prstGeom prst="rect">
            <a:avLst/>
          </a:prstGeom>
          <a:noFill/>
          <a:ln>
            <a:noFill/>
          </a:ln>
          <a:effectLst/>
          <a:extLst/>
        </p:spPr>
        <p:txBody>
          <a:bodyPr vert="horz" wrap="square" lIns="91965" tIns="45984" rIns="91965" bIns="45984" numCol="1" anchor="t" anchorCtr="0" compatLnSpc="1">
            <a:prstTxWarp prst="textNoShape">
              <a:avLst/>
            </a:prstTxWarp>
          </a:bodyPr>
          <a:lstStyle>
            <a:lvl1pPr algn="l" defTabSz="920254" eaLnBrk="1" hangingPunct="1">
              <a:defRPr sz="1200" b="0">
                <a:latin typeface="Times New Roman" pitchFamily="18" charset="0"/>
              </a:defRPr>
            </a:lvl1pPr>
          </a:lstStyle>
          <a:p>
            <a:pPr>
              <a:defRPr/>
            </a:pPr>
            <a:endParaRPr lang="en-US"/>
          </a:p>
        </p:txBody>
      </p:sp>
      <p:sp>
        <p:nvSpPr>
          <p:cNvPr id="760835" name="Rectangle 3"/>
          <p:cNvSpPr>
            <a:spLocks noGrp="1" noChangeArrowheads="1"/>
          </p:cNvSpPr>
          <p:nvPr>
            <p:ph type="dt" idx="1"/>
          </p:nvPr>
        </p:nvSpPr>
        <p:spPr bwMode="auto">
          <a:xfrm>
            <a:off x="3938545" y="3"/>
            <a:ext cx="3015143" cy="464646"/>
          </a:xfrm>
          <a:prstGeom prst="rect">
            <a:avLst/>
          </a:prstGeom>
          <a:noFill/>
          <a:ln>
            <a:noFill/>
          </a:ln>
          <a:effectLst/>
          <a:extLst/>
        </p:spPr>
        <p:txBody>
          <a:bodyPr vert="horz" wrap="square" lIns="91965" tIns="45984" rIns="91965" bIns="45984" numCol="1" anchor="t" anchorCtr="0" compatLnSpc="1">
            <a:prstTxWarp prst="textNoShape">
              <a:avLst/>
            </a:prstTxWarp>
          </a:bodyPr>
          <a:lstStyle>
            <a:lvl1pPr algn="r" defTabSz="920254" eaLnBrk="1" hangingPunct="1">
              <a:defRPr sz="1200" b="0">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52525" y="700088"/>
            <a:ext cx="4652963"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0837" name="Rectangle 5"/>
          <p:cNvSpPr>
            <a:spLocks noGrp="1" noChangeArrowheads="1"/>
          </p:cNvSpPr>
          <p:nvPr>
            <p:ph type="body" sz="quarter" idx="3"/>
          </p:nvPr>
        </p:nvSpPr>
        <p:spPr bwMode="auto">
          <a:xfrm>
            <a:off x="695715" y="4422229"/>
            <a:ext cx="5563410" cy="4187883"/>
          </a:xfrm>
          <a:prstGeom prst="rect">
            <a:avLst/>
          </a:prstGeom>
          <a:noFill/>
          <a:ln>
            <a:noFill/>
          </a:ln>
          <a:effectLst/>
          <a:extLst/>
        </p:spPr>
        <p:txBody>
          <a:bodyPr vert="horz" wrap="square" lIns="91965" tIns="45984" rIns="91965" bIns="459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0838" name="Rectangle 6"/>
          <p:cNvSpPr>
            <a:spLocks noGrp="1" noChangeArrowheads="1"/>
          </p:cNvSpPr>
          <p:nvPr>
            <p:ph type="ftr" sz="quarter" idx="4"/>
          </p:nvPr>
        </p:nvSpPr>
        <p:spPr bwMode="auto">
          <a:xfrm>
            <a:off x="0" y="8842435"/>
            <a:ext cx="3013994" cy="464646"/>
          </a:xfrm>
          <a:prstGeom prst="rect">
            <a:avLst/>
          </a:prstGeom>
          <a:noFill/>
          <a:ln>
            <a:noFill/>
          </a:ln>
          <a:effectLst/>
          <a:extLst/>
        </p:spPr>
        <p:txBody>
          <a:bodyPr vert="horz" wrap="square" lIns="91965" tIns="45984" rIns="91965" bIns="45984" numCol="1" anchor="b" anchorCtr="0" compatLnSpc="1">
            <a:prstTxWarp prst="textNoShape">
              <a:avLst/>
            </a:prstTxWarp>
          </a:bodyPr>
          <a:lstStyle>
            <a:lvl1pPr algn="l" defTabSz="920254" eaLnBrk="1" hangingPunct="1">
              <a:defRPr sz="1200" b="0">
                <a:latin typeface="Times New Roman" pitchFamily="18" charset="0"/>
              </a:defRPr>
            </a:lvl1pPr>
          </a:lstStyle>
          <a:p>
            <a:pPr>
              <a:defRPr/>
            </a:pPr>
            <a:endParaRPr lang="en-US"/>
          </a:p>
        </p:txBody>
      </p:sp>
      <p:sp>
        <p:nvSpPr>
          <p:cNvPr id="760839" name="Rectangle 7"/>
          <p:cNvSpPr>
            <a:spLocks noGrp="1" noChangeArrowheads="1"/>
          </p:cNvSpPr>
          <p:nvPr>
            <p:ph type="sldNum" sz="quarter" idx="5"/>
          </p:nvPr>
        </p:nvSpPr>
        <p:spPr bwMode="auto">
          <a:xfrm>
            <a:off x="3938545" y="8842435"/>
            <a:ext cx="3015143" cy="464646"/>
          </a:xfrm>
          <a:prstGeom prst="rect">
            <a:avLst/>
          </a:prstGeom>
          <a:noFill/>
          <a:ln>
            <a:noFill/>
          </a:ln>
          <a:effectLst/>
          <a:extLst/>
        </p:spPr>
        <p:txBody>
          <a:bodyPr vert="horz" wrap="square" lIns="91965" tIns="45984" rIns="91965" bIns="45984" numCol="1" anchor="b" anchorCtr="0" compatLnSpc="1">
            <a:prstTxWarp prst="textNoShape">
              <a:avLst/>
            </a:prstTxWarp>
          </a:bodyPr>
          <a:lstStyle>
            <a:lvl1pPr algn="r" defTabSz="920254" eaLnBrk="1" hangingPunct="1">
              <a:defRPr sz="1200" b="0">
                <a:latin typeface="Times New Roman" pitchFamily="18" charset="0"/>
              </a:defRPr>
            </a:lvl1pPr>
          </a:lstStyle>
          <a:p>
            <a:fld id="{7AAA54F7-F2AD-4AD6-A0A3-F70B113A0FF3}" type="slidenum">
              <a:rPr lang="en-US" altLang="en-US"/>
              <a:pPr/>
              <a:t>‹#›</a:t>
            </a:fld>
            <a:endParaRPr lang="en-US" altLang="en-US"/>
          </a:p>
        </p:txBody>
      </p:sp>
    </p:spTree>
    <p:extLst>
      <p:ext uri="{BB962C8B-B14F-4D97-AF65-F5344CB8AC3E}">
        <p14:creationId xmlns:p14="http://schemas.microsoft.com/office/powerpoint/2010/main" val="2875932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54">
              <a:spcBef>
                <a:spcPct val="30000"/>
              </a:spcBef>
              <a:defRPr sz="1100">
                <a:solidFill>
                  <a:schemeClr val="tx1"/>
                </a:solidFill>
                <a:latin typeface="Times New Roman" pitchFamily="18" charset="0"/>
              </a:defRPr>
            </a:lvl1pPr>
            <a:lvl2pPr marL="714226" indent="-274702" defTabSz="920254">
              <a:spcBef>
                <a:spcPct val="30000"/>
              </a:spcBef>
              <a:defRPr sz="1100">
                <a:solidFill>
                  <a:schemeClr val="tx1"/>
                </a:solidFill>
                <a:latin typeface="Times New Roman" pitchFamily="18" charset="0"/>
              </a:defRPr>
            </a:lvl2pPr>
            <a:lvl3pPr marL="1098810" indent="-219762" defTabSz="920254">
              <a:spcBef>
                <a:spcPct val="30000"/>
              </a:spcBef>
              <a:defRPr sz="1100">
                <a:solidFill>
                  <a:schemeClr val="tx1"/>
                </a:solidFill>
                <a:latin typeface="Times New Roman" pitchFamily="18" charset="0"/>
              </a:defRPr>
            </a:lvl3pPr>
            <a:lvl4pPr marL="1538334" indent="-219762" defTabSz="920254">
              <a:spcBef>
                <a:spcPct val="30000"/>
              </a:spcBef>
              <a:defRPr sz="1100">
                <a:solidFill>
                  <a:schemeClr val="tx1"/>
                </a:solidFill>
                <a:latin typeface="Times New Roman" pitchFamily="18" charset="0"/>
              </a:defRPr>
            </a:lvl4pPr>
            <a:lvl5pPr marL="1977858" indent="-219762" defTabSz="920254">
              <a:spcBef>
                <a:spcPct val="30000"/>
              </a:spcBef>
              <a:defRPr sz="1100">
                <a:solidFill>
                  <a:schemeClr val="tx1"/>
                </a:solidFill>
                <a:latin typeface="Times New Roman" pitchFamily="18" charset="0"/>
              </a:defRPr>
            </a:lvl5pPr>
            <a:lvl6pPr marL="2417382" indent="-219762" defTabSz="920254" eaLnBrk="0" fontAlgn="base" hangingPunct="0">
              <a:spcBef>
                <a:spcPct val="30000"/>
              </a:spcBef>
              <a:spcAft>
                <a:spcPct val="0"/>
              </a:spcAft>
              <a:defRPr sz="1100">
                <a:solidFill>
                  <a:schemeClr val="tx1"/>
                </a:solidFill>
                <a:latin typeface="Times New Roman" pitchFamily="18" charset="0"/>
              </a:defRPr>
            </a:lvl6pPr>
            <a:lvl7pPr marL="2856906" indent="-219762" defTabSz="920254" eaLnBrk="0" fontAlgn="base" hangingPunct="0">
              <a:spcBef>
                <a:spcPct val="30000"/>
              </a:spcBef>
              <a:spcAft>
                <a:spcPct val="0"/>
              </a:spcAft>
              <a:defRPr sz="1100">
                <a:solidFill>
                  <a:schemeClr val="tx1"/>
                </a:solidFill>
                <a:latin typeface="Times New Roman" pitchFamily="18" charset="0"/>
              </a:defRPr>
            </a:lvl7pPr>
            <a:lvl8pPr marL="3296430" indent="-219762" defTabSz="920254" eaLnBrk="0" fontAlgn="base" hangingPunct="0">
              <a:spcBef>
                <a:spcPct val="30000"/>
              </a:spcBef>
              <a:spcAft>
                <a:spcPct val="0"/>
              </a:spcAft>
              <a:defRPr sz="1100">
                <a:solidFill>
                  <a:schemeClr val="tx1"/>
                </a:solidFill>
                <a:latin typeface="Times New Roman" pitchFamily="18" charset="0"/>
              </a:defRPr>
            </a:lvl8pPr>
            <a:lvl9pPr marL="3735954" indent="-219762" defTabSz="920254" eaLnBrk="0" fontAlgn="base" hangingPunct="0">
              <a:spcBef>
                <a:spcPct val="30000"/>
              </a:spcBef>
              <a:spcAft>
                <a:spcPct val="0"/>
              </a:spcAft>
              <a:defRPr sz="1100">
                <a:solidFill>
                  <a:schemeClr val="tx1"/>
                </a:solidFill>
                <a:latin typeface="Times New Roman" pitchFamily="18" charset="0"/>
              </a:defRPr>
            </a:lvl9pPr>
          </a:lstStyle>
          <a:p>
            <a:pPr>
              <a:spcBef>
                <a:spcPct val="0"/>
              </a:spcBef>
            </a:pPr>
            <a:fld id="{B88247A2-7966-4B48-9767-D3968AA28C36}" type="slidenum">
              <a:rPr lang="en-US" altLang="en-US" sz="1200"/>
              <a:pPr>
                <a:spcBef>
                  <a:spcPct val="0"/>
                </a:spcBef>
              </a:pPr>
              <a:t>1</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996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91591-EB48-4771-AC7C-A49583DF5AD4}" type="slidenum">
              <a:rPr lang="en-US" altLang="en-US"/>
              <a:pPr/>
              <a:t>31</a:t>
            </a:fld>
            <a:endParaRPr lang="en-US"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34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D619C-2E31-453B-BE8E-5AD0426E54D2}" type="slidenum">
              <a:rPr lang="en-US" smtClean="0"/>
              <a:pPr/>
              <a:t>3</a:t>
            </a:fld>
            <a:endParaRPr lang="en-US" dirty="0"/>
          </a:p>
        </p:txBody>
      </p:sp>
    </p:spTree>
    <p:extLst>
      <p:ext uri="{BB962C8B-B14F-4D97-AF65-F5344CB8AC3E}">
        <p14:creationId xmlns:p14="http://schemas.microsoft.com/office/powerpoint/2010/main" val="88322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D619C-2E31-453B-BE8E-5AD0426E54D2}" type="slidenum">
              <a:rPr lang="en-US" smtClean="0"/>
              <a:pPr/>
              <a:t>6</a:t>
            </a:fld>
            <a:endParaRPr lang="en-US" dirty="0"/>
          </a:p>
        </p:txBody>
      </p:sp>
    </p:spTree>
    <p:extLst>
      <p:ext uri="{BB962C8B-B14F-4D97-AF65-F5344CB8AC3E}">
        <p14:creationId xmlns:p14="http://schemas.microsoft.com/office/powerpoint/2010/main" val="232342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D619C-2E31-453B-BE8E-5AD0426E54D2}" type="slidenum">
              <a:rPr lang="en-US" smtClean="0"/>
              <a:pPr/>
              <a:t>7</a:t>
            </a:fld>
            <a:endParaRPr lang="en-US" dirty="0"/>
          </a:p>
        </p:txBody>
      </p:sp>
    </p:spTree>
    <p:extLst>
      <p:ext uri="{BB962C8B-B14F-4D97-AF65-F5344CB8AC3E}">
        <p14:creationId xmlns:p14="http://schemas.microsoft.com/office/powerpoint/2010/main" val="391410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D619C-2E31-453B-BE8E-5AD0426E54D2}" type="slidenum">
              <a:rPr lang="en-US" smtClean="0"/>
              <a:pPr/>
              <a:t>15</a:t>
            </a:fld>
            <a:endParaRPr lang="en-US" dirty="0"/>
          </a:p>
        </p:txBody>
      </p:sp>
    </p:spTree>
    <p:extLst>
      <p:ext uri="{BB962C8B-B14F-4D97-AF65-F5344CB8AC3E}">
        <p14:creationId xmlns:p14="http://schemas.microsoft.com/office/powerpoint/2010/main" val="324165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1049698">
              <a:defRPr sz="1700" b="1">
                <a:solidFill>
                  <a:schemeClr val="tx1"/>
                </a:solidFill>
                <a:latin typeface="Arial" charset="0"/>
              </a:defRPr>
            </a:lvl1pPr>
            <a:lvl2pPr marL="818765" indent="-314908" defTabSz="1049698">
              <a:defRPr sz="1700" b="1">
                <a:solidFill>
                  <a:schemeClr val="tx1"/>
                </a:solidFill>
                <a:latin typeface="Arial" charset="0"/>
              </a:defRPr>
            </a:lvl2pPr>
            <a:lvl3pPr marL="1259638" indent="-251928" defTabSz="1049698">
              <a:defRPr sz="1700" b="1">
                <a:solidFill>
                  <a:schemeClr val="tx1"/>
                </a:solidFill>
                <a:latin typeface="Arial" charset="0"/>
              </a:defRPr>
            </a:lvl3pPr>
            <a:lvl4pPr marL="1763494" indent="-251928" defTabSz="1049698">
              <a:defRPr sz="1700" b="1">
                <a:solidFill>
                  <a:schemeClr val="tx1"/>
                </a:solidFill>
                <a:latin typeface="Arial" charset="0"/>
              </a:defRPr>
            </a:lvl4pPr>
            <a:lvl5pPr marL="2267348" indent="-251928" defTabSz="1049698">
              <a:defRPr sz="1700" b="1">
                <a:solidFill>
                  <a:schemeClr val="tx1"/>
                </a:solidFill>
                <a:latin typeface="Arial" charset="0"/>
              </a:defRPr>
            </a:lvl5pPr>
            <a:lvl6pPr marL="2771202" indent="-251928" defTabSz="1049698" eaLnBrk="0" fontAlgn="base" hangingPunct="0">
              <a:spcBef>
                <a:spcPct val="0"/>
              </a:spcBef>
              <a:spcAft>
                <a:spcPct val="0"/>
              </a:spcAft>
              <a:defRPr sz="1700" b="1">
                <a:solidFill>
                  <a:schemeClr val="tx1"/>
                </a:solidFill>
                <a:latin typeface="Arial" charset="0"/>
              </a:defRPr>
            </a:lvl6pPr>
            <a:lvl7pPr marL="3275059" indent="-251928" defTabSz="1049698" eaLnBrk="0" fontAlgn="base" hangingPunct="0">
              <a:spcBef>
                <a:spcPct val="0"/>
              </a:spcBef>
              <a:spcAft>
                <a:spcPct val="0"/>
              </a:spcAft>
              <a:defRPr sz="1700" b="1">
                <a:solidFill>
                  <a:schemeClr val="tx1"/>
                </a:solidFill>
                <a:latin typeface="Arial" charset="0"/>
              </a:defRPr>
            </a:lvl7pPr>
            <a:lvl8pPr marL="3778912" indent="-251928" defTabSz="1049698" eaLnBrk="0" fontAlgn="base" hangingPunct="0">
              <a:spcBef>
                <a:spcPct val="0"/>
              </a:spcBef>
              <a:spcAft>
                <a:spcPct val="0"/>
              </a:spcAft>
              <a:defRPr sz="1700" b="1">
                <a:solidFill>
                  <a:schemeClr val="tx1"/>
                </a:solidFill>
                <a:latin typeface="Arial" charset="0"/>
              </a:defRPr>
            </a:lvl8pPr>
            <a:lvl9pPr marL="4282768" indent="-251928" defTabSz="1049698" eaLnBrk="0" fontAlgn="base" hangingPunct="0">
              <a:spcBef>
                <a:spcPct val="0"/>
              </a:spcBef>
              <a:spcAft>
                <a:spcPct val="0"/>
              </a:spcAft>
              <a:defRPr sz="1700" b="1">
                <a:solidFill>
                  <a:schemeClr val="tx1"/>
                </a:solidFill>
                <a:latin typeface="Arial" charset="0"/>
              </a:defRPr>
            </a:lvl9pPr>
          </a:lstStyle>
          <a:p>
            <a:fld id="{412AFEDE-972F-4F9B-B7CD-1B0FE8B734DC}" type="slidenum">
              <a:rPr lang="en-US" sz="1300" b="0">
                <a:solidFill>
                  <a:prstClr val="black"/>
                </a:solidFill>
              </a:rPr>
              <a:pPr/>
              <a:t>16</a:t>
            </a:fld>
            <a:endParaRPr lang="en-US" sz="1300" b="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959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B942A-12EB-412E-8EF7-BFE931BA5816}" type="slidenum">
              <a:rPr lang="en-US" smtClean="0"/>
              <a:pPr/>
              <a:t>17</a:t>
            </a:fld>
            <a:endParaRPr lang="en-US" dirty="0"/>
          </a:p>
        </p:txBody>
      </p:sp>
    </p:spTree>
    <p:extLst>
      <p:ext uri="{BB962C8B-B14F-4D97-AF65-F5344CB8AC3E}">
        <p14:creationId xmlns:p14="http://schemas.microsoft.com/office/powerpoint/2010/main" val="415266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CD01108E-3AF2-4CFB-8F48-A21DBF6F1447}" type="slidenum">
              <a:rPr lang="en-US" altLang="en-US" sz="1200" b="0"/>
              <a:pPr/>
              <a:t>23</a:t>
            </a:fld>
            <a:endParaRPr lang="en-US" altLang="en-US" sz="1200" b="0"/>
          </a:p>
        </p:txBody>
      </p:sp>
      <p:sp>
        <p:nvSpPr>
          <p:cNvPr id="56323" name="Rectangle 7"/>
          <p:cNvSpPr txBox="1">
            <a:spLocks noGrp="1" noChangeArrowheads="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B171671B-4CF9-4BAD-A8A9-32C89C0230F5}" type="slidenum">
              <a:rPr lang="en-US" altLang="en-US" sz="1200" b="0">
                <a:solidFill>
                  <a:srgbClr val="000000"/>
                </a:solidFill>
                <a:cs typeface="Arial" panose="020B0604020202020204" pitchFamily="34" charset="0"/>
              </a:rPr>
              <a:pPr algn="r" eaLnBrk="1" hangingPunct="1"/>
              <a:t>23</a:t>
            </a:fld>
            <a:endParaRPr lang="en-US" altLang="en-US" sz="1200" b="0">
              <a:solidFill>
                <a:srgbClr val="000000"/>
              </a:solidFill>
              <a:cs typeface="Arial" panose="020B0604020202020204" pitchFamily="34"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186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30208" eaLnBrk="0" hangingPunct="0">
              <a:defRPr sz="1600" b="1">
                <a:solidFill>
                  <a:schemeClr val="tx1"/>
                </a:solidFill>
                <a:latin typeface="Arial" charset="0"/>
              </a:defRPr>
            </a:lvl1pPr>
            <a:lvl2pPr marL="748002" indent="-287693" defTabSz="930208" eaLnBrk="0" hangingPunct="0">
              <a:defRPr sz="1600" b="1">
                <a:solidFill>
                  <a:schemeClr val="tx1"/>
                </a:solidFill>
                <a:latin typeface="Arial" charset="0"/>
              </a:defRPr>
            </a:lvl2pPr>
            <a:lvl3pPr marL="1150772" indent="-230154" defTabSz="930208" eaLnBrk="0" hangingPunct="0">
              <a:defRPr sz="1600" b="1">
                <a:solidFill>
                  <a:schemeClr val="tx1"/>
                </a:solidFill>
                <a:latin typeface="Arial" charset="0"/>
              </a:defRPr>
            </a:lvl3pPr>
            <a:lvl4pPr marL="1611081" indent="-230154" defTabSz="930208" eaLnBrk="0" hangingPunct="0">
              <a:defRPr sz="1600" b="1">
                <a:solidFill>
                  <a:schemeClr val="tx1"/>
                </a:solidFill>
                <a:latin typeface="Arial" charset="0"/>
              </a:defRPr>
            </a:lvl4pPr>
            <a:lvl5pPr marL="2071390" indent="-230154" defTabSz="930208" eaLnBrk="0" hangingPunct="0">
              <a:defRPr sz="1600" b="1">
                <a:solidFill>
                  <a:schemeClr val="tx1"/>
                </a:solidFill>
                <a:latin typeface="Arial" charset="0"/>
              </a:defRPr>
            </a:lvl5pPr>
            <a:lvl6pPr marL="2531699" indent="-230154" algn="ctr" defTabSz="930208" eaLnBrk="0" fontAlgn="base" hangingPunct="0">
              <a:spcBef>
                <a:spcPct val="50000"/>
              </a:spcBef>
              <a:spcAft>
                <a:spcPct val="0"/>
              </a:spcAft>
              <a:defRPr sz="1600" b="1">
                <a:solidFill>
                  <a:schemeClr val="tx1"/>
                </a:solidFill>
                <a:latin typeface="Arial" charset="0"/>
              </a:defRPr>
            </a:lvl6pPr>
            <a:lvl7pPr marL="2992008" indent="-230154" algn="ctr" defTabSz="930208" eaLnBrk="0" fontAlgn="base" hangingPunct="0">
              <a:spcBef>
                <a:spcPct val="50000"/>
              </a:spcBef>
              <a:spcAft>
                <a:spcPct val="0"/>
              </a:spcAft>
              <a:defRPr sz="1600" b="1">
                <a:solidFill>
                  <a:schemeClr val="tx1"/>
                </a:solidFill>
                <a:latin typeface="Arial" charset="0"/>
              </a:defRPr>
            </a:lvl7pPr>
            <a:lvl8pPr marL="3452317" indent="-230154" algn="ctr" defTabSz="930208" eaLnBrk="0" fontAlgn="base" hangingPunct="0">
              <a:spcBef>
                <a:spcPct val="50000"/>
              </a:spcBef>
              <a:spcAft>
                <a:spcPct val="0"/>
              </a:spcAft>
              <a:defRPr sz="1600" b="1">
                <a:solidFill>
                  <a:schemeClr val="tx1"/>
                </a:solidFill>
                <a:latin typeface="Arial" charset="0"/>
              </a:defRPr>
            </a:lvl8pPr>
            <a:lvl9pPr marL="3912626" indent="-230154" algn="ctr" defTabSz="930208" eaLnBrk="0" fontAlgn="base" hangingPunct="0">
              <a:spcBef>
                <a:spcPct val="50000"/>
              </a:spcBef>
              <a:spcAft>
                <a:spcPct val="0"/>
              </a:spcAft>
              <a:defRPr sz="1600" b="1">
                <a:solidFill>
                  <a:schemeClr val="tx1"/>
                </a:solidFill>
                <a:latin typeface="Arial" charset="0"/>
              </a:defRPr>
            </a:lvl9pPr>
          </a:lstStyle>
          <a:p>
            <a:pPr eaLnBrk="1" hangingPunct="1"/>
            <a:fld id="{95D42FD3-EF05-4DDF-8C8E-5A8970BD9F0D}" type="slidenum">
              <a:rPr lang="en-US" sz="1200" b="0"/>
              <a:pPr eaLnBrk="1" hangingPunct="1"/>
              <a:t>28</a:t>
            </a:fld>
            <a:endParaRPr lang="en-US" sz="1200" b="0"/>
          </a:p>
        </p:txBody>
      </p:sp>
      <p:sp>
        <p:nvSpPr>
          <p:cNvPr id="154627" name="Rectangle 7"/>
          <p:cNvSpPr txBox="1">
            <a:spLocks noGrp="1" noChangeArrowheads="1"/>
          </p:cNvSpPr>
          <p:nvPr/>
        </p:nvSpPr>
        <p:spPr bwMode="auto">
          <a:xfrm>
            <a:off x="4005258" y="8823675"/>
            <a:ext cx="3005143" cy="45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r" eaLnBrk="1" hangingPunct="1">
              <a:spcBef>
                <a:spcPct val="0"/>
              </a:spcBef>
            </a:pPr>
            <a:fld id="{EAAC8C99-29B1-4A87-BB0D-E27364001D1B}" type="slidenum">
              <a:rPr lang="en-US" sz="1200" b="0">
                <a:latin typeface="Times New Roman" pitchFamily="18" charset="0"/>
              </a:rPr>
              <a:pPr algn="r" eaLnBrk="1" hangingPunct="1">
                <a:spcBef>
                  <a:spcPct val="0"/>
                </a:spcBef>
              </a:pPr>
              <a:t>28</a:t>
            </a:fld>
            <a:endParaRPr lang="en-US" sz="1200" b="0">
              <a:latin typeface="Times New Roman" pitchFamily="18" charset="0"/>
            </a:endParaRPr>
          </a:p>
        </p:txBody>
      </p:sp>
      <p:sp>
        <p:nvSpPr>
          <p:cNvPr id="154628" name="Rectangle 7"/>
          <p:cNvSpPr txBox="1">
            <a:spLocks noGrp="1" noChangeArrowheads="1"/>
          </p:cNvSpPr>
          <p:nvPr/>
        </p:nvSpPr>
        <p:spPr bwMode="auto">
          <a:xfrm>
            <a:off x="3970053" y="8830063"/>
            <a:ext cx="30387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1" rIns="91980" bIns="45991" anchor="b"/>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r">
              <a:spcBef>
                <a:spcPct val="0"/>
              </a:spcBef>
            </a:pPr>
            <a:fld id="{B79748E6-4B91-40BE-B348-57D532828850}" type="slidenum">
              <a:rPr lang="en-US" sz="1200" b="0">
                <a:cs typeface="Arial" charset="0"/>
              </a:rPr>
              <a:pPr algn="r">
                <a:spcBef>
                  <a:spcPct val="0"/>
                </a:spcBef>
              </a:pPr>
              <a:t>28</a:t>
            </a:fld>
            <a:endParaRPr lang="en-US" sz="1200" b="0">
              <a:cs typeface="Arial" charset="0"/>
            </a:endParaRPr>
          </a:p>
        </p:txBody>
      </p:sp>
      <p:sp>
        <p:nvSpPr>
          <p:cNvPr id="154629" name="Rectangle 2"/>
          <p:cNvSpPr>
            <a:spLocks noGrp="1" noRot="1" noChangeAspect="1" noChangeArrowheads="1" noTextEdit="1"/>
          </p:cNvSpPr>
          <p:nvPr>
            <p:ph type="sldImg"/>
          </p:nvPr>
        </p:nvSpPr>
        <p:spPr>
          <a:xfrm>
            <a:off x="1152525" y="690563"/>
            <a:ext cx="4706938" cy="3530600"/>
          </a:xfrm>
          <a:ln/>
        </p:spPr>
      </p:sp>
      <p:sp>
        <p:nvSpPr>
          <p:cNvPr id="154630" name="Rectangle 3"/>
          <p:cNvSpPr>
            <a:spLocks noGrp="1" noChangeArrowheads="1"/>
          </p:cNvSpPr>
          <p:nvPr>
            <p:ph type="body" idx="1"/>
          </p:nvPr>
        </p:nvSpPr>
        <p:spPr>
          <a:xfrm>
            <a:off x="924906" y="4450966"/>
            <a:ext cx="5160589" cy="4142735"/>
          </a:xfrm>
          <a:noFill/>
        </p:spPr>
        <p:txBody>
          <a:bodyPr lIns="91980" tIns="45991" rIns="91980" bIns="45991"/>
          <a:lstStyle/>
          <a:p>
            <a:pPr eaLnBrk="1" hangingPunct="1"/>
            <a:endParaRPr lang="en-US" smtClean="0">
              <a:latin typeface="Arial" charset="0"/>
            </a:endParaRPr>
          </a:p>
        </p:txBody>
      </p:sp>
    </p:spTree>
    <p:extLst>
      <p:ext uri="{BB962C8B-B14F-4D97-AF65-F5344CB8AC3E}">
        <p14:creationId xmlns:p14="http://schemas.microsoft.com/office/powerpoint/2010/main" val="18062607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2.bin"/><Relationship Id="rId9"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Box 6"/>
          <p:cNvSpPr txBox="1">
            <a:spLocks noChangeArrowheads="1"/>
          </p:cNvSpPr>
          <p:nvPr userDrawn="1"/>
        </p:nvSpPr>
        <p:spPr bwMode="auto">
          <a:xfrm>
            <a:off x="2078038" y="4006850"/>
            <a:ext cx="4987925" cy="366713"/>
          </a:xfrm>
          <a:prstGeom prst="rect">
            <a:avLst/>
          </a:prstGeom>
          <a:noFill/>
          <a:ln>
            <a:noFill/>
          </a:ln>
          <a:effectLst/>
          <a:extLst/>
        </p:spPr>
        <p:txBody>
          <a:bodyPr>
            <a:spAutoFit/>
          </a:bodyPr>
          <a:lstStyle>
            <a:lvl1pPr defTabSz="820738" eaLnBrk="0" hangingPunct="0">
              <a:defRPr sz="2200" b="1">
                <a:solidFill>
                  <a:schemeClr val="tx1"/>
                </a:solidFill>
                <a:latin typeface="Arial" charset="0"/>
              </a:defRPr>
            </a:lvl1pPr>
            <a:lvl2pPr marL="742950" indent="-285750" defTabSz="820738" eaLnBrk="0" hangingPunct="0">
              <a:defRPr sz="2200" b="1">
                <a:solidFill>
                  <a:schemeClr val="tx1"/>
                </a:solidFill>
                <a:latin typeface="Arial" charset="0"/>
              </a:defRPr>
            </a:lvl2pPr>
            <a:lvl3pPr marL="1143000" indent="-228600" defTabSz="820738" eaLnBrk="0" hangingPunct="0">
              <a:defRPr sz="2200" b="1">
                <a:solidFill>
                  <a:schemeClr val="tx1"/>
                </a:solidFill>
                <a:latin typeface="Arial" charset="0"/>
              </a:defRPr>
            </a:lvl3pPr>
            <a:lvl4pPr marL="1600200" indent="-228600" defTabSz="820738" eaLnBrk="0" hangingPunct="0">
              <a:defRPr sz="2200" b="1">
                <a:solidFill>
                  <a:schemeClr val="tx1"/>
                </a:solidFill>
                <a:latin typeface="Arial" charset="0"/>
              </a:defRPr>
            </a:lvl4pPr>
            <a:lvl5pPr marL="2057400" indent="-228600" defTabSz="820738" eaLnBrk="0" hangingPunct="0">
              <a:defRPr sz="2200" b="1">
                <a:solidFill>
                  <a:schemeClr val="tx1"/>
                </a:solidFill>
                <a:latin typeface="Arial" charset="0"/>
              </a:defRPr>
            </a:lvl5pPr>
            <a:lvl6pPr marL="2514600" indent="-228600" algn="ctr" defTabSz="820738" eaLnBrk="0" fontAlgn="base" hangingPunct="0">
              <a:spcBef>
                <a:spcPct val="0"/>
              </a:spcBef>
              <a:spcAft>
                <a:spcPct val="0"/>
              </a:spcAft>
              <a:defRPr sz="2200" b="1">
                <a:solidFill>
                  <a:schemeClr val="tx1"/>
                </a:solidFill>
                <a:latin typeface="Arial" charset="0"/>
              </a:defRPr>
            </a:lvl6pPr>
            <a:lvl7pPr marL="2971800" indent="-228600" algn="ctr" defTabSz="820738" eaLnBrk="0" fontAlgn="base" hangingPunct="0">
              <a:spcBef>
                <a:spcPct val="0"/>
              </a:spcBef>
              <a:spcAft>
                <a:spcPct val="0"/>
              </a:spcAft>
              <a:defRPr sz="2200" b="1">
                <a:solidFill>
                  <a:schemeClr val="tx1"/>
                </a:solidFill>
                <a:latin typeface="Arial" charset="0"/>
              </a:defRPr>
            </a:lvl7pPr>
            <a:lvl8pPr marL="3429000" indent="-228600" algn="ctr" defTabSz="820738" eaLnBrk="0" fontAlgn="base" hangingPunct="0">
              <a:spcBef>
                <a:spcPct val="0"/>
              </a:spcBef>
              <a:spcAft>
                <a:spcPct val="0"/>
              </a:spcAft>
              <a:defRPr sz="2200" b="1">
                <a:solidFill>
                  <a:schemeClr val="tx1"/>
                </a:solidFill>
                <a:latin typeface="Arial" charset="0"/>
              </a:defRPr>
            </a:lvl8pPr>
            <a:lvl9pPr marL="3886200" indent="-228600" algn="ctr" defTabSz="820738"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defRPr/>
            </a:pPr>
            <a:r>
              <a:rPr lang="en-US" sz="1800" b="0" i="1" dirty="0" smtClean="0"/>
              <a:t>September 26, 2014</a:t>
            </a:r>
          </a:p>
        </p:txBody>
      </p:sp>
      <p:sp>
        <p:nvSpPr>
          <p:cNvPr id="4" name="Text Box 8"/>
          <p:cNvSpPr txBox="1">
            <a:spLocks noChangeArrowheads="1"/>
          </p:cNvSpPr>
          <p:nvPr userDrawn="1"/>
        </p:nvSpPr>
        <p:spPr bwMode="auto">
          <a:xfrm>
            <a:off x="559430" y="2099880"/>
            <a:ext cx="8091814" cy="1754326"/>
          </a:xfrm>
          <a:prstGeom prst="rect">
            <a:avLst/>
          </a:prstGeom>
          <a:noFill/>
          <a:ln>
            <a:noFill/>
          </a:ln>
          <a:effectLst/>
          <a:extLst/>
        </p:spPr>
        <p:txBody>
          <a:bodyPr wrap="squar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600" b="1" i="0" dirty="0" smtClean="0">
                <a:latin typeface="+mj-lt"/>
              </a:rPr>
              <a:t>Framing</a:t>
            </a:r>
            <a:r>
              <a:rPr lang="en-US" sz="3600" b="1" i="0" baseline="0" dirty="0" smtClean="0">
                <a:latin typeface="+mj-lt"/>
              </a:rPr>
              <a:t> the Issues for Conservative Populations and Those with Fiscal Challenges</a:t>
            </a:r>
            <a:endParaRPr lang="en-US" sz="2800" b="0" i="1" dirty="0" smtClean="0">
              <a:latin typeface="+mj-lt"/>
            </a:endParaRPr>
          </a:p>
        </p:txBody>
      </p:sp>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63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636"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pic>
        <p:nvPicPr>
          <p:cNvPr id="11" name="Picture 36" descr="FM3-Logo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884363" y="5562600"/>
            <a:ext cx="559593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8"/>
          <p:cNvSpPr>
            <a:spLocks noChangeArrowheads="1" noChangeShapeType="1" noTextEdit="1"/>
          </p:cNvSpPr>
          <p:nvPr userDrawn="1"/>
        </p:nvSpPr>
        <p:spPr bwMode="auto">
          <a:xfrm>
            <a:off x="2676525" y="4775200"/>
            <a:ext cx="3857625" cy="385763"/>
          </a:xfrm>
          <a:prstGeom prst="rect">
            <a:avLst/>
          </a:prstGeom>
        </p:spPr>
        <p:txBody>
          <a:bodyPr wrap="none" fromWordArt="1">
            <a:prstTxWarp prst="textPlain">
              <a:avLst>
                <a:gd name="adj" fmla="val 50000"/>
              </a:avLst>
            </a:prstTxWarp>
          </a:bodyPr>
          <a:lstStyle/>
          <a:p>
            <a:pPr algn="ctr"/>
            <a:r>
              <a:rPr lang="en-US" sz="3600" i="1" kern="10" dirty="0">
                <a:ln w="6350">
                  <a:solidFill>
                    <a:schemeClr val="tx1"/>
                  </a:solidFill>
                  <a:round/>
                  <a:headEnd/>
                  <a:tailEnd/>
                </a:ln>
                <a:solidFill>
                  <a:schemeClr val="accent1"/>
                </a:solidFill>
                <a:effectLst>
                  <a:outerShdw dist="38100" dir="2700000" algn="tl" rotWithShape="0">
                    <a:srgbClr val="000000">
                      <a:alpha val="43137"/>
                    </a:srgbClr>
                  </a:outerShdw>
                </a:effectLst>
                <a:latin typeface="Arial Black"/>
              </a:rPr>
              <a:t>DAVE METZ </a:t>
            </a:r>
          </a:p>
        </p:txBody>
      </p:sp>
      <p:pic>
        <p:nvPicPr>
          <p:cNvPr id="19" name="Picture 4" descr="C:\Users\Liz\AppData\Local\Microsoft\Windows\Temporary Internet Files\Content.IE5\97341UOE\MP900400730[1].jp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010001" y="271101"/>
            <a:ext cx="2008061" cy="1507863"/>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8" descr="C:\Users\Liz\AppData\Local\Microsoft\Windows\Temporary Internet Files\Content.IE5\97341UOE\MP900422535[1].jpg"/>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4296254" y="230702"/>
            <a:ext cx="2193428"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1" name="Picture 14" descr="C:\Users\Liz\AppData\Local\Microsoft\Windows\Temporary Internet Files\Content.IE5\H7U19MHM\MP900430918[1].jpg"/>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767875" y="266383"/>
            <a:ext cx="2193429"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08" name="Picture 8" descr="http://www.margaretbrodkin.com/mbwp/wp-content/uploads/2013/06/FUNDINGtheNEXTGEN-logo-fin-web400-281x300.jpg"/>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244602" y="191200"/>
            <a:ext cx="1487207" cy="1587765"/>
          </a:xfrm>
          <a:prstGeom prst="rect">
            <a:avLst/>
          </a:prstGeom>
          <a:ln w="571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335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00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26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45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Question -">
    <p:spTree>
      <p:nvGrpSpPr>
        <p:cNvPr id="1" name=""/>
        <p:cNvGrpSpPr/>
        <p:nvPr/>
      </p:nvGrpSpPr>
      <p:grpSpPr>
        <a:xfrm>
          <a:off x="0" y="0"/>
          <a:ext cx="0" cy="0"/>
          <a:chOff x="0" y="0"/>
          <a:chExt cx="0" cy="0"/>
        </a:xfrm>
      </p:grpSpPr>
      <p:sp>
        <p:nvSpPr>
          <p:cNvPr id="2" name="Title 1"/>
          <p:cNvSpPr>
            <a:spLocks noGrp="1"/>
          </p:cNvSpPr>
          <p:nvPr>
            <p:ph type="title"/>
          </p:nvPr>
        </p:nvSpPr>
        <p:spPr>
          <a:xfrm>
            <a:off x="141764" y="160842"/>
            <a:ext cx="8860473" cy="890593"/>
          </a:xfrm>
          <a:prstGeom prst="rect">
            <a:avLst/>
          </a:prstGeom>
        </p:spPr>
        <p:txBody>
          <a:bodyPr anchor="t" anchorCtr="1">
            <a:noAutofit/>
          </a:bodyPr>
          <a:lstStyle>
            <a:lvl1pPr>
              <a:defRPr sz="2800" b="1">
                <a:solidFill>
                  <a:schemeClr val="tx1"/>
                </a:solidFill>
              </a:defRPr>
            </a:lvl1pPr>
          </a:lstStyle>
          <a:p>
            <a:r>
              <a:rPr lang="en-US" dirty="0" smtClean="0"/>
              <a:t>Click to edit Master title style</a:t>
            </a:r>
            <a:endParaRPr lang="en-US" dirty="0"/>
          </a:p>
        </p:txBody>
      </p:sp>
      <p:pic>
        <p:nvPicPr>
          <p:cNvPr id="5" name="Picture 15" descr="FM3-Logo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14" y="6301348"/>
            <a:ext cx="2055575" cy="494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p:nvPr>
        </p:nvSpPr>
        <p:spPr>
          <a:xfrm>
            <a:off x="2117721" y="6328547"/>
            <a:ext cx="6570215"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2230190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08626" y="1447800"/>
            <a:ext cx="8726749" cy="49625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0579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235722"/>
            <a:ext cx="8969776" cy="2193278"/>
          </a:xfrm>
          <a:prstGeom prst="rect">
            <a:avLst/>
          </a:prstGeom>
        </p:spPr>
        <p:txBody>
          <a:bodyPr/>
          <a:lstStyle>
            <a:lvl1pPr>
              <a:defRPr sz="4000" b="1">
                <a:solidFill>
                  <a:schemeClr val="tx1"/>
                </a:solidFill>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7971266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452762"/>
            <a:ext cx="8969776" cy="2193278"/>
          </a:xfrm>
          <a:prstGeom prst="rect">
            <a:avLst/>
          </a:prstGeom>
        </p:spPr>
        <p:txBody>
          <a:bodyPr/>
          <a:lstStyle>
            <a:lvl1pPr>
              <a:defRPr sz="4000" b="1">
                <a:solidFill>
                  <a:schemeClr val="tx1"/>
                </a:solidFill>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39316733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826581"/>
            <a:ext cx="8969776" cy="3204839"/>
          </a:xfrm>
          <a:prstGeom prst="rect">
            <a:avLst/>
          </a:prstGeom>
        </p:spPr>
        <p:txBody>
          <a:bodyPr anchor="ctr"/>
          <a:lstStyle>
            <a:lvl1pPr>
              <a:defRPr sz="4000" b="1" cap="none" spc="0">
                <a:ln w="12700">
                  <a:solidFill>
                    <a:schemeClr val="accent1"/>
                  </a:solidFill>
                  <a:prstDash val="solid"/>
                </a:ln>
                <a:solidFill>
                  <a:schemeClr val="tx1"/>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4401327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268126"/>
          </a:xfrm>
          <a:prstGeom prst="rect">
            <a:avLst/>
          </a:prstGeom>
        </p:spPr>
        <p:txBody>
          <a:bodyPr anchor="ctr" anchorCtr="1"/>
          <a:lstStyle>
            <a:lvl1pPr>
              <a:defRPr sz="28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2857500" y="6343880"/>
            <a:ext cx="5922516"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8463621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143000"/>
          </a:xfrm>
          <a:prstGeom prst="rect">
            <a:avLst/>
          </a:prstGeom>
        </p:spPr>
        <p:txBody>
          <a:bodyPr anchor="ctr" anchorCtr="1"/>
          <a:lstStyle>
            <a:lvl1pPr>
              <a:defRPr sz="28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06756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Text Box 5"/>
          <p:cNvSpPr txBox="1">
            <a:spLocks noChangeArrowheads="1"/>
          </p:cNvSpPr>
          <p:nvPr userDrawn="1"/>
        </p:nvSpPr>
        <p:spPr bwMode="auto">
          <a:xfrm>
            <a:off x="252413" y="2041525"/>
            <a:ext cx="8639175" cy="549275"/>
          </a:xfrm>
          <a:prstGeom prst="rect">
            <a:avLst/>
          </a:prstGeom>
          <a:noFill/>
          <a:ln>
            <a:noFill/>
          </a:ln>
          <a:effectLs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000" smtClean="0">
                <a:latin typeface="Tahoma" pitchFamily="34" charset="0"/>
                <a:cs typeface="Times New Roman" pitchFamily="18" charset="0"/>
              </a:rPr>
              <a:t>For more information, contact:</a:t>
            </a:r>
          </a:p>
        </p:txBody>
      </p:sp>
      <p:sp>
        <p:nvSpPr>
          <p:cNvPr id="11" name="Text Box 21"/>
          <p:cNvSpPr txBox="1">
            <a:spLocks noChangeArrowheads="1"/>
          </p:cNvSpPr>
          <p:nvPr userDrawn="1"/>
        </p:nvSpPr>
        <p:spPr bwMode="auto">
          <a:xfrm>
            <a:off x="2590800" y="3692525"/>
            <a:ext cx="3962400" cy="1465263"/>
          </a:xfrm>
          <a:prstGeom prst="rect">
            <a:avLst/>
          </a:prstGeom>
          <a:noFill/>
          <a:ln>
            <a:noFill/>
          </a:ln>
          <a:effectLst/>
          <a:extLst/>
        </p:spPr>
        <p:txBody>
          <a:bodyPr>
            <a:spAutoFit/>
          </a:bodyPr>
          <a:lstStyle>
            <a:lvl1pPr eaLnBrk="0" hangingPunct="0">
              <a:defRPr sz="2200" b="1">
                <a:solidFill>
                  <a:schemeClr val="tx1"/>
                </a:solidFill>
                <a:latin typeface="Arial" charset="0"/>
              </a:defRPr>
            </a:lvl1pPr>
            <a:lvl2pPr marL="742950" indent="-285750" eaLnBrk="0" hangingPunct="0">
              <a:defRPr sz="2200" b="1">
                <a:solidFill>
                  <a:schemeClr val="tx1"/>
                </a:solidFill>
                <a:latin typeface="Arial" charset="0"/>
              </a:defRPr>
            </a:lvl2pPr>
            <a:lvl3pPr marL="1143000" indent="-228600" eaLnBrk="0" hangingPunct="0">
              <a:defRPr sz="2200" b="1">
                <a:solidFill>
                  <a:schemeClr val="tx1"/>
                </a:solidFill>
                <a:latin typeface="Arial" charset="0"/>
              </a:defRPr>
            </a:lvl3pPr>
            <a:lvl4pPr marL="1600200" indent="-228600" eaLnBrk="0" hangingPunct="0">
              <a:defRPr sz="2200" b="1">
                <a:solidFill>
                  <a:schemeClr val="tx1"/>
                </a:solidFill>
                <a:latin typeface="Arial" charset="0"/>
              </a:defRPr>
            </a:lvl4pPr>
            <a:lvl5pPr marL="2057400" indent="-228600" eaLnBrk="0" hangingPunct="0">
              <a:defRPr sz="2200" b="1">
                <a:solidFill>
                  <a:schemeClr val="tx1"/>
                </a:solidFill>
                <a:latin typeface="Arial" charset="0"/>
              </a:defRPr>
            </a:lvl5pPr>
            <a:lvl6pPr marL="2514600" indent="-228600" algn="ctr" eaLnBrk="0" fontAlgn="base" hangingPunct="0">
              <a:spcBef>
                <a:spcPct val="0"/>
              </a:spcBef>
              <a:spcAft>
                <a:spcPct val="0"/>
              </a:spcAft>
              <a:defRPr sz="2200" b="1">
                <a:solidFill>
                  <a:schemeClr val="tx1"/>
                </a:solidFill>
                <a:latin typeface="Arial" charset="0"/>
              </a:defRPr>
            </a:lvl6pPr>
            <a:lvl7pPr marL="2971800" indent="-228600" algn="ctr" eaLnBrk="0" fontAlgn="base" hangingPunct="0">
              <a:spcBef>
                <a:spcPct val="0"/>
              </a:spcBef>
              <a:spcAft>
                <a:spcPct val="0"/>
              </a:spcAft>
              <a:defRPr sz="2200" b="1">
                <a:solidFill>
                  <a:schemeClr val="tx1"/>
                </a:solidFill>
                <a:latin typeface="Arial" charset="0"/>
              </a:defRPr>
            </a:lvl7pPr>
            <a:lvl8pPr marL="3429000" indent="-228600" algn="ctr" eaLnBrk="0" fontAlgn="base" hangingPunct="0">
              <a:spcBef>
                <a:spcPct val="0"/>
              </a:spcBef>
              <a:spcAft>
                <a:spcPct val="0"/>
              </a:spcAft>
              <a:defRPr sz="2200" b="1">
                <a:solidFill>
                  <a:schemeClr val="tx1"/>
                </a:solidFill>
                <a:latin typeface="Arial" charset="0"/>
              </a:defRPr>
            </a:lvl8pPr>
            <a:lvl9pPr marL="3886200" indent="-228600" algn="ctr" eaLnBrk="0" fontAlgn="base" hangingPunct="0">
              <a:spcBef>
                <a:spcPct val="0"/>
              </a:spcBef>
              <a:spcAft>
                <a:spcPct val="0"/>
              </a:spcAft>
              <a:defRPr sz="2200" b="1">
                <a:solidFill>
                  <a:schemeClr val="tx1"/>
                </a:solidFill>
                <a:latin typeface="Arial" charset="0"/>
              </a:defRPr>
            </a:lvl9pPr>
          </a:lstStyle>
          <a:p>
            <a:pPr algn="ctr" eaLnBrk="1" hangingPunct="1">
              <a:defRPr/>
            </a:pPr>
            <a:r>
              <a:rPr lang="en-US" sz="1800" i="1" dirty="0" smtClean="0"/>
              <a:t>1999 Harrison St., Suite 1290</a:t>
            </a:r>
            <a:br>
              <a:rPr lang="en-US" sz="1800" i="1" dirty="0" smtClean="0"/>
            </a:br>
            <a:r>
              <a:rPr lang="en-US" sz="1800" i="1" dirty="0" smtClean="0"/>
              <a:t>Oakland, CA 94612</a:t>
            </a:r>
            <a:br>
              <a:rPr lang="en-US" sz="1800" i="1" dirty="0" smtClean="0"/>
            </a:br>
            <a:r>
              <a:rPr lang="en-US" sz="1800" i="1" dirty="0" smtClean="0"/>
              <a:t>Phone (510) 451-9521</a:t>
            </a:r>
          </a:p>
          <a:p>
            <a:pPr algn="ctr" eaLnBrk="1" hangingPunct="1">
              <a:defRPr/>
            </a:pPr>
            <a:r>
              <a:rPr lang="en-US" sz="1800" i="1" dirty="0" smtClean="0"/>
              <a:t>Fax (510) 451-0384 </a:t>
            </a:r>
          </a:p>
          <a:p>
            <a:pPr algn="ctr" eaLnBrk="1" hangingPunct="1">
              <a:defRPr/>
            </a:pPr>
            <a:r>
              <a:rPr lang="en-US" sz="1800" i="1" dirty="0" smtClean="0"/>
              <a:t>Dave@FM3research.com</a:t>
            </a:r>
          </a:p>
        </p:txBody>
      </p:sp>
      <p:sp>
        <p:nvSpPr>
          <p:cNvPr id="12" name="WordArt 22"/>
          <p:cNvSpPr>
            <a:spLocks noChangeArrowheads="1" noChangeShapeType="1" noTextEdit="1"/>
          </p:cNvSpPr>
          <p:nvPr userDrawn="1"/>
        </p:nvSpPr>
        <p:spPr bwMode="auto">
          <a:xfrm>
            <a:off x="2438400" y="2779713"/>
            <a:ext cx="4394200" cy="711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 DAVID METZ </a:t>
            </a:r>
          </a:p>
        </p:txBody>
      </p:sp>
      <p:pic>
        <p:nvPicPr>
          <p:cNvPr id="13" name="Picture 25" descr="FM3-Logo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633538" y="5372100"/>
            <a:ext cx="58769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973353" y="278214"/>
            <a:ext cx="2019682" cy="1301527"/>
          </a:xfrm>
          <a:prstGeom prst="rect">
            <a:avLst/>
          </a:prstGeom>
          <a:ln w="76200" cap="sq">
            <a:solidFill>
              <a:srgbClr val="00000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468052" y="273310"/>
            <a:ext cx="1951344" cy="1311335"/>
          </a:xfrm>
          <a:prstGeom prst="rect">
            <a:avLst/>
          </a:prstGeom>
          <a:ln w="76200" cap="sq">
            <a:solidFill>
              <a:srgbClr val="000000"/>
            </a:solidFill>
            <a:miter lim="800000"/>
          </a:ln>
          <a:effectLst>
            <a:outerShdw blurRad="57150" dist="50800" dir="2700000" algn="tl" rotWithShape="0">
              <a:srgbClr val="000000">
                <a:alpha val="40000"/>
              </a:srgbClr>
            </a:outerShdw>
          </a:effectLst>
        </p:spPr>
      </p:pic>
      <p:pic>
        <p:nvPicPr>
          <p:cNvPr id="18" name="Picture 6" descr="C:\Users\Liz\AppData\Local\Microsoft\Windows\Temporary Internet Files\Content.IE5\7M6WQ9FY\MP900442266[1].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756815" y="282697"/>
            <a:ext cx="1879119" cy="1292561"/>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9" name="Picture 3" descr="C:\Dropbox\Liz Becka Daina\CLIPART AND PICTURES\Students &amp; Children\MP900439314.JP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50914" y="267309"/>
            <a:ext cx="1979719" cy="1325705"/>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33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31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38100" y="23813"/>
            <a:ext cx="9067800" cy="6808787"/>
          </a:xfrm>
          <a:prstGeom prst="rect">
            <a:avLst/>
          </a:prstGeom>
          <a:solidFill>
            <a:schemeClr val="bg1"/>
          </a:solidFill>
          <a:ln w="19050">
            <a:solidFill>
              <a:schemeClr val="accent1">
                <a:lumMod val="75000"/>
              </a:schemeClr>
            </a:solidFill>
            <a:miter lim="800000"/>
            <a:headEnd/>
            <a:tailEnd/>
          </a:ln>
          <a:effectLst>
            <a:softEdge rad="63500"/>
          </a:effectLst>
        </p:spPr>
        <p:txBody>
          <a:bodyPr wrap="none" lIns="82058" tIns="41029" rIns="82058" bIns="41029" anchor="ctr"/>
          <a:lstStyle>
            <a:lvl1pPr defTabSz="820738" eaLnBrk="0" hangingPunct="0">
              <a:defRPr sz="2200" b="1">
                <a:solidFill>
                  <a:schemeClr val="tx1"/>
                </a:solidFill>
                <a:latin typeface="Arial" panose="020B0604020202020204" pitchFamily="34" charset="0"/>
              </a:defRPr>
            </a:lvl1pPr>
            <a:lvl2pPr marL="742950" indent="-285750" defTabSz="820738" eaLnBrk="0" hangingPunct="0">
              <a:defRPr sz="2200" b="1">
                <a:solidFill>
                  <a:schemeClr val="tx1"/>
                </a:solidFill>
                <a:latin typeface="Arial" panose="020B0604020202020204" pitchFamily="34" charset="0"/>
              </a:defRPr>
            </a:lvl2pPr>
            <a:lvl3pPr marL="1143000" indent="-228600" defTabSz="820738" eaLnBrk="0" hangingPunct="0">
              <a:defRPr sz="2200" b="1">
                <a:solidFill>
                  <a:schemeClr val="tx1"/>
                </a:solidFill>
                <a:latin typeface="Arial" panose="020B0604020202020204" pitchFamily="34" charset="0"/>
              </a:defRPr>
            </a:lvl3pPr>
            <a:lvl4pPr marL="1600200" indent="-228600" defTabSz="820738" eaLnBrk="0" hangingPunct="0">
              <a:defRPr sz="2200" b="1">
                <a:solidFill>
                  <a:schemeClr val="tx1"/>
                </a:solidFill>
                <a:latin typeface="Arial" panose="020B0604020202020204" pitchFamily="34" charset="0"/>
              </a:defRPr>
            </a:lvl4pPr>
            <a:lvl5pPr marL="2057400" indent="-228600" defTabSz="820738" eaLnBrk="0" hangingPunct="0">
              <a:defRPr sz="2200" b="1">
                <a:solidFill>
                  <a:schemeClr val="tx1"/>
                </a:solidFill>
                <a:latin typeface="Arial" panose="020B0604020202020204" pitchFamily="34" charset="0"/>
              </a:defRPr>
            </a:lvl5pPr>
            <a:lvl6pPr marL="2514600" indent="-228600" algn="ctr" defTabSz="820738" eaLnBrk="0" fontAlgn="base" hangingPunct="0">
              <a:spcBef>
                <a:spcPct val="0"/>
              </a:spcBef>
              <a:spcAft>
                <a:spcPct val="0"/>
              </a:spcAft>
              <a:defRPr sz="2200" b="1">
                <a:solidFill>
                  <a:schemeClr val="tx1"/>
                </a:solidFill>
                <a:latin typeface="Arial" panose="020B0604020202020204" pitchFamily="34" charset="0"/>
              </a:defRPr>
            </a:lvl6pPr>
            <a:lvl7pPr marL="2971800" indent="-228600" algn="ctr" defTabSz="820738" eaLnBrk="0" fontAlgn="base" hangingPunct="0">
              <a:spcBef>
                <a:spcPct val="0"/>
              </a:spcBef>
              <a:spcAft>
                <a:spcPct val="0"/>
              </a:spcAft>
              <a:defRPr sz="2200" b="1">
                <a:solidFill>
                  <a:schemeClr val="tx1"/>
                </a:solidFill>
                <a:latin typeface="Arial" panose="020B0604020202020204" pitchFamily="34" charset="0"/>
              </a:defRPr>
            </a:lvl7pPr>
            <a:lvl8pPr marL="3429000" indent="-228600" algn="ctr" defTabSz="820738" eaLnBrk="0" fontAlgn="base" hangingPunct="0">
              <a:spcBef>
                <a:spcPct val="0"/>
              </a:spcBef>
              <a:spcAft>
                <a:spcPct val="0"/>
              </a:spcAft>
              <a:defRPr sz="2200" b="1">
                <a:solidFill>
                  <a:schemeClr val="tx1"/>
                </a:solidFill>
                <a:latin typeface="Arial" panose="020B0604020202020204" pitchFamily="34" charset="0"/>
              </a:defRPr>
            </a:lvl8pPr>
            <a:lvl9pPr marL="3886200" indent="-228600" algn="ctr" defTabSz="820738" eaLnBrk="0" fontAlgn="base" hangingPunct="0">
              <a:spcBef>
                <a:spcPct val="0"/>
              </a:spcBef>
              <a:spcAft>
                <a:spcPct val="0"/>
              </a:spcAft>
              <a:defRPr sz="2200" b="1">
                <a:solidFill>
                  <a:schemeClr val="tx1"/>
                </a:solidFill>
                <a:latin typeface="Arial" panose="020B0604020202020204" pitchFamily="34" charset="0"/>
              </a:defRPr>
            </a:lvl9pPr>
          </a:lstStyle>
          <a:p>
            <a:pPr algn="ctr" eaLnBrk="1" hangingPunct="1">
              <a:defRPr/>
            </a:pPr>
            <a:r>
              <a:rPr lang="en-US" u="sng" smtClean="0">
                <a:solidFill>
                  <a:srgbClr val="0000FF"/>
                </a:solidFill>
                <a:cs typeface="Times New Roman" panose="02020603050405020304" pitchFamily="18" charset="0"/>
              </a:rPr>
              <a:t/>
            </a:r>
            <a:br>
              <a:rPr lang="en-US" u="sng" smtClean="0">
                <a:solidFill>
                  <a:srgbClr val="0000FF"/>
                </a:solidFill>
                <a:cs typeface="Times New Roman" panose="02020603050405020304" pitchFamily="18" charset="0"/>
              </a:rPr>
            </a:br>
            <a:endParaRPr lang="en-US" u="sng" smtClean="0">
              <a:solidFill>
                <a:srgbClr val="0000FF"/>
              </a:solidFill>
              <a:cs typeface="Times New Roman" panose="02020603050405020304" pitchFamily="18" charset="0"/>
            </a:endParaRPr>
          </a:p>
        </p:txBody>
      </p:sp>
      <p:sp>
        <p:nvSpPr>
          <p:cNvPr id="1710092"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t> </a:t>
            </a:r>
            <a:fld id="{8F1949EA-471B-4B0D-9235-31AC7856D448}" type="slidenum">
              <a:rPr lang="en-US" altLang="en-US" sz="1100" i="1"/>
              <a:pPr algn="r" eaLnBrk="1" hangingPunct="1">
                <a:spcBef>
                  <a:spcPct val="50000"/>
                </a:spcBef>
              </a:pPr>
              <a:t>‹#›</a:t>
            </a:fld>
            <a:endParaRPr lang="en-US" altLang="en-US" sz="1100" i="1" dirty="0"/>
          </a:p>
        </p:txBody>
      </p:sp>
      <p:pic>
        <p:nvPicPr>
          <p:cNvPr id="1028" name="Picture 15" descr="FM3-Logo 2"/>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47625" y="6442075"/>
            <a:ext cx="179893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2" r:id="rId1"/>
    <p:sldLayoutId id="2147484545" r:id="rId2"/>
    <p:sldLayoutId id="2147484549" r:id="rId3"/>
    <p:sldLayoutId id="2147484676" r:id="rId4"/>
    <p:sldLayoutId id="2147484677" r:id="rId5"/>
    <p:sldLayoutId id="2147484674" r:id="rId6"/>
    <p:sldLayoutId id="2147484615" r:id="rId7"/>
    <p:sldLayoutId id="2147484675" r:id="rId8"/>
    <p:sldLayoutId id="2147484678" r:id="rId9"/>
    <p:sldLayoutId id="2147484679" r:id="rId10"/>
    <p:sldLayoutId id="2147484680" r:id="rId11"/>
    <p:sldLayoutId id="2147484681" r:id="rId12"/>
    <p:sldLayoutId id="2147484682" r:id="rId13"/>
    <p:sldLayoutId id="2147484683"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Values</a:t>
            </a:r>
            <a:endParaRPr lang="en-US" sz="60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224950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19800"/>
            <a:ext cx="8610600" cy="307777"/>
          </a:xfrm>
          <a:prstGeom prst="rect">
            <a:avLst/>
          </a:prstGeom>
          <a:noFill/>
        </p:spPr>
        <p:txBody>
          <a:bodyPr wrap="square" lIns="0" tIns="0" rIns="0" bIns="0" rtlCol="0">
            <a:spAutoFit/>
          </a:bodyPr>
          <a:lstStyle/>
          <a:p>
            <a:r>
              <a:rPr lang="en-US" sz="1000" i="1" dirty="0">
                <a:cs typeface="Times New Roman" pitchFamily="18" charset="0"/>
              </a:rPr>
              <a:t>And when it comes to ensuring that children begin kindergarten with the knowledge and </a:t>
            </a:r>
            <a:r>
              <a:rPr lang="en-US" sz="1000" i="1" dirty="0" smtClean="0">
                <a:cs typeface="Times New Roman" pitchFamily="18" charset="0"/>
              </a:rPr>
              <a:t>skills they </a:t>
            </a:r>
            <a:r>
              <a:rPr lang="en-US" sz="1000" i="1" dirty="0">
                <a:cs typeface="Times New Roman" pitchFamily="18" charset="0"/>
              </a:rPr>
              <a:t>need to do their best in school, do you think we should be... doing more, doing less, or </a:t>
            </a:r>
            <a:r>
              <a:rPr lang="en-US" sz="1000" i="1" dirty="0" smtClean="0">
                <a:cs typeface="Times New Roman" pitchFamily="18" charset="0"/>
              </a:rPr>
              <a:t>are doing </a:t>
            </a:r>
            <a:r>
              <a:rPr lang="en-US" sz="1000" i="1" dirty="0">
                <a:cs typeface="Times New Roman" pitchFamily="18" charset="0"/>
              </a:rPr>
              <a:t>enough?</a:t>
            </a:r>
          </a:p>
        </p:txBody>
      </p:sp>
      <p:graphicFrame>
        <p:nvGraphicFramePr>
          <p:cNvPr id="7" name="Content Placeholder 4"/>
          <p:cNvGraphicFramePr>
            <a:graphicFrameLocks/>
          </p:cNvGraphicFramePr>
          <p:nvPr>
            <p:extLst/>
          </p:nvPr>
        </p:nvGraphicFramePr>
        <p:xfrm>
          <a:off x="933450" y="1447800"/>
          <a:ext cx="7277100" cy="47244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333375" y="5943600"/>
            <a:ext cx="8477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513239"/>
            <a:ext cx="3200400" cy="184666"/>
          </a:xfrm>
          <a:prstGeom prst="rect">
            <a:avLst/>
          </a:prstGeom>
          <a:noFill/>
        </p:spPr>
        <p:txBody>
          <a:bodyPr wrap="square" rtlCol="0">
            <a:spAutoFit/>
          </a:bodyPr>
          <a:lstStyle/>
          <a:p>
            <a:pPr algn="r"/>
            <a:r>
              <a:rPr lang="en-US" sz="600" b="1" dirty="0" smtClean="0"/>
              <a:t>PUBLIC </a:t>
            </a:r>
            <a:r>
              <a:rPr lang="en-US" sz="600" b="1" dirty="0"/>
              <a:t>OPINION STRATEGIES • HART RESEARCH ASSOCIATES</a:t>
            </a:r>
          </a:p>
        </p:txBody>
      </p:sp>
      <p:sp>
        <p:nvSpPr>
          <p:cNvPr id="12" name="Rectangle 118"/>
          <p:cNvSpPr>
            <a:spLocks noChangeArrowheads="1"/>
          </p:cNvSpPr>
          <p:nvPr/>
        </p:nvSpPr>
        <p:spPr bwMode="auto">
          <a:xfrm>
            <a:off x="246856" y="342900"/>
            <a:ext cx="86502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b="1" dirty="0">
                <a:latin typeface="Arial"/>
                <a:ea typeface="Tahoma" pitchFamily="34" charset="0"/>
                <a:cs typeface="Arial"/>
              </a:rPr>
              <a:t>Overwhelmingly, voters </a:t>
            </a:r>
            <a:r>
              <a:rPr lang="en-US" sz="2400" b="1" dirty="0" smtClean="0">
                <a:latin typeface="Arial"/>
                <a:ea typeface="Tahoma" pitchFamily="34" charset="0"/>
                <a:cs typeface="Arial"/>
              </a:rPr>
              <a:t>nationally say </a:t>
            </a:r>
            <a:r>
              <a:rPr lang="en-US" sz="2400" b="1" dirty="0">
                <a:latin typeface="Arial"/>
                <a:ea typeface="Tahoma" pitchFamily="34" charset="0"/>
                <a:cs typeface="Arial"/>
              </a:rPr>
              <a:t>we should be doing more to </a:t>
            </a:r>
            <a:r>
              <a:rPr lang="en-US" sz="2400" b="1" dirty="0" smtClean="0">
                <a:latin typeface="Arial"/>
                <a:ea typeface="Tahoma" pitchFamily="34" charset="0"/>
                <a:cs typeface="Arial"/>
              </a:rPr>
              <a:t>ensure </a:t>
            </a:r>
            <a:r>
              <a:rPr lang="en-US" sz="2400" b="1" dirty="0">
                <a:latin typeface="Arial"/>
                <a:ea typeface="Tahoma" pitchFamily="34" charset="0"/>
                <a:cs typeface="Arial"/>
              </a:rPr>
              <a:t>children start kindergarten ready to do their best – virtually no one says do less.</a:t>
            </a:r>
            <a:endParaRPr lang="en-US" sz="2400" dirty="0">
              <a:latin typeface="Arial"/>
              <a:ea typeface="Tahoma" pitchFamily="34" charset="0"/>
              <a:cs typeface="Arial"/>
            </a:endParaRPr>
          </a:p>
        </p:txBody>
      </p:sp>
    </p:spTree>
    <p:extLst>
      <p:ext uri="{BB962C8B-B14F-4D97-AF65-F5344CB8AC3E}">
        <p14:creationId xmlns:p14="http://schemas.microsoft.com/office/powerpoint/2010/main" val="312327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863003191"/>
              </p:ext>
            </p:extLst>
          </p:nvPr>
        </p:nvGraphicFramePr>
        <p:xfrm>
          <a:off x="152400" y="1676400"/>
          <a:ext cx="8839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02"/>
          <p:cNvSpPr>
            <a:spLocks noChangeArrowheads="1"/>
          </p:cNvSpPr>
          <p:nvPr/>
        </p:nvSpPr>
        <p:spPr bwMode="auto">
          <a:xfrm>
            <a:off x="914400" y="1399401"/>
            <a:ext cx="769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800" b="1" i="1" dirty="0" smtClean="0">
                <a:solidFill>
                  <a:srgbClr val="000000"/>
                </a:solidFill>
              </a:rPr>
              <a:t>Start Kindergarten with Skills/Knowledge To Succeed By Party</a:t>
            </a:r>
            <a:endParaRPr lang="en-US" sz="1800" b="1" i="1" dirty="0"/>
          </a:p>
        </p:txBody>
      </p:sp>
      <p:sp>
        <p:nvSpPr>
          <p:cNvPr id="7" name="TextBox 6"/>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sp>
        <p:nvSpPr>
          <p:cNvPr id="10" name="TextBox 9"/>
          <p:cNvSpPr txBox="1"/>
          <p:nvPr/>
        </p:nvSpPr>
        <p:spPr>
          <a:xfrm>
            <a:off x="8686800" y="6505545"/>
            <a:ext cx="457200" cy="200055"/>
          </a:xfrm>
          <a:prstGeom prst="rect">
            <a:avLst/>
          </a:prstGeom>
          <a:noFill/>
        </p:spPr>
        <p:txBody>
          <a:bodyPr wrap="square" rtlCol="0">
            <a:spAutoFit/>
          </a:bodyPr>
          <a:lstStyle/>
          <a:p>
            <a:fld id="{A0BCD4A0-3FAC-AA4C-BCDF-CF84086D480C}" type="slidenum">
              <a:rPr lang="en-US" sz="700" smtClean="0"/>
              <a:pPr/>
              <a:t>12</a:t>
            </a:fld>
            <a:endParaRPr lang="en-US" sz="700" dirty="0"/>
          </a:p>
        </p:txBody>
      </p:sp>
      <p:sp>
        <p:nvSpPr>
          <p:cNvPr id="9" name="Rectangle 118"/>
          <p:cNvSpPr>
            <a:spLocks noChangeArrowheads="1"/>
          </p:cNvSpPr>
          <p:nvPr/>
        </p:nvSpPr>
        <p:spPr bwMode="auto">
          <a:xfrm>
            <a:off x="473956" y="253305"/>
            <a:ext cx="8212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b="1" dirty="0" smtClean="0">
                <a:ea typeface="Tahoma" pitchFamily="34" charset="0"/>
                <a:cs typeface="Arial"/>
              </a:rPr>
              <a:t>Republicans share this belief, though with somewhat less intensity.</a:t>
            </a:r>
            <a:endParaRPr lang="en-US" sz="2800" dirty="0">
              <a:ea typeface="Tahoma" pitchFamily="34" charset="0"/>
              <a:cs typeface="Arial"/>
            </a:endParaRPr>
          </a:p>
        </p:txBody>
      </p:sp>
    </p:spTree>
    <p:extLst>
      <p:ext uri="{BB962C8B-B14F-4D97-AF65-F5344CB8AC3E}">
        <p14:creationId xmlns:p14="http://schemas.microsoft.com/office/powerpoint/2010/main" val="389159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02" name="Object 2"/>
          <p:cNvGraphicFramePr>
            <a:graphicFrameLocks noChangeAspect="1"/>
          </p:cNvGraphicFramePr>
          <p:nvPr/>
        </p:nvGraphicFramePr>
        <p:xfrm>
          <a:off x="4876800" y="2028825"/>
          <a:ext cx="4133850" cy="4429125"/>
        </p:xfrm>
        <a:graphic>
          <a:graphicData uri="http://schemas.openxmlformats.org/presentationml/2006/ole">
            <mc:AlternateContent xmlns:mc="http://schemas.openxmlformats.org/markup-compatibility/2006">
              <mc:Choice xmlns:v="urn:schemas-microsoft-com:vml" Requires="v">
                <p:oleObj spid="_x0000_s104465" name="Chart" r:id="rId3" imgW="4133875" imgH="4429070" progId="MSGraph.Chart.8">
                  <p:embed followColorScheme="full"/>
                </p:oleObj>
              </mc:Choice>
              <mc:Fallback>
                <p:oleObj name="Chart" r:id="rId3" imgW="4133875" imgH="4429070" progId="MSGraph.Chart.8">
                  <p:embed followColorScheme="full"/>
                  <p:pic>
                    <p:nvPicPr>
                      <p:cNvPr id="0" name=""/>
                      <p:cNvPicPr>
                        <a:picLocks noChangeAspect="1" noChangeArrowheads="1"/>
                      </p:cNvPicPr>
                      <p:nvPr/>
                    </p:nvPicPr>
                    <p:blipFill>
                      <a:blip r:embed="rId4"/>
                      <a:srcRect/>
                      <a:stretch>
                        <a:fillRect/>
                      </a:stretch>
                    </p:blipFill>
                    <p:spPr bwMode="auto">
                      <a:xfrm>
                        <a:off x="4876800" y="2028825"/>
                        <a:ext cx="4133850"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3" name="Text Box 3"/>
          <p:cNvSpPr txBox="1">
            <a:spLocks noChangeArrowheads="1"/>
          </p:cNvSpPr>
          <p:nvPr/>
        </p:nvSpPr>
        <p:spPr bwMode="auto">
          <a:xfrm>
            <a:off x="917575" y="228600"/>
            <a:ext cx="7334250" cy="147732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000" b="1" i="0" dirty="0" smtClean="0">
                <a:latin typeface="+mj-lt"/>
              </a:rPr>
              <a:t>In California, voters – including conservatives – think pre-school has broad benefits.</a:t>
            </a:r>
            <a:endParaRPr lang="en-US" altLang="en-US" sz="3000" b="1" i="0" dirty="0">
              <a:latin typeface="+mj-lt"/>
            </a:endParaRPr>
          </a:p>
        </p:txBody>
      </p:sp>
      <p:graphicFrame>
        <p:nvGraphicFramePr>
          <p:cNvPr id="460823" name="Group 23"/>
          <p:cNvGraphicFramePr>
            <a:graphicFrameLocks noGrp="1"/>
          </p:cNvGraphicFramePr>
          <p:nvPr/>
        </p:nvGraphicFramePr>
        <p:xfrm>
          <a:off x="0" y="2263775"/>
          <a:ext cx="5057775" cy="3336925"/>
        </p:xfrm>
        <a:graphic>
          <a:graphicData uri="http://schemas.openxmlformats.org/drawingml/2006/table">
            <a:tbl>
              <a:tblPr/>
              <a:tblGrid>
                <a:gridCol w="5057775"/>
              </a:tblGrid>
              <a:tr h="29527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Pre-school programs benefit everyone, by leading to better-educated kids, lower crime rates, and a stronger economy</a:t>
                      </a:r>
                      <a:endParaRPr kumimoji="0" lang="en-US" altLang="en-US" sz="18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cap="flat">
                      <a:noFill/>
                    </a:lnT>
                    <a:lnB>
                      <a:noFill/>
                    </a:lnB>
                    <a:lnTlToBr>
                      <a:noFill/>
                    </a:lnTlToBr>
                    <a:lnBlToTr>
                      <a:noFill/>
                    </a:lnBlToTr>
                    <a:noFill/>
                  </a:tcPr>
                </a:tc>
              </a:tr>
              <a:tr h="133667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Pre-school programs primarily benefit the children who are enrolled in them, and their parents and families</a:t>
                      </a:r>
                      <a:endParaRPr kumimoji="0" lang="en-US" altLang="en-US" sz="18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1085850">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Both/Neither/NS/DK</a:t>
                      </a:r>
                      <a:endParaRPr kumimoji="0" lang="en-US" altLang="en-US" sz="18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
        <p:nvSpPr>
          <p:cNvPr id="460824" name="Text Box 24"/>
          <p:cNvSpPr txBox="1">
            <a:spLocks noChangeArrowheads="1"/>
          </p:cNvSpPr>
          <p:nvPr/>
        </p:nvSpPr>
        <p:spPr bwMode="auto">
          <a:xfrm>
            <a:off x="2765425" y="3203575"/>
            <a:ext cx="946150" cy="3968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dirty="0">
                <a:solidFill>
                  <a:schemeClr val="accent4"/>
                </a:solidFill>
                <a:latin typeface="Arial" panose="020B0604020202020204" pitchFamily="34" charset="0"/>
              </a:rPr>
              <a:t>OR</a:t>
            </a:r>
          </a:p>
        </p:txBody>
      </p:sp>
      <p:sp>
        <p:nvSpPr>
          <p:cNvPr id="2" name="TextBox 1"/>
          <p:cNvSpPr txBox="1"/>
          <p:nvPr/>
        </p:nvSpPr>
        <p:spPr>
          <a:xfrm>
            <a:off x="6654800" y="4368800"/>
            <a:ext cx="2095500" cy="1015663"/>
          </a:xfrm>
          <a:prstGeom prst="rect">
            <a:avLst/>
          </a:prstGeom>
          <a:solidFill>
            <a:schemeClr val="accent4">
              <a:alpha val="16000"/>
            </a:schemeClr>
          </a:solidFill>
        </p:spPr>
        <p:txBody>
          <a:bodyPr wrap="square" rtlCol="0">
            <a:spAutoFit/>
          </a:bodyPr>
          <a:lstStyle/>
          <a:p>
            <a:pPr algn="ctr"/>
            <a:r>
              <a:rPr lang="en-US" sz="2000" i="1" dirty="0" smtClean="0">
                <a:solidFill>
                  <a:schemeClr val="accent4"/>
                </a:solidFill>
              </a:rPr>
              <a:t>47% to 33% among conservatives</a:t>
            </a:r>
            <a:endParaRPr lang="en-US" sz="2000" i="1" dirty="0">
              <a:solidFill>
                <a:schemeClr val="accent4"/>
              </a:solidFill>
            </a:endParaRPr>
          </a:p>
        </p:txBody>
      </p:sp>
    </p:spTree>
    <p:extLst>
      <p:ext uri="{BB962C8B-B14F-4D97-AF65-F5344CB8AC3E}">
        <p14:creationId xmlns:p14="http://schemas.microsoft.com/office/powerpoint/2010/main" val="10027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260911970"/>
              </p:ext>
            </p:extLst>
          </p:nvPr>
        </p:nvGraphicFramePr>
        <p:xfrm>
          <a:off x="5486401" y="2079625"/>
          <a:ext cx="3606800" cy="4327525"/>
        </p:xfrm>
        <a:graphic>
          <a:graphicData uri="http://schemas.openxmlformats.org/drawingml/2006/chart">
            <c:chart xmlns:c="http://schemas.openxmlformats.org/drawingml/2006/chart" xmlns:r="http://schemas.openxmlformats.org/officeDocument/2006/relationships" r:id="rId2"/>
          </a:graphicData>
        </a:graphic>
      </p:graphicFrame>
      <p:sp>
        <p:nvSpPr>
          <p:cNvPr id="461827" name="Text Box 3"/>
          <p:cNvSpPr txBox="1">
            <a:spLocks noChangeArrowheads="1"/>
          </p:cNvSpPr>
          <p:nvPr/>
        </p:nvSpPr>
        <p:spPr bwMode="auto">
          <a:xfrm>
            <a:off x="1063625" y="232410"/>
            <a:ext cx="7334250" cy="147732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000" b="1" i="0" dirty="0" smtClean="0">
                <a:latin typeface="+mj-lt"/>
              </a:rPr>
              <a:t>California voters across the ideological spectrum also say </a:t>
            </a:r>
            <a:r>
              <a:rPr lang="en-US" altLang="en-US" sz="3000" b="1" i="0" dirty="0">
                <a:latin typeface="+mj-lt"/>
              </a:rPr>
              <a:t>pre-school strengthens K-12 </a:t>
            </a:r>
            <a:r>
              <a:rPr lang="en-US" altLang="en-US" sz="3000" b="1" i="0" dirty="0" smtClean="0">
                <a:latin typeface="+mj-lt"/>
              </a:rPr>
              <a:t>education.</a:t>
            </a:r>
            <a:endParaRPr lang="en-US" altLang="en-US" sz="3000" b="1" i="0" dirty="0">
              <a:latin typeface="+mj-lt"/>
            </a:endParaRPr>
          </a:p>
        </p:txBody>
      </p:sp>
      <p:graphicFrame>
        <p:nvGraphicFramePr>
          <p:cNvPr id="461853" name="Group 29"/>
          <p:cNvGraphicFramePr>
            <a:graphicFrameLocks noGrp="1"/>
          </p:cNvGraphicFramePr>
          <p:nvPr>
            <p:extLst>
              <p:ext uri="{D42A27DB-BD31-4B8C-83A1-F6EECF244321}">
                <p14:modId xmlns:p14="http://schemas.microsoft.com/office/powerpoint/2010/main" val="191837595"/>
              </p:ext>
            </p:extLst>
          </p:nvPr>
        </p:nvGraphicFramePr>
        <p:xfrm>
          <a:off x="38100" y="2181225"/>
          <a:ext cx="5676900" cy="3573463"/>
        </p:xfrm>
        <a:graphic>
          <a:graphicData uri="http://schemas.openxmlformats.org/drawingml/2006/table">
            <a:tbl>
              <a:tblPr/>
              <a:tblGrid>
                <a:gridCol w="5676900"/>
              </a:tblGrid>
              <a:tr h="29527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Pre-school programs </a:t>
                      </a:r>
                      <a:r>
                        <a:rPr kumimoji="0" lang="en-US" altLang="en-US" sz="1600" b="1" i="0" u="sng" strike="noStrike" cap="none" normalizeH="0" baseline="0" dirty="0" smtClean="0">
                          <a:ln>
                            <a:noFill/>
                          </a:ln>
                          <a:solidFill>
                            <a:srgbClr val="000000"/>
                          </a:solidFill>
                          <a:effectLst/>
                          <a:latin typeface="Arial" panose="020B0604020202020204" pitchFamily="34" charset="0"/>
                        </a:rPr>
                        <a:t>strengthen</a:t>
                      </a:r>
                      <a:r>
                        <a:rPr kumimoji="0" lang="en-US" altLang="en-US" sz="1600" b="1" i="0" u="none" strike="noStrike" cap="none" normalizeH="0" baseline="0" dirty="0" smtClean="0">
                          <a:ln>
                            <a:noFill/>
                          </a:ln>
                          <a:solidFill>
                            <a:srgbClr val="000000"/>
                          </a:solidFill>
                          <a:effectLst/>
                          <a:latin typeface="Arial" panose="020B0604020202020204" pitchFamily="34" charset="0"/>
                        </a:rPr>
                        <a:t> K through 12 education.  Studies show that kids who go to pre-school learn to read faster, are less likely to fall behind their classmates, and are less likely to drop out of school. </a:t>
                      </a:r>
                    </a:p>
                  </a:txBody>
                  <a:tcPr anchor="b" horzOverflow="overflow">
                    <a:lnL cap="flat">
                      <a:noFill/>
                    </a:lnL>
                    <a:lnR cap="flat">
                      <a:noFill/>
                    </a:lnR>
                    <a:lnT cap="flat">
                      <a:noFill/>
                    </a:lnT>
                    <a:lnB>
                      <a:noFill/>
                    </a:lnB>
                    <a:lnTlToBr>
                      <a:noFill/>
                    </a:lnTlToBr>
                    <a:lnBlToTr>
                      <a:noFill/>
                    </a:lnBlToTr>
                    <a:noFill/>
                  </a:tcPr>
                </a:tc>
              </a:tr>
              <a:tr h="155257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Pre-school programs </a:t>
                      </a:r>
                      <a:r>
                        <a:rPr kumimoji="0" lang="en-US" altLang="en-US" sz="1600" b="1" i="0" u="sng" strike="noStrike" cap="none" normalizeH="0" baseline="0" dirty="0" smtClean="0">
                          <a:ln>
                            <a:noFill/>
                          </a:ln>
                          <a:solidFill>
                            <a:srgbClr val="000000"/>
                          </a:solidFill>
                          <a:effectLst/>
                          <a:latin typeface="Arial" panose="020B0604020202020204" pitchFamily="34" charset="0"/>
                        </a:rPr>
                        <a:t>weaken</a:t>
                      </a:r>
                      <a:r>
                        <a:rPr kumimoji="0" lang="en-US" altLang="en-US" sz="1600" b="1" i="0" u="none" strike="noStrike" cap="none" normalizeH="0" baseline="0" dirty="0" smtClean="0">
                          <a:ln>
                            <a:noFill/>
                          </a:ln>
                          <a:solidFill>
                            <a:srgbClr val="000000"/>
                          </a:solidFill>
                          <a:effectLst/>
                          <a:latin typeface="Arial" panose="020B0604020202020204" pitchFamily="34" charset="0"/>
                        </a:rPr>
                        <a:t> K through 12 education.  They take money and qualified teachers away from elementary and secondary school classrooms, where investments in education are more likely to help our kids. </a:t>
                      </a:r>
                    </a:p>
                  </a:txBody>
                  <a:tcPr anchor="b" horzOverflow="overflow">
                    <a:lnL cap="flat">
                      <a:noFill/>
                    </a:lnL>
                    <a:lnR cap="flat">
                      <a:noFill/>
                    </a:lnR>
                    <a:lnT>
                      <a:noFill/>
                    </a:lnT>
                    <a:lnB>
                      <a:noFill/>
                    </a:lnB>
                    <a:lnTlToBr>
                      <a:noFill/>
                    </a:lnTlToBr>
                    <a:lnBlToTr>
                      <a:noFill/>
                    </a:lnBlToTr>
                    <a:noFill/>
                  </a:tcPr>
                </a:tc>
              </a:tr>
              <a:tr h="954088">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Both/Neither/NS/DK</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
        <p:nvSpPr>
          <p:cNvPr id="461854" name="Text Box 30"/>
          <p:cNvSpPr txBox="1">
            <a:spLocks noChangeArrowheads="1"/>
          </p:cNvSpPr>
          <p:nvPr/>
        </p:nvSpPr>
        <p:spPr bwMode="auto">
          <a:xfrm>
            <a:off x="2527300" y="3149600"/>
            <a:ext cx="769938" cy="3968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dirty="0">
                <a:solidFill>
                  <a:schemeClr val="accent4"/>
                </a:solidFill>
                <a:latin typeface="Arial" panose="020B0604020202020204" pitchFamily="34" charset="0"/>
              </a:rPr>
              <a:t>OR</a:t>
            </a:r>
          </a:p>
        </p:txBody>
      </p:sp>
      <p:sp>
        <p:nvSpPr>
          <p:cNvPr id="7" name="TextBox 6"/>
          <p:cNvSpPr txBox="1"/>
          <p:nvPr/>
        </p:nvSpPr>
        <p:spPr>
          <a:xfrm>
            <a:off x="6937375" y="4202708"/>
            <a:ext cx="1752600" cy="923330"/>
          </a:xfrm>
          <a:prstGeom prst="rect">
            <a:avLst/>
          </a:prstGeom>
          <a:solidFill>
            <a:schemeClr val="accent4">
              <a:alpha val="16000"/>
            </a:schemeClr>
          </a:solidFill>
        </p:spPr>
        <p:txBody>
          <a:bodyPr wrap="square" rtlCol="0">
            <a:spAutoFit/>
          </a:bodyPr>
          <a:lstStyle/>
          <a:p>
            <a:pPr algn="ctr"/>
            <a:r>
              <a:rPr lang="en-US" sz="1800" i="1" dirty="0" smtClean="0">
                <a:solidFill>
                  <a:schemeClr val="accent4"/>
                </a:solidFill>
              </a:rPr>
              <a:t>53% to 27% among conservatives</a:t>
            </a:r>
            <a:endParaRPr lang="en-US" sz="1800" i="1" dirty="0">
              <a:solidFill>
                <a:schemeClr val="accent4"/>
              </a:solidFill>
            </a:endParaRPr>
          </a:p>
        </p:txBody>
      </p:sp>
    </p:spTree>
    <p:extLst>
      <p:ext uri="{BB962C8B-B14F-4D97-AF65-F5344CB8AC3E}">
        <p14:creationId xmlns:p14="http://schemas.microsoft.com/office/powerpoint/2010/main" val="204058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Q8.</a:t>
            </a:r>
            <a:endParaRPr lang="en-US" dirty="0"/>
          </a:p>
        </p:txBody>
      </p:sp>
      <p:graphicFrame>
        <p:nvGraphicFramePr>
          <p:cNvPr id="4" name="Chart 3"/>
          <p:cNvGraphicFramePr/>
          <p:nvPr>
            <p:extLst/>
          </p:nvPr>
        </p:nvGraphicFramePr>
        <p:xfrm>
          <a:off x="581097" y="2174366"/>
          <a:ext cx="7709203" cy="3971366"/>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p:cNvSpPr/>
          <p:nvPr/>
        </p:nvSpPr>
        <p:spPr bwMode="auto">
          <a:xfrm>
            <a:off x="7839340" y="2377131"/>
            <a:ext cx="237725" cy="930867"/>
          </a:xfrm>
          <a:prstGeom prst="rightBrace">
            <a:avLst>
              <a:gd name="adj1" fmla="val 32492"/>
              <a:gd name="adj2" fmla="val 50544"/>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8136319" y="2224814"/>
            <a:ext cx="1293059" cy="1200329"/>
          </a:xfrm>
          <a:prstGeom prst="rect">
            <a:avLst/>
          </a:prstGeom>
          <a:noFill/>
        </p:spPr>
        <p:txBody>
          <a:bodyPr wrap="square" rtlCol="0">
            <a:spAutoFit/>
          </a:bodyPr>
          <a:lstStyle/>
          <a:p>
            <a:r>
              <a:rPr lang="en-US" sz="1800" b="1" dirty="0" smtClean="0">
                <a:solidFill>
                  <a:schemeClr val="accent1"/>
                </a:solidFill>
              </a:rPr>
              <a:t>Great/</a:t>
            </a:r>
            <a:br>
              <a:rPr lang="en-US" sz="1800" b="1" dirty="0" smtClean="0">
                <a:solidFill>
                  <a:schemeClr val="accent1"/>
                </a:solidFill>
              </a:rPr>
            </a:br>
            <a:r>
              <a:rPr lang="en-US" sz="1800" b="1" dirty="0" smtClean="0">
                <a:solidFill>
                  <a:schemeClr val="accent1"/>
                </a:solidFill>
              </a:rPr>
              <a:t>Some</a:t>
            </a:r>
            <a:br>
              <a:rPr lang="en-US" sz="1800" b="1" dirty="0" smtClean="0">
                <a:solidFill>
                  <a:schemeClr val="accent1"/>
                </a:solidFill>
              </a:rPr>
            </a:br>
            <a:r>
              <a:rPr lang="en-US" sz="1800" b="1" dirty="0" smtClean="0">
                <a:solidFill>
                  <a:schemeClr val="accent1"/>
                </a:solidFill>
              </a:rPr>
              <a:t>Need</a:t>
            </a:r>
            <a:br>
              <a:rPr lang="en-US" sz="1800" b="1" dirty="0" smtClean="0">
                <a:solidFill>
                  <a:schemeClr val="accent1"/>
                </a:solidFill>
              </a:rPr>
            </a:br>
            <a:r>
              <a:rPr lang="en-US" sz="1800" b="1" dirty="0" smtClean="0">
                <a:solidFill>
                  <a:schemeClr val="accent1"/>
                </a:solidFill>
              </a:rPr>
              <a:t>81%</a:t>
            </a:r>
            <a:endParaRPr lang="en-US" sz="1800" b="1" dirty="0">
              <a:solidFill>
                <a:schemeClr val="accent1"/>
              </a:solidFill>
            </a:endParaRPr>
          </a:p>
        </p:txBody>
      </p:sp>
      <p:sp>
        <p:nvSpPr>
          <p:cNvPr id="9" name="TextBox 8"/>
          <p:cNvSpPr txBox="1"/>
          <p:nvPr/>
        </p:nvSpPr>
        <p:spPr>
          <a:xfrm>
            <a:off x="174224" y="1487813"/>
            <a:ext cx="8681013" cy="646331"/>
          </a:xfrm>
          <a:prstGeom prst="rect">
            <a:avLst/>
          </a:prstGeom>
          <a:noFill/>
        </p:spPr>
        <p:txBody>
          <a:bodyPr wrap="square" rtlCol="0">
            <a:spAutoFit/>
          </a:bodyPr>
          <a:lstStyle/>
          <a:p>
            <a:pPr algn="ctr"/>
            <a:r>
              <a:rPr lang="en-US" sz="1800" i="1" dirty="0" smtClean="0"/>
              <a:t>In </a:t>
            </a:r>
            <a:r>
              <a:rPr lang="en-US" sz="1800" i="1" dirty="0"/>
              <a:t>your personal opinion, do you think preschool programs in Hawaii have a great need, some need, a little need, or no real need for additional funds?</a:t>
            </a:r>
          </a:p>
        </p:txBody>
      </p:sp>
      <p:sp>
        <p:nvSpPr>
          <p:cNvPr id="10" name="Right Brace 9"/>
          <p:cNvSpPr/>
          <p:nvPr/>
        </p:nvSpPr>
        <p:spPr bwMode="auto">
          <a:xfrm>
            <a:off x="3616938" y="3877715"/>
            <a:ext cx="237725" cy="930867"/>
          </a:xfrm>
          <a:prstGeom prst="rightBrace">
            <a:avLst>
              <a:gd name="adj1" fmla="val 32492"/>
              <a:gd name="adj2" fmla="val 50544"/>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3894077" y="3858754"/>
            <a:ext cx="1293059" cy="923330"/>
          </a:xfrm>
          <a:prstGeom prst="rect">
            <a:avLst/>
          </a:prstGeom>
          <a:noFill/>
        </p:spPr>
        <p:txBody>
          <a:bodyPr wrap="square" rtlCol="0">
            <a:spAutoFit/>
          </a:bodyPr>
          <a:lstStyle/>
          <a:p>
            <a:r>
              <a:rPr lang="en-US" sz="1800" b="1" dirty="0" smtClean="0">
                <a:solidFill>
                  <a:schemeClr val="accent4"/>
                </a:solidFill>
              </a:rPr>
              <a:t>Little/</a:t>
            </a:r>
          </a:p>
          <a:p>
            <a:r>
              <a:rPr lang="en-US" sz="1800" b="1" dirty="0" smtClean="0">
                <a:solidFill>
                  <a:schemeClr val="accent4"/>
                </a:solidFill>
              </a:rPr>
              <a:t>No Need</a:t>
            </a:r>
          </a:p>
          <a:p>
            <a:r>
              <a:rPr lang="en-US" sz="1800" b="1" dirty="0" smtClean="0">
                <a:solidFill>
                  <a:schemeClr val="accent4"/>
                </a:solidFill>
              </a:rPr>
              <a:t>13%</a:t>
            </a:r>
            <a:endParaRPr lang="en-US" sz="1800" b="1" dirty="0">
              <a:solidFill>
                <a:schemeClr val="accent4"/>
              </a:solidFill>
            </a:endParaRPr>
          </a:p>
        </p:txBody>
      </p:sp>
      <p:sp>
        <p:nvSpPr>
          <p:cNvPr id="5" name="Title 4"/>
          <p:cNvSpPr>
            <a:spLocks noGrp="1"/>
          </p:cNvSpPr>
          <p:nvPr>
            <p:ph type="title"/>
          </p:nvPr>
        </p:nvSpPr>
        <p:spPr>
          <a:xfrm>
            <a:off x="174224" y="431330"/>
            <a:ext cx="8969776" cy="942266"/>
          </a:xfrm>
        </p:spPr>
        <p:txBody>
          <a:bodyPr/>
          <a:lstStyle/>
          <a:p>
            <a:r>
              <a:rPr lang="en-US" sz="2800" dirty="0" smtClean="0"/>
              <a:t>On the issue of money, we see strong perceptions that more is needed...</a:t>
            </a:r>
            <a:endParaRPr lang="en-US" sz="2800" dirty="0"/>
          </a:p>
        </p:txBody>
      </p:sp>
    </p:spTree>
    <p:extLst>
      <p:ext uri="{BB962C8B-B14F-4D97-AF65-F5344CB8AC3E}">
        <p14:creationId xmlns:p14="http://schemas.microsoft.com/office/powerpoint/2010/main" val="180639792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36914240"/>
              </p:ext>
            </p:extLst>
          </p:nvPr>
        </p:nvGraphicFramePr>
        <p:xfrm>
          <a:off x="106680" y="1775366"/>
          <a:ext cx="8868410" cy="42145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2482" y="5657493"/>
            <a:ext cx="956038" cy="492443"/>
          </a:xfrm>
          <a:prstGeom prst="rect">
            <a:avLst/>
          </a:prstGeom>
          <a:noFill/>
        </p:spPr>
        <p:txBody>
          <a:bodyPr wrap="square" rtlCol="0">
            <a:spAutoFit/>
          </a:bodyPr>
          <a:lstStyle/>
          <a:p>
            <a:r>
              <a:rPr lang="en-US" sz="1300" b="0" dirty="0" smtClean="0">
                <a:solidFill>
                  <a:schemeClr val="accent1"/>
                </a:solidFill>
              </a:rPr>
              <a:t>(% of Sample)</a:t>
            </a:r>
            <a:endParaRPr lang="en-US" sz="1300" b="0" dirty="0">
              <a:solidFill>
                <a:schemeClr val="accent1"/>
              </a:solidFill>
            </a:endParaRPr>
          </a:p>
        </p:txBody>
      </p:sp>
      <p:sp>
        <p:nvSpPr>
          <p:cNvPr id="15" name="TextBox 14"/>
          <p:cNvSpPr txBox="1"/>
          <p:nvPr/>
        </p:nvSpPr>
        <p:spPr>
          <a:xfrm>
            <a:off x="598327" y="5846118"/>
            <a:ext cx="956038" cy="292388"/>
          </a:xfrm>
          <a:prstGeom prst="rect">
            <a:avLst/>
          </a:prstGeom>
          <a:noFill/>
        </p:spPr>
        <p:txBody>
          <a:bodyPr wrap="square" rtlCol="0">
            <a:spAutoFit/>
          </a:bodyPr>
          <a:lstStyle/>
          <a:p>
            <a:pPr algn="ctr"/>
            <a:r>
              <a:rPr lang="en-US" sz="1300" b="0" dirty="0" smtClean="0">
                <a:solidFill>
                  <a:schemeClr val="accent1"/>
                </a:solidFill>
              </a:rPr>
              <a:t>(14%)</a:t>
            </a:r>
            <a:endParaRPr lang="en-US" sz="1300" b="0" dirty="0">
              <a:solidFill>
                <a:schemeClr val="accent1"/>
              </a:solidFill>
            </a:endParaRPr>
          </a:p>
        </p:txBody>
      </p:sp>
      <p:sp>
        <p:nvSpPr>
          <p:cNvPr id="11" name="TextBox 10"/>
          <p:cNvSpPr txBox="1"/>
          <p:nvPr/>
        </p:nvSpPr>
        <p:spPr>
          <a:xfrm>
            <a:off x="6833905" y="5846118"/>
            <a:ext cx="956038" cy="292388"/>
          </a:xfrm>
          <a:prstGeom prst="rect">
            <a:avLst/>
          </a:prstGeom>
          <a:noFill/>
        </p:spPr>
        <p:txBody>
          <a:bodyPr wrap="square" rtlCol="0">
            <a:spAutoFit/>
          </a:bodyPr>
          <a:lstStyle/>
          <a:p>
            <a:pPr algn="ctr"/>
            <a:r>
              <a:rPr lang="en-US" sz="1300" b="0" dirty="0" smtClean="0">
                <a:solidFill>
                  <a:schemeClr val="accent1"/>
                </a:solidFill>
              </a:rPr>
              <a:t>(8%)</a:t>
            </a:r>
            <a:endParaRPr lang="en-US" sz="1300" b="0" dirty="0">
              <a:solidFill>
                <a:schemeClr val="accent1"/>
              </a:solidFill>
            </a:endParaRPr>
          </a:p>
        </p:txBody>
      </p:sp>
      <p:sp>
        <p:nvSpPr>
          <p:cNvPr id="21" name="TextBox 20"/>
          <p:cNvSpPr txBox="1"/>
          <p:nvPr/>
        </p:nvSpPr>
        <p:spPr>
          <a:xfrm>
            <a:off x="4755379" y="5846118"/>
            <a:ext cx="956038" cy="292388"/>
          </a:xfrm>
          <a:prstGeom prst="rect">
            <a:avLst/>
          </a:prstGeom>
          <a:noFill/>
        </p:spPr>
        <p:txBody>
          <a:bodyPr wrap="square" rtlCol="0">
            <a:spAutoFit/>
          </a:bodyPr>
          <a:lstStyle/>
          <a:p>
            <a:pPr algn="ctr"/>
            <a:r>
              <a:rPr lang="en-US" sz="1300" b="0" dirty="0" smtClean="0">
                <a:solidFill>
                  <a:schemeClr val="accent1"/>
                </a:solidFill>
              </a:rPr>
              <a:t>(25%)</a:t>
            </a:r>
            <a:endParaRPr lang="en-US" sz="1300" b="0" dirty="0">
              <a:solidFill>
                <a:schemeClr val="accent1"/>
              </a:solidFill>
            </a:endParaRPr>
          </a:p>
        </p:txBody>
      </p:sp>
      <p:sp>
        <p:nvSpPr>
          <p:cNvPr id="5" name="Text Placeholder 4"/>
          <p:cNvSpPr>
            <a:spLocks noGrp="1"/>
          </p:cNvSpPr>
          <p:nvPr>
            <p:ph type="body" sz="quarter" idx="10"/>
          </p:nvPr>
        </p:nvSpPr>
        <p:spPr>
          <a:xfrm>
            <a:off x="0" y="6354763"/>
            <a:ext cx="8850313" cy="322262"/>
          </a:xfrm>
        </p:spPr>
        <p:txBody>
          <a:bodyPr/>
          <a:lstStyle/>
          <a:p>
            <a:r>
              <a:rPr lang="en-US" sz="1000" dirty="0"/>
              <a:t>8. In your personal opinion, do you think preschool programs in Hawaii have a great need, some need, a little need, or no real need for additional funds?</a:t>
            </a:r>
          </a:p>
        </p:txBody>
      </p:sp>
      <p:sp>
        <p:nvSpPr>
          <p:cNvPr id="6" name="Title 5"/>
          <p:cNvSpPr>
            <a:spLocks noGrp="1"/>
          </p:cNvSpPr>
          <p:nvPr>
            <p:ph type="title"/>
          </p:nvPr>
        </p:nvSpPr>
        <p:spPr>
          <a:xfrm>
            <a:off x="251550" y="604272"/>
            <a:ext cx="8598763" cy="937286"/>
          </a:xfrm>
        </p:spPr>
        <p:txBody>
          <a:bodyPr/>
          <a:lstStyle/>
          <a:p>
            <a:r>
              <a:rPr lang="en-US" sz="2800" dirty="0" smtClean="0"/>
              <a:t>…a perception which is broadly shared by Democrats, independents and Republicans.</a:t>
            </a:r>
            <a:endParaRPr lang="en-US" sz="2800" dirty="0"/>
          </a:p>
        </p:txBody>
      </p:sp>
      <p:sp>
        <p:nvSpPr>
          <p:cNvPr id="12" name="TextBox 11"/>
          <p:cNvSpPr txBox="1"/>
          <p:nvPr/>
        </p:nvSpPr>
        <p:spPr>
          <a:xfrm>
            <a:off x="6999586" y="2493273"/>
            <a:ext cx="1617481" cy="369332"/>
          </a:xfrm>
          <a:prstGeom prst="rect">
            <a:avLst/>
          </a:prstGeom>
          <a:noFill/>
          <a:ln w="12700">
            <a:noFill/>
          </a:ln>
        </p:spPr>
        <p:txBody>
          <a:bodyPr wrap="square" rtlCol="0">
            <a:spAutoFit/>
          </a:bodyPr>
          <a:lstStyle>
            <a:defPPr>
              <a:defRPr lang="en-US"/>
            </a:defPPr>
            <a:lvl1pPr>
              <a:defRPr sz="1800" b="0" i="1"/>
            </a:lvl1pPr>
          </a:lstStyle>
          <a:p>
            <a:pPr algn="ctr"/>
            <a:r>
              <a:rPr lang="en-US" b="1" u="sng" dirty="0" smtClean="0">
                <a:solidFill>
                  <a:srgbClr val="000000"/>
                </a:solidFill>
              </a:rPr>
              <a:t>Republicans</a:t>
            </a:r>
            <a:endParaRPr lang="en-US" b="1" u="sng" dirty="0">
              <a:solidFill>
                <a:srgbClr val="000000"/>
              </a:solidFill>
            </a:endParaRPr>
          </a:p>
        </p:txBody>
      </p:sp>
      <p:sp>
        <p:nvSpPr>
          <p:cNvPr id="13" name="TextBox 12"/>
          <p:cNvSpPr txBox="1"/>
          <p:nvPr/>
        </p:nvSpPr>
        <p:spPr>
          <a:xfrm>
            <a:off x="744939" y="2493273"/>
            <a:ext cx="1690222" cy="369332"/>
          </a:xfrm>
          <a:prstGeom prst="rect">
            <a:avLst/>
          </a:prstGeom>
          <a:noFill/>
          <a:ln w="12700">
            <a:noFill/>
          </a:ln>
        </p:spPr>
        <p:txBody>
          <a:bodyPr wrap="square" rtlCol="0">
            <a:spAutoFit/>
          </a:bodyPr>
          <a:lstStyle>
            <a:defPPr>
              <a:defRPr lang="en-US"/>
            </a:defPPr>
            <a:lvl1pPr>
              <a:defRPr sz="1800" b="0" i="1"/>
            </a:lvl1pPr>
          </a:lstStyle>
          <a:p>
            <a:pPr algn="ctr"/>
            <a:r>
              <a:rPr lang="en-US" b="1" u="sng" dirty="0" smtClean="0">
                <a:solidFill>
                  <a:srgbClr val="000000"/>
                </a:solidFill>
              </a:rPr>
              <a:t>Democrats</a:t>
            </a:r>
            <a:endParaRPr lang="en-US" b="1" u="sng" dirty="0">
              <a:solidFill>
                <a:srgbClr val="000000"/>
              </a:solidFill>
            </a:endParaRPr>
          </a:p>
        </p:txBody>
      </p:sp>
      <p:sp>
        <p:nvSpPr>
          <p:cNvPr id="14" name="TextBox 13"/>
          <p:cNvSpPr txBox="1"/>
          <p:nvPr/>
        </p:nvSpPr>
        <p:spPr>
          <a:xfrm>
            <a:off x="1637590" y="5846118"/>
            <a:ext cx="956038" cy="292388"/>
          </a:xfrm>
          <a:prstGeom prst="rect">
            <a:avLst/>
          </a:prstGeom>
          <a:noFill/>
        </p:spPr>
        <p:txBody>
          <a:bodyPr wrap="square" rtlCol="0">
            <a:spAutoFit/>
          </a:bodyPr>
          <a:lstStyle/>
          <a:p>
            <a:pPr algn="ctr"/>
            <a:r>
              <a:rPr lang="en-US" sz="1300" b="0" dirty="0" smtClean="0">
                <a:solidFill>
                  <a:schemeClr val="accent1"/>
                </a:solidFill>
              </a:rPr>
              <a:t>(26%)</a:t>
            </a:r>
            <a:endParaRPr lang="en-US" sz="1300" b="0" dirty="0">
              <a:solidFill>
                <a:schemeClr val="accent1"/>
              </a:solidFill>
            </a:endParaRPr>
          </a:p>
        </p:txBody>
      </p:sp>
      <p:sp>
        <p:nvSpPr>
          <p:cNvPr id="17" name="TextBox 16"/>
          <p:cNvSpPr txBox="1"/>
          <p:nvPr/>
        </p:nvSpPr>
        <p:spPr>
          <a:xfrm>
            <a:off x="3716116" y="5846118"/>
            <a:ext cx="956038" cy="292388"/>
          </a:xfrm>
          <a:prstGeom prst="rect">
            <a:avLst/>
          </a:prstGeom>
          <a:noFill/>
        </p:spPr>
        <p:txBody>
          <a:bodyPr wrap="square" rtlCol="0">
            <a:spAutoFit/>
          </a:bodyPr>
          <a:lstStyle/>
          <a:p>
            <a:pPr algn="ctr"/>
            <a:r>
              <a:rPr lang="en-US" sz="1300" b="0" dirty="0" smtClean="0">
                <a:solidFill>
                  <a:schemeClr val="accent1"/>
                </a:solidFill>
              </a:rPr>
              <a:t>(12%)</a:t>
            </a:r>
            <a:endParaRPr lang="en-US" sz="1300" b="0" dirty="0">
              <a:solidFill>
                <a:schemeClr val="accent1"/>
              </a:solidFill>
            </a:endParaRPr>
          </a:p>
        </p:txBody>
      </p:sp>
      <p:sp>
        <p:nvSpPr>
          <p:cNvPr id="18" name="TextBox 17"/>
          <p:cNvSpPr txBox="1"/>
          <p:nvPr/>
        </p:nvSpPr>
        <p:spPr>
          <a:xfrm>
            <a:off x="7873170" y="5846118"/>
            <a:ext cx="956038" cy="292388"/>
          </a:xfrm>
          <a:prstGeom prst="rect">
            <a:avLst/>
          </a:prstGeom>
          <a:noFill/>
        </p:spPr>
        <p:txBody>
          <a:bodyPr wrap="square" rtlCol="0">
            <a:spAutoFit/>
          </a:bodyPr>
          <a:lstStyle/>
          <a:p>
            <a:pPr algn="ctr"/>
            <a:r>
              <a:rPr lang="en-US" sz="1300" b="0" dirty="0" smtClean="0">
                <a:solidFill>
                  <a:schemeClr val="accent1"/>
                </a:solidFill>
              </a:rPr>
              <a:t>(11%)</a:t>
            </a:r>
            <a:endParaRPr lang="en-US" sz="1300" b="0" dirty="0">
              <a:solidFill>
                <a:schemeClr val="accent1"/>
              </a:solidFill>
            </a:endParaRPr>
          </a:p>
        </p:txBody>
      </p:sp>
      <p:sp>
        <p:nvSpPr>
          <p:cNvPr id="22" name="TextBox 21"/>
          <p:cNvSpPr txBox="1"/>
          <p:nvPr/>
        </p:nvSpPr>
        <p:spPr>
          <a:xfrm>
            <a:off x="3819703" y="2503573"/>
            <a:ext cx="1690222" cy="369332"/>
          </a:xfrm>
          <a:prstGeom prst="rect">
            <a:avLst/>
          </a:prstGeom>
          <a:noFill/>
          <a:ln w="12700">
            <a:noFill/>
          </a:ln>
        </p:spPr>
        <p:txBody>
          <a:bodyPr wrap="square" rtlCol="0">
            <a:spAutoFit/>
          </a:bodyPr>
          <a:lstStyle>
            <a:defPPr>
              <a:defRPr lang="en-US"/>
            </a:defPPr>
            <a:lvl1pPr>
              <a:defRPr sz="1800" b="0" i="1"/>
            </a:lvl1pPr>
          </a:lstStyle>
          <a:p>
            <a:pPr algn="ctr"/>
            <a:r>
              <a:rPr lang="en-US" b="1" u="sng" dirty="0" smtClean="0">
                <a:solidFill>
                  <a:srgbClr val="000000"/>
                </a:solidFill>
              </a:rPr>
              <a:t>Independents</a:t>
            </a:r>
            <a:endParaRPr lang="en-US" b="1" u="sng" dirty="0">
              <a:solidFill>
                <a:srgbClr val="000000"/>
              </a:solidFill>
            </a:endParaRPr>
          </a:p>
        </p:txBody>
      </p:sp>
    </p:spTree>
    <p:extLst>
      <p:ext uri="{BB962C8B-B14F-4D97-AF65-F5344CB8AC3E}">
        <p14:creationId xmlns:p14="http://schemas.microsoft.com/office/powerpoint/2010/main" val="30971615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955800"/>
            <a:ext cx="8382000" cy="3987800"/>
          </a:xfrm>
          <a:prstGeom prst="roundRect">
            <a:avLst>
              <a:gd name="adj" fmla="val 10189"/>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i="1" kern="0" dirty="0">
                <a:solidFill>
                  <a:schemeClr val="bg1"/>
                </a:solidFill>
                <a:ea typeface="Tahoma" pitchFamily="34" charset="0"/>
                <a:cs typeface="Tahoma" pitchFamily="34" charset="0"/>
              </a:rPr>
              <a:t>“Congress is considering a plan that helps states and local communities provide better early childhood education programs to parents of children from birth to five. It provides ten billion dollars per year for ten years in grants to states to provide all low and moderate income four year olds with voluntary access to high‐quality preschool programs. It also makes available voluntary programs in high‐quality early education and child care for infants and toddlers, as well as home visiting and parent education.”</a:t>
            </a:r>
          </a:p>
        </p:txBody>
      </p:sp>
      <p:sp>
        <p:nvSpPr>
          <p:cNvPr id="6" name="Text Box 17"/>
          <p:cNvSpPr txBox="1">
            <a:spLocks noChangeArrowheads="1"/>
          </p:cNvSpPr>
          <p:nvPr/>
        </p:nvSpPr>
        <p:spPr bwMode="auto">
          <a:xfrm>
            <a:off x="355600" y="401276"/>
            <a:ext cx="8382000" cy="984885"/>
          </a:xfrm>
          <a:prstGeom prst="rect">
            <a:avLst/>
          </a:prstGeom>
          <a:noFill/>
          <a:ln w="9525">
            <a:noFill/>
            <a:miter lim="800000"/>
            <a:headEnd/>
            <a:tailEnd/>
          </a:ln>
          <a:effectLst/>
        </p:spPr>
        <p:txBody>
          <a:bodyPr wrap="square" lIns="0" tIns="0" rIns="0" bIns="0" anchor="ctr">
            <a:spAutoFit/>
          </a:bodyPr>
          <a:lstStyle/>
          <a:p>
            <a:pPr lvl="0" algn="ctr">
              <a:defRPr/>
            </a:pPr>
            <a:r>
              <a:rPr lang="en-US" sz="3200" b="1" kern="0" dirty="0" smtClean="0">
                <a:solidFill>
                  <a:prstClr val="black"/>
                </a:solidFill>
                <a:latin typeface="Arial"/>
                <a:ea typeface="Gulim" pitchFamily="34" charset="-127"/>
                <a:cs typeface="Arial"/>
              </a:rPr>
              <a:t>And in national polling, when the subject is federal investment…</a:t>
            </a:r>
          </a:p>
        </p:txBody>
      </p:sp>
      <p:sp>
        <p:nvSpPr>
          <p:cNvPr id="7" name="TextBox 6"/>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spTree>
    <p:extLst>
      <p:ext uri="{BB962C8B-B14F-4D97-AF65-F5344CB8AC3E}">
        <p14:creationId xmlns:p14="http://schemas.microsoft.com/office/powerpoint/2010/main" val="270661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2514600" y="1524000"/>
          <a:ext cx="6095999"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914400" y="3048000"/>
          <a:ext cx="2468880" cy="741680"/>
        </p:xfrm>
        <a:graphic>
          <a:graphicData uri="http://schemas.openxmlformats.org/drawingml/2006/table">
            <a:tbl>
              <a:tblPr firstRow="1" bandRow="1">
                <a:effectLst>
                  <a:innerShdw blurRad="114300">
                    <a:prstClr val="black"/>
                  </a:innerShdw>
                </a:effectLst>
                <a:tableStyleId>{5C22544A-7EE6-4342-B048-85BDC9FD1C3A}</a:tableStyleId>
              </a:tblPr>
              <a:tblGrid>
                <a:gridCol w="1737360"/>
                <a:gridCol w="731520"/>
              </a:tblGrid>
              <a:tr h="370840">
                <a:tc>
                  <a:txBody>
                    <a:bodyPr/>
                    <a:lstStyle/>
                    <a:p>
                      <a:r>
                        <a:rPr lang="en-US" b="1" dirty="0" smtClean="0">
                          <a:solidFill>
                            <a:schemeClr val="bg1"/>
                          </a:solidFill>
                        </a:rPr>
                        <a:t>Total</a:t>
                      </a:r>
                      <a:r>
                        <a:rPr lang="en-US" b="1" baseline="0" dirty="0" smtClean="0">
                          <a:solidFill>
                            <a:schemeClr val="bg1"/>
                          </a:solidFill>
                        </a:rPr>
                        <a:t> Support</a:t>
                      </a:r>
                      <a:endParaRPr lang="en-US"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US" b="1" dirty="0" smtClean="0">
                          <a:solidFill>
                            <a:schemeClr val="bg1"/>
                          </a:solidFill>
                        </a:rPr>
                        <a:t>71%</a:t>
                      </a:r>
                      <a:endParaRPr lang="en-US"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r>
              <a:tr h="370840">
                <a:tc>
                  <a:txBody>
                    <a:bodyPr/>
                    <a:lstStyle/>
                    <a:p>
                      <a:r>
                        <a:rPr lang="en-US" b="1" dirty="0" smtClean="0">
                          <a:solidFill>
                            <a:schemeClr val="bg1"/>
                          </a:solidFill>
                        </a:rPr>
                        <a:t>Total Oppose</a:t>
                      </a:r>
                      <a:endParaRPr lang="en-US"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tc>
                  <a:txBody>
                    <a:bodyPr/>
                    <a:lstStyle/>
                    <a:p>
                      <a:pPr algn="ctr"/>
                      <a:r>
                        <a:rPr lang="en-US" b="1" dirty="0" smtClean="0">
                          <a:solidFill>
                            <a:schemeClr val="bg1"/>
                          </a:solidFill>
                        </a:rPr>
                        <a:t>23%</a:t>
                      </a:r>
                      <a:endParaRPr lang="en-US"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tr>
            </a:tbl>
          </a:graphicData>
        </a:graphic>
      </p:graphicFrame>
      <p:sp>
        <p:nvSpPr>
          <p:cNvPr id="9" name="TextBox 8"/>
          <p:cNvSpPr txBox="1"/>
          <p:nvPr/>
        </p:nvSpPr>
        <p:spPr>
          <a:xfrm>
            <a:off x="304800" y="6096000"/>
            <a:ext cx="8839200" cy="153888"/>
          </a:xfrm>
          <a:prstGeom prst="rect">
            <a:avLst/>
          </a:prstGeom>
          <a:noFill/>
        </p:spPr>
        <p:txBody>
          <a:bodyPr wrap="square" lIns="0" tIns="0" rIns="0" bIns="0" rtlCol="0">
            <a:spAutoFit/>
          </a:bodyPr>
          <a:lstStyle/>
          <a:p>
            <a:r>
              <a:rPr lang="en-US" sz="1000" i="1" dirty="0">
                <a:cs typeface="Times New Roman" pitchFamily="18" charset="0"/>
              </a:rPr>
              <a:t>Would you support or oppose this plan to help states and local communities provide better </a:t>
            </a:r>
            <a:r>
              <a:rPr lang="en-US" sz="1000" i="1" dirty="0" smtClean="0">
                <a:cs typeface="Times New Roman" pitchFamily="18" charset="0"/>
              </a:rPr>
              <a:t>early childhood </a:t>
            </a:r>
            <a:r>
              <a:rPr lang="en-US" sz="1000" i="1" dirty="0">
                <a:cs typeface="Times New Roman" pitchFamily="18" charset="0"/>
              </a:rPr>
              <a:t>education?</a:t>
            </a:r>
          </a:p>
        </p:txBody>
      </p:sp>
      <p:cxnSp>
        <p:nvCxnSpPr>
          <p:cNvPr id="12" name="Straight Connector 11"/>
          <p:cNvCxnSpPr/>
          <p:nvPr/>
        </p:nvCxnSpPr>
        <p:spPr>
          <a:xfrm>
            <a:off x="333375" y="5943600"/>
            <a:ext cx="8477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sp>
        <p:nvSpPr>
          <p:cNvPr id="10" name="Rectangle 118"/>
          <p:cNvSpPr>
            <a:spLocks noChangeArrowheads="1"/>
          </p:cNvSpPr>
          <p:nvPr/>
        </p:nvSpPr>
        <p:spPr bwMode="auto">
          <a:xfrm>
            <a:off x="465578" y="241301"/>
            <a:ext cx="821284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3200" b="1" dirty="0" smtClean="0">
                <a:ea typeface="Tahoma" pitchFamily="34" charset="0"/>
                <a:cs typeface="Arial"/>
              </a:rPr>
              <a:t>…seven-in-ten American voters are supporti</a:t>
            </a:r>
            <a:r>
              <a:rPr lang="en-US" sz="3200" dirty="0" smtClean="0">
                <a:ea typeface="Tahoma" pitchFamily="34" charset="0"/>
                <a:cs typeface="Arial"/>
              </a:rPr>
              <a:t>ve…</a:t>
            </a:r>
            <a:endParaRPr lang="en-US" sz="3200" dirty="0">
              <a:ea typeface="Tahoma" pitchFamily="34" charset="0"/>
              <a:cs typeface="Arial"/>
            </a:endParaRPr>
          </a:p>
        </p:txBody>
      </p:sp>
    </p:spTree>
    <p:extLst>
      <p:ext uri="{BB962C8B-B14F-4D97-AF65-F5344CB8AC3E}">
        <p14:creationId xmlns:p14="http://schemas.microsoft.com/office/powerpoint/2010/main" val="45337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nvPr>
        </p:nvGraphicFramePr>
        <p:xfrm>
          <a:off x="152400" y="1676400"/>
          <a:ext cx="8839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sp>
        <p:nvSpPr>
          <p:cNvPr id="10" name="TextBox 9"/>
          <p:cNvSpPr txBox="1"/>
          <p:nvPr/>
        </p:nvSpPr>
        <p:spPr>
          <a:xfrm>
            <a:off x="8686800" y="6505545"/>
            <a:ext cx="457200" cy="200055"/>
          </a:xfrm>
          <a:prstGeom prst="rect">
            <a:avLst/>
          </a:prstGeom>
          <a:noFill/>
        </p:spPr>
        <p:txBody>
          <a:bodyPr wrap="square" rtlCol="0">
            <a:spAutoFit/>
          </a:bodyPr>
          <a:lstStyle/>
          <a:p>
            <a:fld id="{A0BCD4A0-3FAC-AA4C-BCDF-CF84086D480C}" type="slidenum">
              <a:rPr lang="en-US" sz="700" smtClean="0"/>
              <a:pPr/>
              <a:t>19</a:t>
            </a:fld>
            <a:endParaRPr lang="en-US" sz="700" dirty="0"/>
          </a:p>
        </p:txBody>
      </p:sp>
      <p:sp>
        <p:nvSpPr>
          <p:cNvPr id="9" name="Rectangle 118"/>
          <p:cNvSpPr>
            <a:spLocks noChangeArrowheads="1"/>
          </p:cNvSpPr>
          <p:nvPr/>
        </p:nvSpPr>
        <p:spPr bwMode="auto">
          <a:xfrm>
            <a:off x="473956" y="368301"/>
            <a:ext cx="821284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3200" b="1" dirty="0" smtClean="0">
                <a:ea typeface="Tahoma" pitchFamily="34" charset="0"/>
                <a:cs typeface="Arial"/>
              </a:rPr>
              <a:t>…and the concept gets support from three-in-five GOP voters.</a:t>
            </a:r>
            <a:endParaRPr lang="en-US" sz="3200" dirty="0">
              <a:ea typeface="Tahoma" pitchFamily="34" charset="0"/>
              <a:cs typeface="Arial"/>
            </a:endParaRPr>
          </a:p>
        </p:txBody>
      </p:sp>
    </p:spTree>
    <p:extLst>
      <p:ext uri="{BB962C8B-B14F-4D97-AF65-F5344CB8AC3E}">
        <p14:creationId xmlns:p14="http://schemas.microsoft.com/office/powerpoint/2010/main" val="2861598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Votes</a:t>
            </a:r>
            <a:endParaRPr lang="en-US" sz="60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58551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p:cNvGraphicFramePr>
            <a:graphicFrameLocks noGrp="1"/>
          </p:cNvGraphicFramePr>
          <p:nvPr>
            <p:ph idx="4294967295"/>
            <p:extLst/>
          </p:nvPr>
        </p:nvGraphicFramePr>
        <p:xfrm>
          <a:off x="122768" y="1029545"/>
          <a:ext cx="8851900" cy="501295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0"/>
          <p:cNvSpPr txBox="1">
            <a:spLocks noChangeArrowheads="1"/>
          </p:cNvSpPr>
          <p:nvPr/>
        </p:nvSpPr>
        <p:spPr bwMode="white">
          <a:xfrm>
            <a:off x="4953000" y="1672173"/>
            <a:ext cx="1905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b="1" dirty="0" smtClean="0">
                <a:solidFill>
                  <a:srgbClr val="FFFFFF"/>
                </a:solidFill>
              </a:rPr>
              <a:t>Very Important</a:t>
            </a:r>
            <a:endParaRPr lang="en-US" sz="1500" b="1" dirty="0">
              <a:solidFill>
                <a:srgbClr val="FFFFFF"/>
              </a:solidFill>
            </a:endParaRPr>
          </a:p>
        </p:txBody>
      </p:sp>
      <p:sp>
        <p:nvSpPr>
          <p:cNvPr id="18" name="TextBox 6"/>
          <p:cNvSpPr txBox="1">
            <a:spLocks noChangeArrowheads="1"/>
          </p:cNvSpPr>
          <p:nvPr/>
        </p:nvSpPr>
        <p:spPr bwMode="auto">
          <a:xfrm>
            <a:off x="304800" y="1600200"/>
            <a:ext cx="457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300" dirty="0">
                <a:latin typeface="+mj-lt"/>
              </a:rPr>
              <a:t>Making early education and child care more affordable for </a:t>
            </a:r>
            <a:r>
              <a:rPr lang="en-US" sz="1300" dirty="0" smtClean="0">
                <a:latin typeface="+mj-lt"/>
              </a:rPr>
              <a:t>working families </a:t>
            </a:r>
            <a:r>
              <a:rPr lang="en-US" sz="1300" dirty="0">
                <a:latin typeface="+mj-lt"/>
              </a:rPr>
              <a:t>to give children a strong start.</a:t>
            </a:r>
            <a:endParaRPr lang="en-US" sz="1300" dirty="0">
              <a:solidFill>
                <a:srgbClr val="000000"/>
              </a:solidFill>
              <a:latin typeface="+mj-lt"/>
            </a:endParaRPr>
          </a:p>
        </p:txBody>
      </p:sp>
      <p:sp>
        <p:nvSpPr>
          <p:cNvPr id="21" name="Rectangle 202"/>
          <p:cNvSpPr>
            <a:spLocks noChangeArrowheads="1"/>
          </p:cNvSpPr>
          <p:nvPr/>
        </p:nvSpPr>
        <p:spPr bwMode="auto">
          <a:xfrm>
            <a:off x="6096000" y="1143000"/>
            <a:ext cx="19670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sz="1000" b="1" dirty="0" smtClean="0">
                <a:solidFill>
                  <a:srgbClr val="000000"/>
                </a:solidFill>
              </a:rPr>
              <a:t>Ranked By % Total Important</a:t>
            </a:r>
            <a:endParaRPr lang="en-US" sz="1000" b="1" dirty="0"/>
          </a:p>
        </p:txBody>
      </p:sp>
      <p:sp>
        <p:nvSpPr>
          <p:cNvPr id="19" name="TextBox 18"/>
          <p:cNvSpPr txBox="1"/>
          <p:nvPr/>
        </p:nvSpPr>
        <p:spPr>
          <a:xfrm>
            <a:off x="304800" y="6169223"/>
            <a:ext cx="8458200" cy="307777"/>
          </a:xfrm>
          <a:prstGeom prst="rect">
            <a:avLst/>
          </a:prstGeom>
          <a:noFill/>
        </p:spPr>
        <p:txBody>
          <a:bodyPr wrap="square" lIns="0" tIns="0" rIns="0" bIns="0" rtlCol="0">
            <a:spAutoFit/>
          </a:bodyPr>
          <a:lstStyle/>
          <a:p>
            <a:r>
              <a:rPr lang="en-US" sz="1000" i="1" dirty="0"/>
              <a:t>There are a few different parts to this plan. Please tell me if you think each of the following is </a:t>
            </a:r>
            <a:r>
              <a:rPr lang="en-US" sz="1000" i="1" dirty="0" smtClean="0"/>
              <a:t>very important,  somewhat </a:t>
            </a:r>
            <a:r>
              <a:rPr lang="en-US" sz="1000" i="1" dirty="0"/>
              <a:t>important, not that important, or not important at all</a:t>
            </a:r>
            <a:r>
              <a:rPr lang="en-US" sz="1000" i="1" dirty="0" smtClean="0"/>
              <a:t>.</a:t>
            </a:r>
            <a:endParaRPr lang="en-US" sz="1000" i="1" dirty="0"/>
          </a:p>
        </p:txBody>
      </p:sp>
      <p:sp>
        <p:nvSpPr>
          <p:cNvPr id="12" name="TextBox 6"/>
          <p:cNvSpPr txBox="1">
            <a:spLocks noChangeArrowheads="1"/>
          </p:cNvSpPr>
          <p:nvPr/>
        </p:nvSpPr>
        <p:spPr bwMode="auto">
          <a:xfrm>
            <a:off x="304800" y="3346103"/>
            <a:ext cx="457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300" dirty="0">
                <a:latin typeface="+mj-lt"/>
              </a:rPr>
              <a:t>Helping states and local communities build better preschool services </a:t>
            </a:r>
            <a:r>
              <a:rPr lang="en-US" sz="1300" dirty="0" smtClean="0">
                <a:latin typeface="+mj-lt"/>
              </a:rPr>
              <a:t>for parents </a:t>
            </a:r>
            <a:r>
              <a:rPr lang="en-US" sz="1300" dirty="0">
                <a:latin typeface="+mj-lt"/>
              </a:rPr>
              <a:t>and making them more accessible to children from low </a:t>
            </a:r>
            <a:r>
              <a:rPr lang="en-US" sz="1300" dirty="0" smtClean="0">
                <a:latin typeface="+mj-lt"/>
              </a:rPr>
              <a:t>and middle </a:t>
            </a:r>
            <a:r>
              <a:rPr lang="en-US" sz="1300" dirty="0">
                <a:latin typeface="+mj-lt"/>
              </a:rPr>
              <a:t>income families.</a:t>
            </a:r>
            <a:endParaRPr lang="en-US" sz="1300" dirty="0">
              <a:solidFill>
                <a:srgbClr val="000000"/>
              </a:solidFill>
              <a:latin typeface="+mj-lt"/>
            </a:endParaRPr>
          </a:p>
        </p:txBody>
      </p:sp>
      <p:sp>
        <p:nvSpPr>
          <p:cNvPr id="14" name="TextBox 6"/>
          <p:cNvSpPr txBox="1">
            <a:spLocks noChangeArrowheads="1"/>
          </p:cNvSpPr>
          <p:nvPr/>
        </p:nvSpPr>
        <p:spPr bwMode="auto">
          <a:xfrm>
            <a:off x="304800" y="4267200"/>
            <a:ext cx="457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300" dirty="0">
                <a:latin typeface="+mj-lt"/>
              </a:rPr>
              <a:t>Making available high quality early learning programs for infants </a:t>
            </a:r>
            <a:r>
              <a:rPr lang="en-US" sz="1300" dirty="0" smtClean="0">
                <a:latin typeface="+mj-lt"/>
              </a:rPr>
              <a:t>and toddlers </a:t>
            </a:r>
            <a:r>
              <a:rPr lang="en-US" sz="1300" dirty="0">
                <a:latin typeface="+mj-lt"/>
              </a:rPr>
              <a:t>to give them a strong start on developing school </a:t>
            </a:r>
            <a:r>
              <a:rPr lang="en-US" sz="1300" dirty="0" smtClean="0">
                <a:latin typeface="+mj-lt"/>
              </a:rPr>
              <a:t>ready knowledge </a:t>
            </a:r>
            <a:r>
              <a:rPr lang="en-US" sz="1300" dirty="0">
                <a:latin typeface="+mj-lt"/>
              </a:rPr>
              <a:t>and social skills.</a:t>
            </a:r>
            <a:endParaRPr lang="en-US" sz="1300" dirty="0">
              <a:solidFill>
                <a:srgbClr val="000000"/>
              </a:solidFill>
              <a:latin typeface="+mj-lt"/>
            </a:endParaRPr>
          </a:p>
        </p:txBody>
      </p:sp>
      <p:sp>
        <p:nvSpPr>
          <p:cNvPr id="20" name="TextBox 6"/>
          <p:cNvSpPr txBox="1">
            <a:spLocks noChangeArrowheads="1"/>
          </p:cNvSpPr>
          <p:nvPr/>
        </p:nvSpPr>
        <p:spPr bwMode="auto">
          <a:xfrm>
            <a:off x="304800" y="5251103"/>
            <a:ext cx="457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300" dirty="0">
                <a:latin typeface="+mj-lt"/>
              </a:rPr>
              <a:t>Providing voluntary home visiting and parent education programs </a:t>
            </a:r>
            <a:r>
              <a:rPr lang="en-US" sz="1300" dirty="0" smtClean="0">
                <a:latin typeface="+mj-lt"/>
              </a:rPr>
              <a:t>that help </a:t>
            </a:r>
            <a:r>
              <a:rPr lang="en-US" sz="1300" dirty="0">
                <a:latin typeface="+mj-lt"/>
              </a:rPr>
              <a:t>first‐time parents support their child's early learning, health </a:t>
            </a:r>
            <a:r>
              <a:rPr lang="en-US" sz="1300" dirty="0" smtClean="0">
                <a:latin typeface="+mj-lt"/>
              </a:rPr>
              <a:t>and emotional </a:t>
            </a:r>
            <a:r>
              <a:rPr lang="en-US" sz="1300" dirty="0">
                <a:latin typeface="+mj-lt"/>
              </a:rPr>
              <a:t>development.</a:t>
            </a:r>
            <a:endParaRPr lang="en-US" sz="1300" dirty="0">
              <a:solidFill>
                <a:srgbClr val="000000"/>
              </a:solidFill>
              <a:latin typeface="+mj-lt"/>
            </a:endParaRPr>
          </a:p>
        </p:txBody>
      </p:sp>
      <p:cxnSp>
        <p:nvCxnSpPr>
          <p:cNvPr id="22" name="Straight Connector 21"/>
          <p:cNvCxnSpPr/>
          <p:nvPr/>
        </p:nvCxnSpPr>
        <p:spPr>
          <a:xfrm>
            <a:off x="333375" y="6096000"/>
            <a:ext cx="8477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sp>
        <p:nvSpPr>
          <p:cNvPr id="16" name="Rectangle 118"/>
          <p:cNvSpPr>
            <a:spLocks noChangeArrowheads="1"/>
          </p:cNvSpPr>
          <p:nvPr/>
        </p:nvSpPr>
        <p:spPr bwMode="auto">
          <a:xfrm>
            <a:off x="1718689" y="191870"/>
            <a:ext cx="563042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b="1" dirty="0" smtClean="0">
                <a:ea typeface="Tahoma" pitchFamily="34" charset="0"/>
                <a:cs typeface="Arial"/>
              </a:rPr>
              <a:t>Core elements of the plan receive broad support…</a:t>
            </a:r>
            <a:endParaRPr lang="en-US" sz="2800" dirty="0">
              <a:ea typeface="Tahoma" pitchFamily="34" charset="0"/>
              <a:cs typeface="Arial"/>
            </a:endParaRPr>
          </a:p>
        </p:txBody>
      </p:sp>
      <p:sp>
        <p:nvSpPr>
          <p:cNvPr id="25" name="TextBox 6"/>
          <p:cNvSpPr txBox="1">
            <a:spLocks noChangeArrowheads="1"/>
          </p:cNvSpPr>
          <p:nvPr/>
        </p:nvSpPr>
        <p:spPr bwMode="auto">
          <a:xfrm>
            <a:off x="304800" y="2438399"/>
            <a:ext cx="457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300" dirty="0">
                <a:latin typeface="+mj-lt"/>
              </a:rPr>
              <a:t>Funding would only be provided to programs that meet specific </a:t>
            </a:r>
            <a:r>
              <a:rPr lang="en-US" sz="1300" dirty="0" smtClean="0">
                <a:latin typeface="+mj-lt"/>
              </a:rPr>
              <a:t>standards that </a:t>
            </a:r>
            <a:r>
              <a:rPr lang="en-US" sz="1300" dirty="0">
                <a:latin typeface="+mj-lt"/>
              </a:rPr>
              <a:t>have been proven to work for educating young children and </a:t>
            </a:r>
            <a:r>
              <a:rPr lang="en-US" sz="1300" dirty="0" smtClean="0">
                <a:latin typeface="+mj-lt"/>
              </a:rPr>
              <a:t>keeping them </a:t>
            </a:r>
            <a:r>
              <a:rPr lang="en-US" sz="1300" dirty="0">
                <a:latin typeface="+mj-lt"/>
              </a:rPr>
              <a:t>healthy.</a:t>
            </a:r>
            <a:endParaRPr lang="en-US" sz="1300" dirty="0">
              <a:solidFill>
                <a:srgbClr val="000000"/>
              </a:solidFill>
              <a:latin typeface="+mj-lt"/>
            </a:endParaRPr>
          </a:p>
        </p:txBody>
      </p:sp>
    </p:spTree>
    <p:extLst>
      <p:ext uri="{BB962C8B-B14F-4D97-AF65-F5344CB8AC3E}">
        <p14:creationId xmlns:p14="http://schemas.microsoft.com/office/powerpoint/2010/main" val="16429417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8"/>
          <p:cNvSpPr>
            <a:spLocks noChangeArrowheads="1"/>
          </p:cNvSpPr>
          <p:nvPr/>
        </p:nvSpPr>
        <p:spPr bwMode="auto">
          <a:xfrm>
            <a:off x="397756" y="165101"/>
            <a:ext cx="8212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dirty="0" smtClean="0">
                <a:ea typeface="Tahoma" pitchFamily="34" charset="0"/>
                <a:cs typeface="Arial"/>
              </a:rPr>
              <a:t>…and t</a:t>
            </a:r>
            <a:r>
              <a:rPr lang="en-US" sz="2800" b="1" dirty="0" smtClean="0">
                <a:ea typeface="Tahoma" pitchFamily="34" charset="0"/>
                <a:cs typeface="Arial"/>
              </a:rPr>
              <a:t>here is little variation in response by partisan affiliation.</a:t>
            </a:r>
            <a:endParaRPr lang="en-US" sz="2800" dirty="0">
              <a:ea typeface="Tahoma" pitchFamily="34" charset="0"/>
              <a:cs typeface="Arial"/>
            </a:endParaRPr>
          </a:p>
        </p:txBody>
      </p:sp>
      <p:sp>
        <p:nvSpPr>
          <p:cNvPr id="23" name="TextBox 22"/>
          <p:cNvSpPr txBox="1"/>
          <p:nvPr/>
        </p:nvSpPr>
        <p:spPr>
          <a:xfrm>
            <a:off x="5410200" y="6513239"/>
            <a:ext cx="3200400" cy="184666"/>
          </a:xfrm>
          <a:prstGeom prst="rect">
            <a:avLst/>
          </a:prstGeom>
          <a:noFill/>
        </p:spPr>
        <p:txBody>
          <a:bodyPr wrap="square" rtlCol="0">
            <a:spAutoFit/>
          </a:bodyPr>
          <a:lstStyle/>
          <a:p>
            <a:pPr algn="r"/>
            <a:r>
              <a:rPr lang="en-US" sz="600" b="1" dirty="0"/>
              <a:t>PUBLIC OPINION STRATEGIES • HART RESEARCH ASSOCIATES</a:t>
            </a:r>
          </a:p>
        </p:txBody>
      </p:sp>
      <p:graphicFrame>
        <p:nvGraphicFramePr>
          <p:cNvPr id="3" name="Table 2"/>
          <p:cNvGraphicFramePr>
            <a:graphicFrameLocks noGrp="1"/>
          </p:cNvGraphicFramePr>
          <p:nvPr>
            <p:extLst/>
          </p:nvPr>
        </p:nvGraphicFramePr>
        <p:xfrm>
          <a:off x="365760" y="1219200"/>
          <a:ext cx="8412480" cy="4942840"/>
        </p:xfrm>
        <a:graphic>
          <a:graphicData uri="http://schemas.openxmlformats.org/drawingml/2006/table">
            <a:tbl>
              <a:tblPr bandRow="1">
                <a:tableStyleId>{5C22544A-7EE6-4342-B048-85BDC9FD1C3A}</a:tableStyleId>
              </a:tblPr>
              <a:tblGrid>
                <a:gridCol w="4846320"/>
                <a:gridCol w="1188720"/>
                <a:gridCol w="1188720"/>
                <a:gridCol w="1188720"/>
              </a:tblGrid>
              <a:tr h="37084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GOP</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00000"/>
                    </a:solidFill>
                  </a:tcPr>
                </a:tc>
                <a:tc>
                  <a:txBody>
                    <a:bodyPr/>
                    <a:lstStyle/>
                    <a:p>
                      <a:pPr algn="ctr"/>
                      <a:r>
                        <a:rPr lang="en-US" b="1" dirty="0" smtClean="0">
                          <a:solidFill>
                            <a:schemeClr val="bg1"/>
                          </a:solidFill>
                        </a:rPr>
                        <a:t>IND</a:t>
                      </a:r>
                      <a:endParaRPr lang="en-US" b="1"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600"/>
                    </a:solidFill>
                  </a:tcPr>
                </a:tc>
                <a:tc>
                  <a:txBody>
                    <a:bodyPr/>
                    <a:lstStyle/>
                    <a:p>
                      <a:pPr algn="ctr"/>
                      <a:r>
                        <a:rPr lang="en-US" b="1" dirty="0" smtClean="0">
                          <a:solidFill>
                            <a:schemeClr val="bg1"/>
                          </a:solidFill>
                        </a:rPr>
                        <a:t>DEM</a:t>
                      </a:r>
                      <a:endParaRPr lang="en-US" b="1"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Making early education and child care more affordable for working families to give children a strong start.</a:t>
                      </a:r>
                      <a:endParaRPr lang="en-US" sz="140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87%</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89%</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97%</a:t>
                      </a: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0000"/>
                          </a:solidFill>
                          <a:latin typeface="+mn-lt"/>
                          <a:ea typeface="+mn-ea"/>
                          <a:cs typeface="+mn-cs"/>
                        </a:rPr>
                        <a:t>Funding would only be provided to programs that meet specific standards that have been proven to work for educating young children and keeping them healthy.</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83%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83%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93%</a:t>
                      </a: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Helping states and local communities build better preschool services for parents and making them more accessible to children from low and middle income families.</a:t>
                      </a:r>
                      <a:endParaRPr lang="en-US" sz="140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78%</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83%</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smtClean="0"/>
                        <a:t>93%</a:t>
                      </a: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Making available high quality early learning programs for infants and toddlers to give them a strong start on developing school ready knowledge and social skills.</a:t>
                      </a:r>
                      <a:endParaRPr lang="en-US" sz="140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71%</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76%</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t>89%</a:t>
                      </a: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Providing voluntary home visiting and parent education programs that help first‐time parents support their child's early learning, health and emotional development.</a:t>
                      </a:r>
                      <a:endParaRPr lang="en-US" sz="140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smtClean="0"/>
                        <a:t>70%</a:t>
                      </a:r>
                      <a:endParaRPr lang="en-US" sz="16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smtClean="0"/>
                        <a:t>73%</a:t>
                      </a:r>
                      <a:endParaRPr lang="en-US" sz="16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smtClean="0"/>
                        <a:t>89%</a:t>
                      </a:r>
                      <a:endParaRPr lang="en-US" sz="16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5" name="Rectangle 202"/>
          <p:cNvSpPr>
            <a:spLocks noChangeArrowheads="1"/>
          </p:cNvSpPr>
          <p:nvPr/>
        </p:nvSpPr>
        <p:spPr bwMode="auto">
          <a:xfrm>
            <a:off x="990600" y="1295400"/>
            <a:ext cx="32766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sz="1000" b="1" dirty="0" smtClean="0">
                <a:solidFill>
                  <a:srgbClr val="000000"/>
                </a:solidFill>
              </a:rPr>
              <a:t>Plan Items By Party (% Total Important)</a:t>
            </a:r>
            <a:endParaRPr lang="en-US" sz="1000" b="1" dirty="0"/>
          </a:p>
        </p:txBody>
      </p:sp>
    </p:spTree>
    <p:extLst>
      <p:ext uri="{BB962C8B-B14F-4D97-AF65-F5344CB8AC3E}">
        <p14:creationId xmlns:p14="http://schemas.microsoft.com/office/powerpoint/2010/main" val="24991372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12" y="1712281"/>
            <a:ext cx="7418588" cy="3204839"/>
          </a:xfrm>
        </p:spPr>
        <p:txBody>
          <a:bodyPr/>
          <a:lstStyle/>
          <a:p>
            <a:r>
              <a:rPr lang="en-US" sz="6000" dirty="0" smtClean="0"/>
              <a:t>The Barriers…</a:t>
            </a:r>
            <a:br>
              <a:rPr lang="en-US" sz="6000" dirty="0" smtClean="0"/>
            </a:br>
            <a:r>
              <a:rPr lang="en-US" sz="6000" dirty="0" smtClean="0"/>
              <a:t>and the Responses</a:t>
            </a:r>
            <a:endParaRPr lang="en-US" sz="60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80067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img4.realsimple.com/images/food-recipes/shopping-storing/0610/brownie-duncan-hines-fudge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13" y="909638"/>
            <a:ext cx="37480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4"/>
          <p:cNvSpPr>
            <a:spLocks noChangeArrowheads="1"/>
          </p:cNvSpPr>
          <p:nvPr/>
        </p:nvSpPr>
        <p:spPr bwMode="auto">
          <a:xfrm>
            <a:off x="209550" y="1304925"/>
            <a:ext cx="5172075" cy="4456113"/>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eaLnBrk="1" hangingPunct="1"/>
            <a:endParaRPr lang="en-US" altLang="en-US" sz="1800" b="0">
              <a:solidFill>
                <a:srgbClr val="000000"/>
              </a:solidFill>
              <a:cs typeface="Arial" panose="020B0604020202020204" pitchFamily="34" charset="0"/>
            </a:endParaRPr>
          </a:p>
        </p:txBody>
      </p:sp>
      <p:sp>
        <p:nvSpPr>
          <p:cNvPr id="22533" name="WordArt 12"/>
          <p:cNvSpPr>
            <a:spLocks noChangeArrowheads="1" noChangeShapeType="1" noTextEdit="1"/>
          </p:cNvSpPr>
          <p:nvPr/>
        </p:nvSpPr>
        <p:spPr bwMode="auto">
          <a:xfrm>
            <a:off x="738188" y="1751013"/>
            <a:ext cx="4002087" cy="3352800"/>
          </a:xfrm>
          <a:prstGeom prst="rect">
            <a:avLst/>
          </a:prstGeom>
        </p:spPr>
        <p:txBody>
          <a:bodyPr wrap="none" fromWordArt="1">
            <a:prstTxWarp prst="textPlain">
              <a:avLst>
                <a:gd name="adj" fmla="val 50000"/>
              </a:avLst>
            </a:prstTxWarp>
          </a:bodyPr>
          <a:lstStyle/>
          <a:p>
            <a:pPr algn="ctr"/>
            <a:r>
              <a:rPr lang="en-US" sz="2800"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Stay on the </a:t>
            </a:r>
          </a:p>
          <a:p>
            <a:pPr algn="ctr"/>
            <a:r>
              <a:rPr lang="en-US" sz="2800"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Front of the </a:t>
            </a:r>
          </a:p>
          <a:p>
            <a:pPr algn="ctr"/>
            <a:r>
              <a:rPr lang="en-US" sz="2800"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Brownie Box</a:t>
            </a:r>
          </a:p>
        </p:txBody>
      </p:sp>
    </p:spTree>
    <p:extLst>
      <p:ext uri="{BB962C8B-B14F-4D97-AF65-F5344CB8AC3E}">
        <p14:creationId xmlns:p14="http://schemas.microsoft.com/office/powerpoint/2010/main" val="23344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Messages That Work – with Everyone</a:t>
            </a:r>
            <a:endParaRPr lang="en-US" sz="3200" dirty="0"/>
          </a:p>
        </p:txBody>
      </p:sp>
      <p:sp>
        <p:nvSpPr>
          <p:cNvPr id="3" name="Text Placeholder 2"/>
          <p:cNvSpPr>
            <a:spLocks noGrp="1"/>
          </p:cNvSpPr>
          <p:nvPr>
            <p:ph type="body" sz="quarter" idx="10"/>
          </p:nvPr>
        </p:nvSpPr>
        <p:spPr>
          <a:xfrm>
            <a:off x="703926" y="1168400"/>
            <a:ext cx="7982874" cy="4952999"/>
          </a:xfrm>
          <a:solidFill>
            <a:schemeClr val="accent4">
              <a:alpha val="16000"/>
            </a:schemeClr>
          </a:solidFill>
        </p:spPr>
        <p:txBody>
          <a:bodyPr/>
          <a:lstStyle/>
          <a:p>
            <a:pPr algn="just"/>
            <a:r>
              <a:rPr lang="en-US" dirty="0" smtClean="0"/>
              <a:t>Helping kids at a critical period for brain development</a:t>
            </a:r>
          </a:p>
          <a:p>
            <a:pPr algn="just"/>
            <a:r>
              <a:rPr lang="en-US" dirty="0" smtClean="0"/>
              <a:t>Strengthening K-12 education by investing in pre-K</a:t>
            </a:r>
          </a:p>
          <a:p>
            <a:pPr algn="just"/>
            <a:r>
              <a:rPr lang="en-US" dirty="0" smtClean="0"/>
              <a:t>Return on investment from helping young children</a:t>
            </a:r>
          </a:p>
          <a:p>
            <a:pPr algn="just"/>
            <a:r>
              <a:rPr lang="en-US" dirty="0" smtClean="0"/>
              <a:t>Benefits for the economy and workforce</a:t>
            </a:r>
          </a:p>
          <a:p>
            <a:pPr algn="just"/>
            <a:r>
              <a:rPr lang="en-US" dirty="0" smtClean="0"/>
              <a:t>The value of prevention</a:t>
            </a:r>
          </a:p>
        </p:txBody>
      </p:sp>
    </p:spTree>
    <p:extLst>
      <p:ext uri="{BB962C8B-B14F-4D97-AF65-F5344CB8AC3E}">
        <p14:creationId xmlns:p14="http://schemas.microsoft.com/office/powerpoint/2010/main" val="37921662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366714" y="721348"/>
            <a:ext cx="8242299" cy="1200329"/>
          </a:xfrm>
          <a:prstGeom prst="rect">
            <a:avLst/>
          </a:prstGeom>
          <a:noFill/>
        </p:spPr>
        <p:txBody>
          <a:bodyPr wrap="square" rtlCol="0" anchor="ctr">
            <a:spAutoFit/>
          </a:bodyPr>
          <a:lstStyle/>
          <a:p>
            <a:pPr algn="ctr"/>
            <a:r>
              <a:rPr lang="en-US" sz="72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Barrier #1: Taxes</a:t>
            </a:r>
            <a:endParaRPr lang="en-US" sz="66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616200"/>
            <a:ext cx="3289157" cy="3289157"/>
          </a:xfrm>
          <a:prstGeom prst="rect">
            <a:avLst/>
          </a:prstGeom>
        </p:spPr>
      </p:pic>
      <p:sp>
        <p:nvSpPr>
          <p:cNvPr id="6" name="TextBox 5"/>
          <p:cNvSpPr txBox="1"/>
          <p:nvPr/>
        </p:nvSpPr>
        <p:spPr>
          <a:xfrm>
            <a:off x="3605213" y="2427482"/>
            <a:ext cx="5003800" cy="3477875"/>
          </a:xfrm>
          <a:prstGeom prst="rect">
            <a:avLst/>
          </a:prstGeom>
          <a:solidFill>
            <a:schemeClr val="accent4">
              <a:alpha val="20000"/>
            </a:schemeClr>
          </a:solidFill>
        </p:spPr>
        <p:txBody>
          <a:bodyPr wrap="square" rtlCol="0">
            <a:spAutoFit/>
          </a:bodyPr>
          <a:lstStyle/>
          <a:p>
            <a:pPr algn="just"/>
            <a:r>
              <a:rPr lang="en-US" dirty="0" smtClean="0"/>
              <a:t>As long as the debate focuses on increased taxes, conservative voters will be resistant.  Even voters who agree that it is worth investing in early childhood do not necessarily believe that government needs additional dollars to make those investments – thinking instead that they should rely on what they have.</a:t>
            </a:r>
            <a:endParaRPr lang="en-US" dirty="0"/>
          </a:p>
        </p:txBody>
      </p:sp>
    </p:spTree>
    <p:extLst>
      <p:ext uri="{BB962C8B-B14F-4D97-AF65-F5344CB8AC3E}">
        <p14:creationId xmlns:p14="http://schemas.microsoft.com/office/powerpoint/2010/main" val="24075433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Key Responses: Taxes</a:t>
            </a:r>
            <a:endParaRPr lang="en-US" sz="3200" dirty="0"/>
          </a:p>
        </p:txBody>
      </p:sp>
      <p:sp>
        <p:nvSpPr>
          <p:cNvPr id="3" name="Text Placeholder 2"/>
          <p:cNvSpPr>
            <a:spLocks noGrp="1"/>
          </p:cNvSpPr>
          <p:nvPr>
            <p:ph type="body" sz="quarter" idx="10"/>
          </p:nvPr>
        </p:nvSpPr>
        <p:spPr>
          <a:xfrm>
            <a:off x="703926" y="1168400"/>
            <a:ext cx="7982874" cy="4952999"/>
          </a:xfrm>
          <a:solidFill>
            <a:schemeClr val="accent4">
              <a:alpha val="16000"/>
            </a:schemeClr>
          </a:solidFill>
        </p:spPr>
        <p:txBody>
          <a:bodyPr/>
          <a:lstStyle/>
          <a:p>
            <a:pPr marL="457200" indent="-457200" algn="just">
              <a:buFont typeface="+mj-lt"/>
              <a:buAutoNum type="arabicPeriod"/>
            </a:pPr>
            <a:r>
              <a:rPr lang="en-US" sz="2600" dirty="0" smtClean="0"/>
              <a:t>It can be possible to split conservative voters on certain tax mechanisms – young versus old, women versus men, and moderate versus conservative.</a:t>
            </a:r>
          </a:p>
          <a:p>
            <a:pPr marL="457200" indent="-457200" algn="just">
              <a:buFont typeface="+mj-lt"/>
              <a:buAutoNum type="arabicPeriod"/>
            </a:pPr>
            <a:r>
              <a:rPr lang="en-US" sz="2600" dirty="0" smtClean="0"/>
              <a:t>Sunset provisions can give voters more comfort taking a “leap of faith” with a new tax.</a:t>
            </a:r>
          </a:p>
          <a:p>
            <a:pPr marL="457200" indent="-457200" algn="just">
              <a:buFont typeface="+mj-lt"/>
              <a:buAutoNum type="arabicPeriod"/>
            </a:pPr>
            <a:r>
              <a:rPr lang="en-US" sz="2600" dirty="0" smtClean="0"/>
              <a:t>Certain taxes – notably sin taxes – are capable of drawing significant Republican support.</a:t>
            </a:r>
          </a:p>
          <a:p>
            <a:pPr marL="457200" indent="-457200" algn="just">
              <a:buFont typeface="+mj-lt"/>
              <a:buAutoNum type="arabicPeriod"/>
            </a:pPr>
            <a:r>
              <a:rPr lang="en-US" sz="2600" dirty="0" smtClean="0"/>
              <a:t>Messengers with credibility as tax skeptics – like GOP officials or business leaders – can have great credibility.</a:t>
            </a:r>
          </a:p>
        </p:txBody>
      </p:sp>
    </p:spTree>
    <p:extLst>
      <p:ext uri="{BB962C8B-B14F-4D97-AF65-F5344CB8AC3E}">
        <p14:creationId xmlns:p14="http://schemas.microsoft.com/office/powerpoint/2010/main" val="11951532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152400" y="719787"/>
            <a:ext cx="9347200" cy="1015663"/>
          </a:xfrm>
          <a:prstGeom prst="rect">
            <a:avLst/>
          </a:prstGeom>
          <a:noFill/>
        </p:spPr>
        <p:txBody>
          <a:bodyPr wrap="square" rtlCol="0" anchor="ctr">
            <a:spAutoFit/>
          </a:bodyPr>
          <a:lstStyle/>
          <a:p>
            <a:pPr algn="ctr"/>
            <a:r>
              <a:rPr lang="en-US" sz="60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Barrier #2: Government</a:t>
            </a:r>
            <a:endParaRPr lang="en-US" sz="54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extBox 5"/>
          <p:cNvSpPr txBox="1"/>
          <p:nvPr/>
        </p:nvSpPr>
        <p:spPr>
          <a:xfrm>
            <a:off x="675816" y="2678222"/>
            <a:ext cx="3200608" cy="2800767"/>
          </a:xfrm>
          <a:prstGeom prst="rect">
            <a:avLst/>
          </a:prstGeom>
          <a:solidFill>
            <a:schemeClr val="accent4">
              <a:alpha val="20000"/>
            </a:schemeClr>
          </a:solidFill>
        </p:spPr>
        <p:txBody>
          <a:bodyPr wrap="square" rtlCol="0">
            <a:spAutoFit/>
          </a:bodyPr>
          <a:lstStyle/>
          <a:p>
            <a:pPr algn="just"/>
            <a:r>
              <a:rPr lang="en-US" dirty="0" smtClean="0"/>
              <a:t>Conservative voters lack confidence in government – particularly at the state and federal levels – to create broad and positive social change.</a:t>
            </a:r>
            <a:endParaRPr lang="en-US" dirty="0"/>
          </a:p>
        </p:txBody>
      </p:sp>
      <p:pic>
        <p:nvPicPr>
          <p:cNvPr id="107522" name="Picture 2" descr="http://www.50capitolsin50days.com/wp-content/uploads/2012/10/photo-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20" t="3992" r="16916"/>
          <a:stretch/>
        </p:blipFill>
        <p:spPr bwMode="auto">
          <a:xfrm>
            <a:off x="4588910" y="2171700"/>
            <a:ext cx="3582747" cy="381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98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539875"/>
            <a:ext cx="852487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523081" y="280186"/>
            <a:ext cx="8101012" cy="1077218"/>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defRPr/>
            </a:pPr>
            <a:r>
              <a:rPr lang="en-US" sz="3200" dirty="0" smtClean="0">
                <a:latin typeface="Tahoma Bold" pitchFamily="34" charset="0"/>
                <a:cs typeface="Tahoma Bold" pitchFamily="34" charset="0"/>
              </a:rPr>
              <a:t>Forty years after Watergate, distrust in government has hit a record low.</a:t>
            </a:r>
            <a:endParaRPr lang="en-US" sz="3200" dirty="0">
              <a:latin typeface="Tahoma Bold" pitchFamily="34" charset="0"/>
              <a:cs typeface="Tahoma Bold" pitchFamily="34" charset="0"/>
            </a:endParaRPr>
          </a:p>
        </p:txBody>
      </p:sp>
      <p:sp>
        <p:nvSpPr>
          <p:cNvPr id="60420" name="Rectangle 7"/>
          <p:cNvSpPr>
            <a:spLocks noChangeArrowheads="1"/>
          </p:cNvSpPr>
          <p:nvPr/>
        </p:nvSpPr>
        <p:spPr bwMode="auto">
          <a:xfrm>
            <a:off x="312738" y="1554163"/>
            <a:ext cx="8521700" cy="48387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endParaRPr lang="en-US" sz="1800" b="0"/>
          </a:p>
        </p:txBody>
      </p:sp>
      <p:sp>
        <p:nvSpPr>
          <p:cNvPr id="58373" name="WordArt 5"/>
          <p:cNvSpPr>
            <a:spLocks noChangeArrowheads="1" noChangeShapeType="1" noTextEdit="1"/>
          </p:cNvSpPr>
          <p:nvPr/>
        </p:nvSpPr>
        <p:spPr bwMode="auto">
          <a:xfrm>
            <a:off x="3549705" y="3854450"/>
            <a:ext cx="2373313" cy="1993900"/>
          </a:xfrm>
          <a:prstGeom prst="rect">
            <a:avLst/>
          </a:prstGeom>
        </p:spPr>
        <p:txBody>
          <a:bodyPr wrap="none" fromWordArt="1">
            <a:prstTxWarp prst="textPlain">
              <a:avLst>
                <a:gd name="adj" fmla="val 50000"/>
              </a:avLst>
            </a:prstTxWarp>
          </a:bodyPr>
          <a:lstStyle/>
          <a:p>
            <a:r>
              <a:rPr lang="en-US" sz="3600" i="1" kern="10" dirty="0">
                <a:ln w="9525">
                  <a:solidFill>
                    <a:schemeClr val="bg2"/>
                  </a:solidFill>
                  <a:round/>
                  <a:headEnd/>
                  <a:tailEnd/>
                </a:ln>
                <a:solidFill>
                  <a:srgbClr val="000000"/>
                </a:solidFill>
                <a:latin typeface="Arial Black"/>
              </a:rPr>
              <a:t>3</a:t>
            </a:r>
            <a:r>
              <a:rPr lang="en-US" sz="3600" i="1" kern="10" dirty="0" smtClean="0">
                <a:ln w="9525">
                  <a:solidFill>
                    <a:schemeClr val="bg2"/>
                  </a:solidFill>
                  <a:round/>
                  <a:headEnd/>
                  <a:tailEnd/>
                </a:ln>
                <a:solidFill>
                  <a:srgbClr val="000000"/>
                </a:solidFill>
                <a:latin typeface="Arial Black"/>
              </a:rPr>
              <a:t>6</a:t>
            </a:r>
            <a:r>
              <a:rPr lang="en-US" sz="3600" i="1" kern="10" dirty="0">
                <a:ln w="9525">
                  <a:solidFill>
                    <a:schemeClr val="bg2"/>
                  </a:solidFill>
                  <a:round/>
                  <a:headEnd/>
                  <a:tailEnd/>
                </a:ln>
                <a:solidFill>
                  <a:srgbClr val="000000"/>
                </a:solidFill>
                <a:latin typeface="Arial Black"/>
              </a:rPr>
              <a:t>%</a:t>
            </a:r>
          </a:p>
        </p:txBody>
      </p:sp>
      <p:sp>
        <p:nvSpPr>
          <p:cNvPr id="60423" name="WordArt 6"/>
          <p:cNvSpPr>
            <a:spLocks noChangeArrowheads="1" noChangeShapeType="1" noTextEdit="1"/>
          </p:cNvSpPr>
          <p:nvPr/>
        </p:nvSpPr>
        <p:spPr bwMode="auto">
          <a:xfrm>
            <a:off x="646168" y="3794125"/>
            <a:ext cx="2373312" cy="1993900"/>
          </a:xfrm>
          <a:prstGeom prst="rect">
            <a:avLst/>
          </a:prstGeom>
        </p:spPr>
        <p:txBody>
          <a:bodyPr wrap="none" fromWordArt="1">
            <a:prstTxWarp prst="textPlain">
              <a:avLst>
                <a:gd name="adj" fmla="val 50000"/>
              </a:avLst>
            </a:prstTxWarp>
          </a:bodyPr>
          <a:lstStyle/>
          <a:p>
            <a:r>
              <a:rPr lang="en-US" sz="3600" i="1" kern="10" dirty="0" smtClean="0">
                <a:ln w="9525">
                  <a:solidFill>
                    <a:schemeClr val="bg2"/>
                  </a:solidFill>
                  <a:round/>
                  <a:headEnd/>
                  <a:tailEnd/>
                </a:ln>
                <a:solidFill>
                  <a:srgbClr val="000000"/>
                </a:solidFill>
                <a:latin typeface="Arial Black"/>
              </a:rPr>
              <a:t>53%</a:t>
            </a:r>
            <a:endParaRPr lang="en-US" sz="3600" i="1" kern="10" dirty="0">
              <a:ln w="9525">
                <a:solidFill>
                  <a:schemeClr val="bg2"/>
                </a:solidFill>
                <a:round/>
                <a:headEnd/>
                <a:tailEnd/>
              </a:ln>
              <a:solidFill>
                <a:srgbClr val="000000"/>
              </a:solidFill>
              <a:latin typeface="Arial Black"/>
            </a:endParaRPr>
          </a:p>
        </p:txBody>
      </p:sp>
      <p:sp>
        <p:nvSpPr>
          <p:cNvPr id="60424" name="Text Box 3"/>
          <p:cNvSpPr txBox="1">
            <a:spLocks noChangeArrowheads="1"/>
          </p:cNvSpPr>
          <p:nvPr/>
        </p:nvSpPr>
        <p:spPr bwMode="auto">
          <a:xfrm>
            <a:off x="604766" y="1763018"/>
            <a:ext cx="803447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2400" i="1" dirty="0" smtClean="0">
                <a:latin typeface="Tahoma" pitchFamily="34" charset="0"/>
                <a:cs typeface="Tahoma" pitchFamily="34" charset="0"/>
              </a:rPr>
              <a:t>Proportion Believing Government Can be Trusted to Do What is Right “All or Most of the Time”</a:t>
            </a:r>
            <a:endParaRPr lang="en-US" sz="2400" i="1" dirty="0">
              <a:latin typeface="Tahoma" pitchFamily="34" charset="0"/>
              <a:cs typeface="Tahoma" pitchFamily="34" charset="0"/>
            </a:endParaRPr>
          </a:p>
        </p:txBody>
      </p:sp>
      <p:sp>
        <p:nvSpPr>
          <p:cNvPr id="60425" name="Text Box 23"/>
          <p:cNvSpPr txBox="1">
            <a:spLocks noChangeArrowheads="1"/>
          </p:cNvSpPr>
          <p:nvPr/>
        </p:nvSpPr>
        <p:spPr bwMode="gray">
          <a:xfrm>
            <a:off x="308860" y="6115050"/>
            <a:ext cx="8529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l"/>
            <a:r>
              <a:rPr lang="en-US" sz="1200" b="0" i="1" dirty="0" smtClean="0">
                <a:latin typeface="Times New Roman" pitchFamily="18" charset="0"/>
                <a:cs typeface="Arial" charset="0"/>
              </a:rPr>
              <a:t>University of Michigan Surveys</a:t>
            </a:r>
            <a:endParaRPr lang="en-US" sz="1200" b="0" i="1" dirty="0">
              <a:latin typeface="Times New Roman" pitchFamily="18" charset="0"/>
              <a:cs typeface="Arial" charset="0"/>
            </a:endParaRPr>
          </a:p>
        </p:txBody>
      </p:sp>
      <p:sp>
        <p:nvSpPr>
          <p:cNvPr id="10" name="WordArt 5"/>
          <p:cNvSpPr>
            <a:spLocks noChangeArrowheads="1" noChangeShapeType="1" noTextEdit="1"/>
          </p:cNvSpPr>
          <p:nvPr/>
        </p:nvSpPr>
        <p:spPr bwMode="auto">
          <a:xfrm>
            <a:off x="6210355" y="3854450"/>
            <a:ext cx="2373313" cy="1993900"/>
          </a:xfrm>
          <a:prstGeom prst="rect">
            <a:avLst/>
          </a:prstGeom>
        </p:spPr>
        <p:txBody>
          <a:bodyPr wrap="none" fromWordArt="1">
            <a:prstTxWarp prst="textPlain">
              <a:avLst>
                <a:gd name="adj" fmla="val 50000"/>
              </a:avLst>
            </a:prstTxWarp>
          </a:bodyPr>
          <a:lstStyle/>
          <a:p>
            <a:r>
              <a:rPr lang="en-US" sz="3600" i="1" kern="10" dirty="0" smtClean="0">
                <a:ln w="9525">
                  <a:solidFill>
                    <a:schemeClr val="bg2"/>
                  </a:solidFill>
                  <a:round/>
                  <a:headEnd/>
                  <a:tailEnd/>
                </a:ln>
                <a:solidFill>
                  <a:srgbClr val="C00000"/>
                </a:solidFill>
                <a:latin typeface="Arial Black"/>
              </a:rPr>
              <a:t>13%</a:t>
            </a:r>
            <a:endParaRPr lang="en-US" sz="3600" i="1" kern="10" dirty="0">
              <a:ln w="9525">
                <a:solidFill>
                  <a:schemeClr val="bg2"/>
                </a:solidFill>
                <a:round/>
                <a:headEnd/>
                <a:tailEnd/>
              </a:ln>
              <a:solidFill>
                <a:srgbClr val="C00000"/>
              </a:solidFill>
              <a:latin typeface="Arial Black"/>
            </a:endParaRPr>
          </a:p>
        </p:txBody>
      </p:sp>
      <p:sp>
        <p:nvSpPr>
          <p:cNvPr id="12" name="Text Box 3"/>
          <p:cNvSpPr txBox="1">
            <a:spLocks noChangeArrowheads="1"/>
          </p:cNvSpPr>
          <p:nvPr/>
        </p:nvSpPr>
        <p:spPr bwMode="auto">
          <a:xfrm>
            <a:off x="1114211" y="2938888"/>
            <a:ext cx="1437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3200" u="sng" dirty="0" smtClean="0">
                <a:latin typeface="Tahoma" pitchFamily="34" charset="0"/>
                <a:cs typeface="Tahoma" pitchFamily="34" charset="0"/>
              </a:rPr>
              <a:t>1972</a:t>
            </a:r>
            <a:endParaRPr lang="en-US" sz="3200" u="sng" dirty="0">
              <a:latin typeface="Tahoma" pitchFamily="34" charset="0"/>
              <a:cs typeface="Tahoma" pitchFamily="34" charset="0"/>
            </a:endParaRPr>
          </a:p>
        </p:txBody>
      </p:sp>
      <p:sp>
        <p:nvSpPr>
          <p:cNvPr id="13" name="Text Box 3"/>
          <p:cNvSpPr txBox="1">
            <a:spLocks noChangeArrowheads="1"/>
          </p:cNvSpPr>
          <p:nvPr/>
        </p:nvSpPr>
        <p:spPr bwMode="auto">
          <a:xfrm>
            <a:off x="3854975" y="2938888"/>
            <a:ext cx="1437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3200" u="sng" dirty="0" smtClean="0">
                <a:latin typeface="Tahoma" pitchFamily="34" charset="0"/>
                <a:cs typeface="Tahoma" pitchFamily="34" charset="0"/>
              </a:rPr>
              <a:t>1974</a:t>
            </a:r>
            <a:endParaRPr lang="en-US" sz="3200" u="sng" dirty="0">
              <a:latin typeface="Tahoma" pitchFamily="34" charset="0"/>
              <a:cs typeface="Tahoma" pitchFamily="34" charset="0"/>
            </a:endParaRPr>
          </a:p>
        </p:txBody>
      </p:sp>
      <p:sp>
        <p:nvSpPr>
          <p:cNvPr id="14" name="Text Box 3"/>
          <p:cNvSpPr txBox="1">
            <a:spLocks noChangeArrowheads="1"/>
          </p:cNvSpPr>
          <p:nvPr/>
        </p:nvSpPr>
        <p:spPr bwMode="auto">
          <a:xfrm>
            <a:off x="5923018" y="2951459"/>
            <a:ext cx="291142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2800" u="sng" dirty="0" smtClean="0">
                <a:latin typeface="Tahoma" pitchFamily="34" charset="0"/>
                <a:cs typeface="Tahoma" pitchFamily="34" charset="0"/>
              </a:rPr>
              <a:t>August 2014</a:t>
            </a:r>
            <a:endParaRPr lang="en-US" sz="2800" u="sng" dirty="0">
              <a:latin typeface="Tahoma" pitchFamily="34" charset="0"/>
              <a:cs typeface="Tahoma" pitchFamily="34" charset="0"/>
            </a:endParaRPr>
          </a:p>
        </p:txBody>
      </p:sp>
    </p:spTree>
    <p:extLst>
      <p:ext uri="{BB962C8B-B14F-4D97-AF65-F5344CB8AC3E}">
        <p14:creationId xmlns:p14="http://schemas.microsoft.com/office/powerpoint/2010/main" val="2008433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fade">
                                      <p:cBhvr>
                                        <p:cTn id="7" dur="500"/>
                                        <p:tgtEl>
                                          <p:spTgt spid="58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Key Responses: Government</a:t>
            </a:r>
            <a:endParaRPr lang="en-US" sz="3200" dirty="0"/>
          </a:p>
        </p:txBody>
      </p:sp>
      <p:sp>
        <p:nvSpPr>
          <p:cNvPr id="3" name="Text Placeholder 2"/>
          <p:cNvSpPr>
            <a:spLocks noGrp="1"/>
          </p:cNvSpPr>
          <p:nvPr>
            <p:ph type="body" sz="quarter" idx="10"/>
          </p:nvPr>
        </p:nvSpPr>
        <p:spPr>
          <a:xfrm>
            <a:off x="703926" y="1168400"/>
            <a:ext cx="7982874" cy="4952999"/>
          </a:xfrm>
          <a:solidFill>
            <a:schemeClr val="accent4">
              <a:alpha val="16000"/>
            </a:schemeClr>
          </a:solidFill>
        </p:spPr>
        <p:txBody>
          <a:bodyPr/>
          <a:lstStyle/>
          <a:p>
            <a:pPr marL="457200" indent="-457200" algn="just">
              <a:buFont typeface="+mj-lt"/>
              <a:buAutoNum type="arabicPeriod"/>
            </a:pPr>
            <a:r>
              <a:rPr lang="en-US" sz="2600" dirty="0" smtClean="0"/>
              <a:t>Most important are accountability mechanisms – audits, citizen oversight, public disclosure – which give voters more feeling of control.</a:t>
            </a:r>
          </a:p>
          <a:p>
            <a:pPr marL="457200" indent="-457200" algn="just">
              <a:buFont typeface="+mj-lt"/>
              <a:buAutoNum type="arabicPeriod"/>
            </a:pPr>
            <a:r>
              <a:rPr lang="en-US" sz="2600" dirty="0" smtClean="0"/>
              <a:t>Avoid creating new layers of government wherever possible – take advantage of expanding existing programs.</a:t>
            </a:r>
          </a:p>
          <a:p>
            <a:pPr marL="457200" indent="-457200" algn="just">
              <a:buFont typeface="+mj-lt"/>
              <a:buAutoNum type="arabicPeriod"/>
            </a:pPr>
            <a:r>
              <a:rPr lang="en-US" sz="2600" dirty="0" smtClean="0"/>
              <a:t>Devolve authority and control to the lowest level of government possible – community-level governance is best.</a:t>
            </a:r>
          </a:p>
          <a:p>
            <a:pPr marL="457200" indent="-457200" algn="just">
              <a:buFont typeface="+mj-lt"/>
              <a:buAutoNum type="arabicPeriod"/>
            </a:pPr>
            <a:r>
              <a:rPr lang="en-US" sz="2600" dirty="0" smtClean="0"/>
              <a:t>Build on and DOCUMENT existing successes.</a:t>
            </a:r>
          </a:p>
        </p:txBody>
      </p:sp>
    </p:spTree>
    <p:extLst>
      <p:ext uri="{BB962C8B-B14F-4D97-AF65-F5344CB8AC3E}">
        <p14:creationId xmlns:p14="http://schemas.microsoft.com/office/powerpoint/2010/main" val="2521887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01" y="1725279"/>
            <a:ext cx="7145710" cy="706074"/>
          </a:xfrm>
        </p:spPr>
        <p:txBody>
          <a:bodyPr anchor="b"/>
          <a:lstStyle/>
          <a:p>
            <a:r>
              <a:rPr lang="en-US" sz="2800" dirty="0" smtClean="0"/>
              <a:t>Time and again, we see that the deepest divisions on funding for early childhood programs come on partisan and ideological lines.</a:t>
            </a:r>
            <a:endParaRPr lang="en-US" sz="2800" dirty="0"/>
          </a:p>
        </p:txBody>
      </p:sp>
      <p:sp>
        <p:nvSpPr>
          <p:cNvPr id="3" name="Text Placeholder 2"/>
          <p:cNvSpPr>
            <a:spLocks noGrp="1"/>
          </p:cNvSpPr>
          <p:nvPr>
            <p:ph type="body" sz="quarter" idx="10"/>
          </p:nvPr>
        </p:nvSpPr>
        <p:spPr/>
        <p:txBody>
          <a:bodyPr/>
          <a:lstStyle/>
          <a:p>
            <a:endParaRPr lang="en-US"/>
          </a:p>
        </p:txBody>
      </p:sp>
      <p:pic>
        <p:nvPicPr>
          <p:cNvPr id="5" name="Picture 3"/>
          <p:cNvPicPr>
            <a:picLocks noChangeAspect="1" noChangeArrowheads="1"/>
          </p:cNvPicPr>
          <p:nvPr/>
        </p:nvPicPr>
        <p:blipFill>
          <a:blip r:embed="rId3" cstate="print"/>
          <a:srcRect/>
          <a:stretch>
            <a:fillRect/>
          </a:stretch>
        </p:blipFill>
        <p:spPr bwMode="auto">
          <a:xfrm>
            <a:off x="182190" y="3140562"/>
            <a:ext cx="3057813" cy="2049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4" cstate="print"/>
          <a:srcRect/>
          <a:stretch>
            <a:fillRect/>
          </a:stretch>
        </p:blipFill>
        <p:spPr bwMode="auto">
          <a:xfrm>
            <a:off x="6048419" y="3191362"/>
            <a:ext cx="2801894" cy="1914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647" t="22569" r="18070"/>
          <a:stretch/>
        </p:blipFill>
        <p:spPr>
          <a:xfrm>
            <a:off x="3646301" y="2668486"/>
            <a:ext cx="1879600" cy="2993934"/>
          </a:xfrm>
          <a:prstGeom prst="rect">
            <a:avLst/>
          </a:prstGeom>
        </p:spPr>
      </p:pic>
    </p:spTree>
    <p:extLst>
      <p:ext uri="{BB962C8B-B14F-4D97-AF65-F5344CB8AC3E}">
        <p14:creationId xmlns:p14="http://schemas.microsoft.com/office/powerpoint/2010/main" val="32701699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115" y="454841"/>
            <a:ext cx="5847885" cy="1143000"/>
          </a:xfrm>
        </p:spPr>
        <p:txBody>
          <a:bodyPr anchor="t"/>
          <a:lstStyle/>
          <a:p>
            <a:r>
              <a:rPr lang="en-US" sz="2800" dirty="0" smtClean="0"/>
              <a:t>Audits, oversight, and measurement are compelling.</a:t>
            </a:r>
            <a:endParaRPr lang="en-US" sz="2800" dirty="0"/>
          </a:p>
        </p:txBody>
      </p:sp>
      <p:graphicFrame>
        <p:nvGraphicFramePr>
          <p:cNvPr id="5" name="Chart 4"/>
          <p:cNvGraphicFramePr/>
          <p:nvPr>
            <p:extLst/>
          </p:nvPr>
        </p:nvGraphicFramePr>
        <p:xfrm>
          <a:off x="3114136" y="1258786"/>
          <a:ext cx="4701391" cy="5120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7582614" y="1371431"/>
          <a:ext cx="1518250" cy="4291756"/>
        </p:xfrm>
        <a:graphic>
          <a:graphicData uri="http://schemas.openxmlformats.org/drawingml/2006/table">
            <a:tbl>
              <a:tblPr>
                <a:tableStyleId>{5C22544A-7EE6-4342-B048-85BDC9FD1C3A}</a:tableStyleId>
              </a:tblPr>
              <a:tblGrid>
                <a:gridCol w="759125"/>
                <a:gridCol w="759125"/>
              </a:tblGrid>
              <a:tr h="607104">
                <a:tc>
                  <a:txBody>
                    <a:bodyPr/>
                    <a:lstStyle/>
                    <a:p>
                      <a:pPr algn="ctr" fontAlgn="b">
                        <a:lnSpc>
                          <a:spcPts val="1600"/>
                        </a:lnSpc>
                      </a:pPr>
                      <a:r>
                        <a:rPr lang="en-US" sz="1600" b="1" u="none" strike="noStrike" dirty="0" smtClean="0">
                          <a:solidFill>
                            <a:schemeClr val="accent1"/>
                          </a:solidFill>
                          <a:effectLst/>
                          <a:latin typeface="+mn-lt"/>
                        </a:rPr>
                        <a:t>Total More Likely</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600" b="1" i="0" u="none" strike="noStrike" dirty="0" smtClean="0">
                          <a:solidFill>
                            <a:schemeClr val="accent4"/>
                          </a:solidFill>
                          <a:effectLst/>
                          <a:latin typeface="+mn-lt"/>
                        </a:rPr>
                        <a:t>Total Less Likely</a:t>
                      </a:r>
                      <a:endParaRPr lang="en-US" sz="16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5382">
                <a:tc>
                  <a:txBody>
                    <a:bodyPr/>
                    <a:lstStyle/>
                    <a:p>
                      <a:pPr algn="ctr" fontAlgn="b">
                        <a:lnSpc>
                          <a:spcPts val="1600"/>
                        </a:lnSpc>
                      </a:pPr>
                      <a:r>
                        <a:rPr lang="en-US" sz="1800" b="1" u="none" strike="noStrike" dirty="0" smtClean="0">
                          <a:solidFill>
                            <a:schemeClr val="accent1"/>
                          </a:solidFill>
                          <a:effectLst/>
                          <a:latin typeface="+mn-lt"/>
                        </a:rPr>
                        <a:t>79%</a:t>
                      </a:r>
                      <a:endParaRPr lang="en-US" sz="18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i="0" u="none" strike="noStrike" dirty="0" smtClean="0">
                          <a:solidFill>
                            <a:schemeClr val="accent4"/>
                          </a:solidFill>
                          <a:effectLst/>
                          <a:latin typeface="+mn-lt"/>
                        </a:rPr>
                        <a:t>20%</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06800">
                <a:tc>
                  <a:txBody>
                    <a:bodyPr/>
                    <a:lstStyle/>
                    <a:p>
                      <a:pPr algn="ctr" fontAlgn="b">
                        <a:lnSpc>
                          <a:spcPts val="1600"/>
                        </a:lnSpc>
                      </a:pPr>
                      <a:r>
                        <a:rPr lang="en-US" sz="1800" b="1" u="none" strike="noStrike" dirty="0" smtClean="0">
                          <a:solidFill>
                            <a:schemeClr val="accent1"/>
                          </a:solidFill>
                          <a:effectLst/>
                          <a:latin typeface="+mn-lt"/>
                        </a:rPr>
                        <a:t>77%</a:t>
                      </a:r>
                      <a:endParaRPr lang="en-US" sz="18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i="0" u="none" strike="noStrike" dirty="0" smtClean="0">
                          <a:solidFill>
                            <a:schemeClr val="accent4"/>
                          </a:solidFill>
                          <a:effectLst/>
                          <a:latin typeface="+mn-lt"/>
                        </a:rPr>
                        <a:t>22%</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53541">
                <a:tc>
                  <a:txBody>
                    <a:bodyPr/>
                    <a:lstStyle/>
                    <a:p>
                      <a:pPr algn="ctr" fontAlgn="b">
                        <a:lnSpc>
                          <a:spcPts val="1600"/>
                        </a:lnSpc>
                      </a:pPr>
                      <a:r>
                        <a:rPr lang="en-US" sz="1800" b="1" u="none" strike="noStrike" dirty="0" smtClean="0">
                          <a:solidFill>
                            <a:schemeClr val="accent1"/>
                          </a:solidFill>
                          <a:effectLst/>
                          <a:latin typeface="+mn-lt"/>
                        </a:rPr>
                        <a:t>75%</a:t>
                      </a:r>
                      <a:endParaRPr lang="en-US" sz="18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i="0" u="none" strike="noStrike" dirty="0" smtClean="0">
                          <a:solidFill>
                            <a:schemeClr val="accent4"/>
                          </a:solidFill>
                          <a:effectLst/>
                          <a:latin typeface="+mn-lt"/>
                        </a:rPr>
                        <a:t>22%</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8813">
                <a:tc>
                  <a:txBody>
                    <a:bodyPr/>
                    <a:lstStyle/>
                    <a:p>
                      <a:pPr algn="ctr" fontAlgn="b">
                        <a:lnSpc>
                          <a:spcPts val="1600"/>
                        </a:lnSpc>
                      </a:pPr>
                      <a:r>
                        <a:rPr lang="en-US" sz="1800" b="1" i="0" u="none" strike="noStrike" dirty="0" smtClean="0">
                          <a:solidFill>
                            <a:schemeClr val="accent1"/>
                          </a:solidFill>
                          <a:effectLst/>
                          <a:latin typeface="+mn-lt"/>
                        </a:rPr>
                        <a:t>74%</a:t>
                      </a:r>
                      <a:endParaRPr lang="en-US" sz="18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i="0" u="none" strike="noStrike" dirty="0" smtClean="0">
                          <a:solidFill>
                            <a:schemeClr val="accent4"/>
                          </a:solidFill>
                          <a:effectLst/>
                          <a:latin typeface="+mn-lt"/>
                        </a:rPr>
                        <a:t>23%</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nvPr>
        </p:nvGraphicFramePr>
        <p:xfrm>
          <a:off x="129396" y="1799135"/>
          <a:ext cx="3122762" cy="3999190"/>
        </p:xfrm>
        <a:graphic>
          <a:graphicData uri="http://schemas.openxmlformats.org/drawingml/2006/table">
            <a:tbl>
              <a:tblPr/>
              <a:tblGrid>
                <a:gridCol w="3122762"/>
              </a:tblGrid>
              <a:tr h="872813">
                <a:tc>
                  <a:txBody>
                    <a:bodyPr/>
                    <a:lstStyle/>
                    <a:p>
                      <a:pPr algn="r" fontAlgn="t">
                        <a:lnSpc>
                          <a:spcPts val="1500"/>
                        </a:lnSpc>
                      </a:pPr>
                      <a:r>
                        <a:rPr lang="en-US" sz="1600" b="0" i="0" u="none" strike="noStrike" dirty="0">
                          <a:solidFill>
                            <a:srgbClr val="000000"/>
                          </a:solidFill>
                          <a:latin typeface="+mn-lt"/>
                        </a:rPr>
                        <a:t>All spending would be subject to independent annual financial audits</a:t>
                      </a:r>
                    </a:p>
                  </a:txBody>
                  <a:tcPr marL="9525" marR="9525" marT="9525" marB="0" anchor="b">
                    <a:lnL>
                      <a:noFill/>
                    </a:lnL>
                    <a:lnR>
                      <a:noFill/>
                    </a:lnR>
                    <a:lnT>
                      <a:noFill/>
                    </a:lnT>
                    <a:lnB>
                      <a:noFill/>
                    </a:lnB>
                  </a:tcPr>
                </a:tc>
              </a:tr>
              <a:tr h="855023">
                <a:tc>
                  <a:txBody>
                    <a:bodyPr/>
                    <a:lstStyle/>
                    <a:p>
                      <a:pPr algn="r" fontAlgn="t">
                        <a:lnSpc>
                          <a:spcPts val="1500"/>
                        </a:lnSpc>
                      </a:pPr>
                      <a:r>
                        <a:rPr lang="en-US" sz="1600" b="0" i="0" u="none" strike="noStrike" dirty="0">
                          <a:solidFill>
                            <a:srgbClr val="000000"/>
                          </a:solidFill>
                          <a:latin typeface="+mn-lt"/>
                        </a:rPr>
                        <a:t>The measure would include specific standards for measuring the pre-school programs’ effectiveness every year</a:t>
                      </a:r>
                    </a:p>
                  </a:txBody>
                  <a:tcPr marL="9525" marR="9525" marT="9525" marB="0" anchor="b">
                    <a:lnL>
                      <a:noFill/>
                    </a:lnL>
                    <a:lnR>
                      <a:noFill/>
                    </a:lnR>
                    <a:lnT>
                      <a:noFill/>
                    </a:lnT>
                    <a:lnB>
                      <a:noFill/>
                    </a:lnB>
                  </a:tcPr>
                </a:tc>
              </a:tr>
              <a:tr h="693241">
                <a:tc>
                  <a:txBody>
                    <a:bodyPr/>
                    <a:lstStyle/>
                    <a:p>
                      <a:pPr algn="r" fontAlgn="t">
                        <a:lnSpc>
                          <a:spcPts val="1500"/>
                        </a:lnSpc>
                      </a:pPr>
                      <a:endParaRPr lang="en-US" sz="1600" b="0" i="0" u="none" strike="noStrike">
                        <a:solidFill>
                          <a:srgbClr val="000000"/>
                        </a:solidFill>
                        <a:latin typeface="+mn-lt"/>
                      </a:endParaRPr>
                    </a:p>
                  </a:txBody>
                  <a:tcPr marL="9525" marR="9525" marT="9525" marB="0" anchor="b">
                    <a:lnL>
                      <a:noFill/>
                    </a:lnL>
                    <a:lnR>
                      <a:noFill/>
                    </a:lnR>
                    <a:lnT>
                      <a:noFill/>
                    </a:lnT>
                    <a:lnB>
                      <a:noFill/>
                    </a:lnB>
                  </a:tcPr>
                </a:tc>
              </a:tr>
              <a:tr h="779300">
                <a:tc>
                  <a:txBody>
                    <a:bodyPr/>
                    <a:lstStyle/>
                    <a:p>
                      <a:pPr algn="r" fontAlgn="t">
                        <a:lnSpc>
                          <a:spcPts val="1500"/>
                        </a:lnSpc>
                      </a:pPr>
                      <a:r>
                        <a:rPr lang="en-US" sz="1600" b="0" i="0" u="none" strike="noStrike" dirty="0">
                          <a:solidFill>
                            <a:srgbClr val="000000"/>
                          </a:solidFill>
                          <a:latin typeface="+mn-lt"/>
                        </a:rPr>
                        <a:t>All spending would be reviewed by a citizens’ </a:t>
                      </a:r>
                      <a:r>
                        <a:rPr lang="en-US" sz="1600" b="0" i="0" u="none" strike="noStrike" dirty="0">
                          <a:solidFill>
                            <a:srgbClr val="FF0000"/>
                          </a:solidFill>
                          <a:latin typeface="+mn-lt"/>
                        </a:rPr>
                        <a:t>governing board</a:t>
                      </a:r>
                    </a:p>
                  </a:txBody>
                  <a:tcPr marL="9525" marR="9525" marT="9525" marB="0" anchor="b">
                    <a:lnL>
                      <a:noFill/>
                    </a:lnL>
                    <a:lnR>
                      <a:noFill/>
                    </a:lnR>
                    <a:lnT>
                      <a:noFill/>
                    </a:lnT>
                    <a:lnB>
                      <a:noFill/>
                    </a:lnB>
                  </a:tcPr>
                </a:tc>
              </a:tr>
              <a:tr h="798813">
                <a:tc>
                  <a:txBody>
                    <a:bodyPr/>
                    <a:lstStyle/>
                    <a:p>
                      <a:pPr algn="r" fontAlgn="t">
                        <a:lnSpc>
                          <a:spcPts val="1500"/>
                        </a:lnSpc>
                      </a:pPr>
                      <a:r>
                        <a:rPr lang="en-US" sz="1600" b="0" i="0" u="none" strike="noStrike" dirty="0">
                          <a:solidFill>
                            <a:srgbClr val="000000"/>
                          </a:solidFill>
                          <a:latin typeface="+mn-lt"/>
                        </a:rPr>
                        <a:t>All spending would be reviewed by a citizens’ </a:t>
                      </a:r>
                      <a:r>
                        <a:rPr lang="en-US" sz="1600" b="0" i="0" u="none" strike="noStrike" dirty="0">
                          <a:solidFill>
                            <a:srgbClr val="FF0000"/>
                          </a:solidFill>
                          <a:latin typeface="+mn-lt"/>
                        </a:rPr>
                        <a:t>oversight board</a:t>
                      </a:r>
                    </a:p>
                  </a:txBody>
                  <a:tcPr marL="9525" marR="9525" marT="9525" marB="0" anchor="b">
                    <a:lnL>
                      <a:noFill/>
                    </a:lnL>
                    <a:lnR>
                      <a:noFill/>
                    </a:lnR>
                    <a:lnT>
                      <a:noFill/>
                    </a:lnT>
                    <a:lnB>
                      <a:noFill/>
                    </a:lnB>
                  </a:tcPr>
                </a:tc>
              </a:tr>
            </a:tbl>
          </a:graphicData>
        </a:graphic>
      </p:graphicFrame>
      <p:sp>
        <p:nvSpPr>
          <p:cNvPr id="2" name="Text Placeholder 1"/>
          <p:cNvSpPr>
            <a:spLocks noGrp="1"/>
          </p:cNvSpPr>
          <p:nvPr>
            <p:ph type="body" sz="quarter" idx="10"/>
          </p:nvPr>
        </p:nvSpPr>
        <p:spPr/>
        <p:txBody>
          <a:bodyPr/>
          <a:lstStyle/>
          <a:p>
            <a:r>
              <a:rPr lang="en-US" dirty="0" smtClean="0"/>
              <a:t>San Antonio, 2012</a:t>
            </a:r>
            <a:endParaRPr lang="en-US" dirty="0"/>
          </a:p>
        </p:txBody>
      </p:sp>
    </p:spTree>
    <p:extLst>
      <p:ext uri="{BB962C8B-B14F-4D97-AF65-F5344CB8AC3E}">
        <p14:creationId xmlns:p14="http://schemas.microsoft.com/office/powerpoint/2010/main" val="34856963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3776663" y="1655763"/>
          <a:ext cx="4370387" cy="4854575"/>
        </p:xfrm>
        <a:graphic>
          <a:graphicData uri="http://schemas.openxmlformats.org/presentationml/2006/ole">
            <mc:AlternateContent xmlns:mc="http://schemas.openxmlformats.org/markup-compatibility/2006">
              <mc:Choice xmlns:v="urn:schemas-microsoft-com:vml" Requires="v">
                <p:oleObj spid="_x0000_s106513" name="Chart" r:id="rId4" imgW="4381410" imgH="4867172" progId="MSGraph.Chart.8">
                  <p:embed followColorScheme="full"/>
                </p:oleObj>
              </mc:Choice>
              <mc:Fallback>
                <p:oleObj name="Chart" r:id="rId4" imgW="4381410" imgH="4867172" progId="MSGraph.Chart.8">
                  <p:embed followColorScheme="full"/>
                  <p:pic>
                    <p:nvPicPr>
                      <p:cNvPr id="0" name=""/>
                      <p:cNvPicPr>
                        <a:picLocks noChangeAspect="1" noChangeArrowheads="1"/>
                      </p:cNvPicPr>
                      <p:nvPr/>
                    </p:nvPicPr>
                    <p:blipFill>
                      <a:blip r:embed="rId5"/>
                      <a:srcRect/>
                      <a:stretch>
                        <a:fillRect/>
                      </a:stretch>
                    </p:blipFill>
                    <p:spPr bwMode="auto">
                      <a:xfrm>
                        <a:off x="3776663" y="1655763"/>
                        <a:ext cx="4370387" cy="485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195" name="Text Box 3"/>
          <p:cNvSpPr txBox="1">
            <a:spLocks noChangeArrowheads="1"/>
          </p:cNvSpPr>
          <p:nvPr/>
        </p:nvSpPr>
        <p:spPr bwMode="auto">
          <a:xfrm>
            <a:off x="1255713" y="258763"/>
            <a:ext cx="6997700" cy="95410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defTabSz="820738">
              <a:defRPr>
                <a:solidFill>
                  <a:schemeClr val="tx1"/>
                </a:solidFill>
                <a:latin typeface="Arial" panose="020B0604020202020204" pitchFamily="34" charset="0"/>
              </a:defRPr>
            </a:lvl1pPr>
            <a:lvl2pPr defTabSz="820738">
              <a:defRPr>
                <a:solidFill>
                  <a:schemeClr val="tx1"/>
                </a:solidFill>
                <a:latin typeface="Arial" panose="020B0604020202020204" pitchFamily="34" charset="0"/>
              </a:defRPr>
            </a:lvl2pPr>
            <a:lvl3pPr defTabSz="820738">
              <a:defRPr>
                <a:solidFill>
                  <a:schemeClr val="tx1"/>
                </a:solidFill>
                <a:latin typeface="Arial" panose="020B0604020202020204" pitchFamily="34" charset="0"/>
              </a:defRPr>
            </a:lvl3pPr>
            <a:lvl4pPr defTabSz="820738">
              <a:defRPr>
                <a:solidFill>
                  <a:schemeClr val="tx1"/>
                </a:solidFill>
                <a:latin typeface="Arial" panose="020B0604020202020204" pitchFamily="34" charset="0"/>
              </a:defRPr>
            </a:lvl4pPr>
            <a:lvl5pPr defTabSz="820738">
              <a:defRPr>
                <a:solidFill>
                  <a:schemeClr val="tx1"/>
                </a:solidFill>
                <a:latin typeface="Arial" panose="020B0604020202020204" pitchFamily="34" charset="0"/>
              </a:defRPr>
            </a:lvl5pPr>
            <a:lvl6pPr defTabSz="820738" fontAlgn="base">
              <a:spcBef>
                <a:spcPct val="0"/>
              </a:spcBef>
              <a:spcAft>
                <a:spcPct val="0"/>
              </a:spcAft>
              <a:defRPr>
                <a:solidFill>
                  <a:schemeClr val="tx1"/>
                </a:solidFill>
                <a:latin typeface="Arial" panose="020B0604020202020204" pitchFamily="34" charset="0"/>
              </a:defRPr>
            </a:lvl6pPr>
            <a:lvl7pPr defTabSz="820738" fontAlgn="base">
              <a:spcBef>
                <a:spcPct val="0"/>
              </a:spcBef>
              <a:spcAft>
                <a:spcPct val="0"/>
              </a:spcAft>
              <a:defRPr>
                <a:solidFill>
                  <a:schemeClr val="tx1"/>
                </a:solidFill>
                <a:latin typeface="Arial" panose="020B0604020202020204" pitchFamily="34" charset="0"/>
              </a:defRPr>
            </a:lvl7pPr>
            <a:lvl8pPr defTabSz="820738" fontAlgn="base">
              <a:spcBef>
                <a:spcPct val="0"/>
              </a:spcBef>
              <a:spcAft>
                <a:spcPct val="0"/>
              </a:spcAft>
              <a:defRPr>
                <a:solidFill>
                  <a:schemeClr val="tx1"/>
                </a:solidFill>
                <a:latin typeface="Arial" panose="020B0604020202020204" pitchFamily="34" charset="0"/>
              </a:defRPr>
            </a:lvl8pPr>
            <a:lvl9pPr defTabSz="820738"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smtClean="0">
                <a:latin typeface="+mj-lt"/>
              </a:rPr>
              <a:t>As we saw in Arizona, showing a record of success is highly important.</a:t>
            </a:r>
            <a:endParaRPr lang="en-US" altLang="en-US" sz="2800" b="1" dirty="0">
              <a:latin typeface="+mj-lt"/>
            </a:endParaRPr>
          </a:p>
        </p:txBody>
      </p:sp>
      <p:graphicFrame>
        <p:nvGraphicFramePr>
          <p:cNvPr id="136343" name="Group 151"/>
          <p:cNvGraphicFramePr>
            <a:graphicFrameLocks noGrp="1"/>
          </p:cNvGraphicFramePr>
          <p:nvPr/>
        </p:nvGraphicFramePr>
        <p:xfrm>
          <a:off x="7799388" y="1314450"/>
          <a:ext cx="1325562" cy="4703129"/>
        </p:xfrm>
        <a:graphic>
          <a:graphicData uri="http://schemas.openxmlformats.org/drawingml/2006/table">
            <a:tbl>
              <a:tblPr/>
              <a:tblGrid>
                <a:gridCol w="1325562"/>
              </a:tblGrid>
              <a:tr h="1619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Total % Ext./</a:t>
                      </a:r>
                      <a:br>
                        <a:rPr kumimoji="0" lang="en-US" altLang="en-US" sz="15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br>
                      <a:r>
                        <a:rPr kumimoji="0" lang="en-US" altLang="en-US" sz="15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Very </a:t>
                      </a:r>
                      <a:r>
                        <a:rPr kumimoji="0" lang="en-US" altLang="en-US" sz="1500" b="1" i="0" u="sng" strike="noStrike" cap="none" normalizeH="0" baseline="0" smtClean="0">
                          <a:ln>
                            <a:noFill/>
                          </a:ln>
                          <a:solidFill>
                            <a:schemeClr val="accent1"/>
                          </a:solidFill>
                          <a:effectLst/>
                          <a:latin typeface="Arial" panose="020B0604020202020204" pitchFamily="34" charset="0"/>
                          <a:cs typeface="Arial" panose="020B0604020202020204" pitchFamily="34" charset="0"/>
                        </a:rPr>
                        <a:t>Important</a:t>
                      </a:r>
                      <a:endParaRPr kumimoji="0" lang="en-US" altLang="en-US" sz="1500" b="1" i="0" u="sng"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cap="flat">
                      <a:noFill/>
                    </a:lnT>
                    <a:lnB>
                      <a:noFill/>
                    </a:lnB>
                    <a:lnTlToBr>
                      <a:noFill/>
                    </a:lnTlToBr>
                    <a:lnBlToTr>
                      <a:noFill/>
                    </a:lnBlToTr>
                    <a:noFill/>
                  </a:tcPr>
                </a:tc>
              </a:tr>
              <a:tr h="5175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74%</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6191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73%</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6826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70%</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6842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70%</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7667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65%</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655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accent1"/>
                          </a:solidFill>
                          <a:effectLst/>
                          <a:latin typeface="Arial" panose="020B0604020202020204" pitchFamily="34" charset="0"/>
                          <a:cs typeface="Arial" panose="020B0604020202020204" pitchFamily="34" charset="0"/>
                        </a:rPr>
                        <a:t>61%</a:t>
                      </a:r>
                      <a:endParaRPr kumimoji="0" lang="en-US" altLang="en-US" sz="1600" b="1" i="0" u="none" strike="noStrike" cap="none" normalizeH="0" baseline="0" smtClean="0">
                        <a:ln>
                          <a:noFill/>
                        </a:ln>
                        <a:solidFill>
                          <a:schemeClr val="accent1"/>
                        </a:solidFill>
                        <a:effectLst/>
                        <a:latin typeface="Arial" panose="020B0604020202020204"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136302" name="Group 110"/>
          <p:cNvGraphicFramePr>
            <a:graphicFrameLocks noGrp="1"/>
          </p:cNvGraphicFramePr>
          <p:nvPr/>
        </p:nvGraphicFramePr>
        <p:xfrm>
          <a:off x="0" y="2089150"/>
          <a:ext cx="3990975" cy="4086860"/>
        </p:xfrm>
        <a:graphic>
          <a:graphicData uri="http://schemas.openxmlformats.org/drawingml/2006/table">
            <a:tbl>
              <a:tblPr/>
              <a:tblGrid>
                <a:gridCol w="3990975"/>
              </a:tblGrid>
              <a:tr h="1809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66,000 children benefit from healthier, safer learning environments</a:t>
                      </a:r>
                      <a:endParaRPr kumimoji="0" lang="en-US" altLang="en-US" sz="15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cap="flat">
                      <a:noFill/>
                    </a:lnT>
                    <a:lnB>
                      <a:noFill/>
                    </a:lnB>
                    <a:lnTlToBr>
                      <a:noFill/>
                    </a:lnTlToBr>
                    <a:lnBlToTr>
                      <a:noFill/>
                    </a:lnBlToTr>
                    <a:noFill/>
                  </a:tcPr>
                </a:tc>
              </a:tr>
              <a:tr h="7493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The parents of 80,000 newborns can leave the hospital with information about healthy parenting practices</a:t>
                      </a:r>
                      <a:endParaRPr kumimoji="0" lang="en-US" altLang="en-US" sz="15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7302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69,000 food boxes have been distributed, including 2 million pounds of food and 76,000 other items, such as diapers and formula</a:t>
                      </a:r>
                    </a:p>
                  </a:txBody>
                  <a:tcPr anchor="b" horzOverflow="overflow">
                    <a:lnL cap="flat">
                      <a:noFill/>
                    </a:lnL>
                    <a:lnR cap="flat">
                      <a:noFill/>
                    </a:lnR>
                    <a:lnT>
                      <a:noFill/>
                    </a:lnT>
                    <a:lnB>
                      <a:noFill/>
                    </a:lnB>
                    <a:lnTlToBr>
                      <a:noFill/>
                    </a:lnTlToBr>
                    <a:lnBlToTr>
                      <a:noFill/>
                    </a:lnBlToTr>
                    <a:noFill/>
                  </a:tcPr>
                </a:tc>
              </a:tr>
              <a:tr h="1809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33,000 children are receiving higher quality child care</a:t>
                      </a:r>
                      <a:endParaRPr kumimoji="0" lang="en-US" altLang="en-US" sz="15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a:noFill/>
                    </a:lnB>
                    <a:lnTlToBr>
                      <a:noFill/>
                    </a:lnTlToBr>
                    <a:lnBlToTr>
                      <a:noFill/>
                    </a:lnBlToTr>
                    <a:noFill/>
                  </a:tcPr>
                </a:tc>
              </a:tr>
              <a:tr h="1809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3,000 more children will have access to specialized therapists in their communities</a:t>
                      </a:r>
                    </a:p>
                  </a:txBody>
                  <a:tcPr anchor="b" horzOverflow="overflow">
                    <a:lnL cap="flat">
                      <a:noFill/>
                    </a:lnL>
                    <a:lnR cap="flat">
                      <a:noFill/>
                    </a:lnR>
                    <a:lnT>
                      <a:noFill/>
                    </a:lnT>
                    <a:lnB>
                      <a:noFill/>
                    </a:lnB>
                    <a:lnTlToBr>
                      <a:noFill/>
                    </a:lnTlToBr>
                    <a:lnBlToTr>
                      <a:noFill/>
                    </a:lnBlToTr>
                    <a:noFill/>
                  </a:tcPr>
                </a:tc>
              </a:tr>
              <a:tr h="1809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90000"/>
                        </a:lnSpc>
                        <a:spcBef>
                          <a:spcPct val="0"/>
                        </a:spcBef>
                        <a:spcAft>
                          <a:spcPct val="0"/>
                        </a:spcAft>
                        <a:buClrTx/>
                        <a:buSzTx/>
                        <a:buFontTx/>
                        <a:buNone/>
                        <a:tabLst/>
                      </a:pPr>
                      <a:r>
                        <a:rPr kumimoji="0" lang="en-US" altLang="en-US" sz="15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 children have received child care scholarships that allowed their parent to work or look for work</a:t>
                      </a:r>
                      <a:endParaRPr kumimoji="0" lang="en-US" altLang="en-US" sz="1500" b="1" i="0" u="none" strike="noStrike" cap="none" normalizeH="0" baseline="0" smtClean="0">
                        <a:ln>
                          <a:noFill/>
                        </a:ln>
                        <a:solidFill>
                          <a:schemeClr val="tx1"/>
                        </a:solidFill>
                        <a:effectLst/>
                        <a:latin typeface="Arial" panose="020B0604020202020204"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0762978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1396972" y="560418"/>
            <a:ext cx="6273204" cy="1569660"/>
          </a:xfrm>
          <a:prstGeom prst="rect">
            <a:avLst/>
          </a:prstGeom>
          <a:noFill/>
        </p:spPr>
        <p:txBody>
          <a:bodyPr wrap="square" rtlCol="0" anchor="ctr">
            <a:spAutoFit/>
          </a:bodyPr>
          <a:lstStyle/>
          <a:p>
            <a:pPr algn="ctr"/>
            <a:r>
              <a:rPr lang="en-US" sz="4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Barrier #3: Competing Priorities</a:t>
            </a:r>
            <a:endParaRPr lang="en-US" sz="44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extBox 5"/>
          <p:cNvSpPr txBox="1"/>
          <p:nvPr/>
        </p:nvSpPr>
        <p:spPr>
          <a:xfrm>
            <a:off x="5003800" y="2436922"/>
            <a:ext cx="3736724" cy="2800767"/>
          </a:xfrm>
          <a:prstGeom prst="rect">
            <a:avLst/>
          </a:prstGeom>
          <a:solidFill>
            <a:schemeClr val="accent4">
              <a:alpha val="20000"/>
            </a:schemeClr>
          </a:solidFill>
        </p:spPr>
        <p:txBody>
          <a:bodyPr wrap="square" rtlCol="0">
            <a:spAutoFit/>
          </a:bodyPr>
          <a:lstStyle/>
          <a:p>
            <a:pPr algn="just"/>
            <a:r>
              <a:rPr lang="en-US" dirty="0" smtClean="0"/>
              <a:t>Given a perception of scarce and constrained resources, conservative voters assign higher funding priorities to other services like K-12 education, public safety, and roads.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6922"/>
            <a:ext cx="4190674" cy="2800767"/>
          </a:xfrm>
          <a:prstGeom prst="rect">
            <a:avLst/>
          </a:prstGeom>
        </p:spPr>
      </p:pic>
    </p:spTree>
    <p:extLst>
      <p:ext uri="{BB962C8B-B14F-4D97-AF65-F5344CB8AC3E}">
        <p14:creationId xmlns:p14="http://schemas.microsoft.com/office/powerpoint/2010/main" val="16994631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Key Responses: Competing Priorities</a:t>
            </a:r>
            <a:endParaRPr lang="en-US" sz="3200" dirty="0"/>
          </a:p>
        </p:txBody>
      </p:sp>
      <p:sp>
        <p:nvSpPr>
          <p:cNvPr id="3" name="Text Placeholder 2"/>
          <p:cNvSpPr>
            <a:spLocks noGrp="1"/>
          </p:cNvSpPr>
          <p:nvPr>
            <p:ph type="body" sz="quarter" idx="10"/>
          </p:nvPr>
        </p:nvSpPr>
        <p:spPr>
          <a:xfrm>
            <a:off x="678526" y="1066800"/>
            <a:ext cx="7982874" cy="5054600"/>
          </a:xfrm>
          <a:solidFill>
            <a:schemeClr val="accent4">
              <a:alpha val="16000"/>
            </a:schemeClr>
          </a:solidFill>
        </p:spPr>
        <p:txBody>
          <a:bodyPr/>
          <a:lstStyle/>
          <a:p>
            <a:pPr marL="457200" indent="-457200" algn="just">
              <a:buFont typeface="+mj-lt"/>
              <a:buAutoNum type="arabicPeriod"/>
            </a:pPr>
            <a:r>
              <a:rPr lang="en-US" sz="2800" dirty="0" smtClean="0"/>
              <a:t>Highlight the silver lining of a tax increase – it does not take a penny from existing services.</a:t>
            </a:r>
          </a:p>
          <a:p>
            <a:pPr marL="457200" indent="-457200" algn="just">
              <a:buFont typeface="+mj-lt"/>
              <a:buAutoNum type="arabicPeriod"/>
            </a:pPr>
            <a:r>
              <a:rPr lang="en-US" sz="2800" dirty="0" smtClean="0"/>
              <a:t>Emphasize that pre-K strengthens K-12 education; voters believe it.</a:t>
            </a:r>
          </a:p>
          <a:p>
            <a:pPr marL="457200" indent="-457200" algn="just">
              <a:buFont typeface="+mj-lt"/>
              <a:buAutoNum type="arabicPeriod"/>
            </a:pPr>
            <a:r>
              <a:rPr lang="en-US" sz="2800" dirty="0" smtClean="0"/>
              <a:t>Highlight the preventive power of early childhood investments – the ways that they free up education, public safety, and public health resources.</a:t>
            </a:r>
          </a:p>
          <a:p>
            <a:pPr marL="457200" indent="-457200" algn="just">
              <a:buFont typeface="+mj-lt"/>
              <a:buAutoNum type="arabicPeriod"/>
            </a:pPr>
            <a:r>
              <a:rPr lang="en-US" sz="2800" dirty="0" smtClean="0"/>
              <a:t>Use teachers, public health nurses, police, and other service providers as messengers advocating for investment in kids.</a:t>
            </a:r>
          </a:p>
        </p:txBody>
      </p:sp>
    </p:spTree>
    <p:extLst>
      <p:ext uri="{BB962C8B-B14F-4D97-AF65-F5344CB8AC3E}">
        <p14:creationId xmlns:p14="http://schemas.microsoft.com/office/powerpoint/2010/main" val="13939527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826096" y="367963"/>
            <a:ext cx="7525627" cy="1754326"/>
          </a:xfrm>
          <a:prstGeom prst="rect">
            <a:avLst/>
          </a:prstGeom>
          <a:noFill/>
        </p:spPr>
        <p:txBody>
          <a:bodyPr wrap="square" rtlCol="0" anchor="ctr">
            <a:spAutoFit/>
          </a:bodyPr>
          <a:lstStyle/>
          <a:p>
            <a:pPr algn="ctr"/>
            <a:r>
              <a:rPr lang="en-US" sz="54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Barrier #4: </a:t>
            </a:r>
          </a:p>
          <a:p>
            <a:pPr algn="ctr"/>
            <a:r>
              <a:rPr lang="en-US" sz="54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The “Nanny State”</a:t>
            </a:r>
            <a:endParaRPr lang="en-US" sz="48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extBox 5"/>
          <p:cNvSpPr txBox="1"/>
          <p:nvPr/>
        </p:nvSpPr>
        <p:spPr>
          <a:xfrm>
            <a:off x="406400" y="2386122"/>
            <a:ext cx="3736724" cy="3139321"/>
          </a:xfrm>
          <a:prstGeom prst="rect">
            <a:avLst/>
          </a:prstGeom>
          <a:solidFill>
            <a:schemeClr val="accent4">
              <a:alpha val="20000"/>
            </a:schemeClr>
          </a:solidFill>
        </p:spPr>
        <p:txBody>
          <a:bodyPr wrap="square" rtlCol="0">
            <a:spAutoFit/>
          </a:bodyPr>
          <a:lstStyle/>
          <a:p>
            <a:pPr algn="just"/>
            <a:r>
              <a:rPr lang="en-US" dirty="0" smtClean="0"/>
              <a:t>Conservative voters are skeptical of government programs that appear to intrude into private lives or absolve parents of responsibility for caring for their children – or worse, provide incentives for them to do less.</a:t>
            </a:r>
            <a:endParaRPr lang="en-US" dirty="0"/>
          </a:p>
        </p:txBody>
      </p:sp>
      <p:pic>
        <p:nvPicPr>
          <p:cNvPr id="110594" name="Picture 2" descr="https://encrypted-tbn0.gstatic.com/images?q=tbn:ANd9GcRSvVH9EldvTtkMQLAW2LQREe02jp09FNWEsI7BrD_IztdqU6on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909" y="2336184"/>
            <a:ext cx="4123291" cy="274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345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Key Responses: The Nanny State</a:t>
            </a:r>
            <a:endParaRPr lang="en-US" sz="3200" dirty="0"/>
          </a:p>
        </p:txBody>
      </p:sp>
      <p:sp>
        <p:nvSpPr>
          <p:cNvPr id="3" name="Text Placeholder 2"/>
          <p:cNvSpPr>
            <a:spLocks noGrp="1"/>
          </p:cNvSpPr>
          <p:nvPr>
            <p:ph type="body" sz="quarter" idx="10"/>
          </p:nvPr>
        </p:nvSpPr>
        <p:spPr>
          <a:xfrm>
            <a:off x="703926" y="1435100"/>
            <a:ext cx="7982874" cy="4051300"/>
          </a:xfrm>
          <a:solidFill>
            <a:schemeClr val="accent4">
              <a:alpha val="16000"/>
            </a:schemeClr>
          </a:solidFill>
        </p:spPr>
        <p:txBody>
          <a:bodyPr/>
          <a:lstStyle/>
          <a:p>
            <a:pPr marL="457200" indent="-457200" algn="just">
              <a:buFont typeface="+mj-lt"/>
              <a:buAutoNum type="arabicPeriod"/>
            </a:pPr>
            <a:r>
              <a:rPr lang="en-US" dirty="0" smtClean="0"/>
              <a:t>Encourage, incent, and require parent involvement at any opportunity.</a:t>
            </a:r>
          </a:p>
          <a:p>
            <a:pPr marL="457200" indent="-457200" algn="just">
              <a:buFont typeface="+mj-lt"/>
              <a:buAutoNum type="arabicPeriod"/>
            </a:pPr>
            <a:r>
              <a:rPr lang="en-US" dirty="0" smtClean="0"/>
              <a:t>Always frame the issue as helping children – not helping parents.</a:t>
            </a:r>
          </a:p>
          <a:p>
            <a:pPr marL="457200" indent="-457200" algn="just">
              <a:buFont typeface="+mj-lt"/>
              <a:buAutoNum type="arabicPeriod"/>
            </a:pPr>
            <a:r>
              <a:rPr lang="en-US" dirty="0" smtClean="0"/>
              <a:t>Highlight instances where money is not being spent or directed by government – as grants to non-profits, for example.</a:t>
            </a:r>
          </a:p>
        </p:txBody>
      </p:sp>
    </p:spTree>
    <p:extLst>
      <p:ext uri="{BB962C8B-B14F-4D97-AF65-F5344CB8AC3E}">
        <p14:creationId xmlns:p14="http://schemas.microsoft.com/office/powerpoint/2010/main" val="11647229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2800" dirty="0" smtClean="0"/>
              <a:t>As we saw in San Antonio, requiring a role for parents helps. </a:t>
            </a:r>
            <a:endParaRPr lang="en-US" sz="2800" dirty="0"/>
          </a:p>
        </p:txBody>
      </p:sp>
      <p:graphicFrame>
        <p:nvGraphicFramePr>
          <p:cNvPr id="5" name="Chart 4"/>
          <p:cNvGraphicFramePr/>
          <p:nvPr>
            <p:extLst>
              <p:ext uri="{D42A27DB-BD31-4B8C-83A1-F6EECF244321}">
                <p14:modId xmlns:p14="http://schemas.microsoft.com/office/powerpoint/2010/main" val="336622119"/>
              </p:ext>
            </p:extLst>
          </p:nvPr>
        </p:nvGraphicFramePr>
        <p:xfrm>
          <a:off x="3528204" y="897140"/>
          <a:ext cx="4815696" cy="5529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06563489"/>
              </p:ext>
            </p:extLst>
          </p:nvPr>
        </p:nvGraphicFramePr>
        <p:xfrm>
          <a:off x="8206179" y="802259"/>
          <a:ext cx="772063" cy="4982647"/>
        </p:xfrm>
        <a:graphic>
          <a:graphicData uri="http://schemas.openxmlformats.org/drawingml/2006/table">
            <a:tbl>
              <a:tblPr>
                <a:tableStyleId>{5C22544A-7EE6-4342-B048-85BDC9FD1C3A}</a:tableStyleId>
              </a:tblPr>
              <a:tblGrid>
                <a:gridCol w="772063"/>
              </a:tblGrid>
              <a:tr h="862340">
                <a:tc>
                  <a:txBody>
                    <a:bodyPr/>
                    <a:lstStyle/>
                    <a:p>
                      <a:pPr algn="ctr" fontAlgn="b">
                        <a:lnSpc>
                          <a:spcPts val="1600"/>
                        </a:lnSpc>
                      </a:pPr>
                      <a:r>
                        <a:rPr lang="en-US" sz="1600" b="1" u="none" strike="noStrike" dirty="0" smtClean="0">
                          <a:solidFill>
                            <a:schemeClr val="accent4"/>
                          </a:solidFill>
                          <a:effectLst/>
                          <a:latin typeface="+mn-lt"/>
                        </a:rPr>
                        <a:t>Total Ext./</a:t>
                      </a:r>
                    </a:p>
                    <a:p>
                      <a:pPr algn="ctr" fontAlgn="b">
                        <a:lnSpc>
                          <a:spcPts val="1600"/>
                        </a:lnSpc>
                      </a:pPr>
                      <a:r>
                        <a:rPr lang="en-US" sz="1600" b="1" u="none" strike="noStrike" dirty="0" smtClean="0">
                          <a:solidFill>
                            <a:schemeClr val="accent4"/>
                          </a:solidFill>
                          <a:effectLst/>
                          <a:latin typeface="+mn-lt"/>
                        </a:rPr>
                        <a:t>Very Imp.</a:t>
                      </a:r>
                      <a:endParaRPr lang="en-US" sz="16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1097">
                <a:tc>
                  <a:txBody>
                    <a:bodyPr/>
                    <a:lstStyle/>
                    <a:p>
                      <a:pPr algn="ctr" fontAlgn="b">
                        <a:lnSpc>
                          <a:spcPts val="1600"/>
                        </a:lnSpc>
                      </a:pPr>
                      <a:r>
                        <a:rPr lang="en-US" sz="1800" b="1" u="none" strike="noStrike" dirty="0" smtClean="0">
                          <a:solidFill>
                            <a:schemeClr val="accent4"/>
                          </a:solidFill>
                          <a:effectLst/>
                          <a:latin typeface="+mn-lt"/>
                        </a:rPr>
                        <a:t>86%</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4382">
                <a:tc>
                  <a:txBody>
                    <a:bodyPr/>
                    <a:lstStyle/>
                    <a:p>
                      <a:pPr algn="ctr" fontAlgn="b">
                        <a:lnSpc>
                          <a:spcPts val="1600"/>
                        </a:lnSpc>
                      </a:pPr>
                      <a:r>
                        <a:rPr lang="en-US" sz="1800" b="1" u="none" strike="noStrike" dirty="0" smtClean="0">
                          <a:solidFill>
                            <a:schemeClr val="accent4"/>
                          </a:solidFill>
                          <a:effectLst/>
                          <a:latin typeface="+mn-lt"/>
                        </a:rPr>
                        <a:t>69%</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6270">
                <a:tc>
                  <a:txBody>
                    <a:bodyPr/>
                    <a:lstStyle/>
                    <a:p>
                      <a:pPr algn="ctr" fontAlgn="b">
                        <a:lnSpc>
                          <a:spcPts val="1600"/>
                        </a:lnSpc>
                      </a:pPr>
                      <a:r>
                        <a:rPr lang="en-US" sz="1800" b="1" u="none" strike="noStrike" dirty="0" smtClean="0">
                          <a:solidFill>
                            <a:schemeClr val="accent4"/>
                          </a:solidFill>
                          <a:effectLst/>
                          <a:latin typeface="+mn-lt"/>
                        </a:rPr>
                        <a:t>73%</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2520">
                <a:tc>
                  <a:txBody>
                    <a:bodyPr/>
                    <a:lstStyle/>
                    <a:p>
                      <a:pPr algn="ctr" fontAlgn="b">
                        <a:lnSpc>
                          <a:spcPts val="1600"/>
                        </a:lnSpc>
                      </a:pPr>
                      <a:r>
                        <a:rPr lang="en-US" sz="1800" b="1" u="none" strike="noStrike" dirty="0" smtClean="0">
                          <a:solidFill>
                            <a:schemeClr val="accent4"/>
                          </a:solidFill>
                          <a:effectLst/>
                          <a:latin typeface="+mn-lt"/>
                        </a:rPr>
                        <a:t>76%</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24394">
                <a:tc>
                  <a:txBody>
                    <a:bodyPr/>
                    <a:lstStyle/>
                    <a:p>
                      <a:pPr algn="ctr" fontAlgn="b">
                        <a:lnSpc>
                          <a:spcPts val="1600"/>
                        </a:lnSpc>
                      </a:pPr>
                      <a:r>
                        <a:rPr lang="en-US" sz="1800" b="1" i="0" u="none" strike="noStrike" dirty="0" smtClean="0">
                          <a:solidFill>
                            <a:schemeClr val="accent4"/>
                          </a:solidFill>
                          <a:effectLst/>
                          <a:latin typeface="+mn-lt"/>
                        </a:rPr>
                        <a:t>74%</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1644">
                <a:tc>
                  <a:txBody>
                    <a:bodyPr/>
                    <a:lstStyle/>
                    <a:p>
                      <a:pPr algn="ctr" fontAlgn="b">
                        <a:lnSpc>
                          <a:spcPts val="1600"/>
                        </a:lnSpc>
                      </a:pPr>
                      <a:r>
                        <a:rPr lang="en-US" sz="1800" b="1" i="0" u="none" strike="noStrike" dirty="0" smtClean="0">
                          <a:solidFill>
                            <a:schemeClr val="accent4"/>
                          </a:solidFill>
                          <a:effectLst/>
                          <a:latin typeface="+mn-lt"/>
                        </a:rPr>
                        <a:t>72%</a:t>
                      </a:r>
                      <a:endParaRPr lang="en-US" sz="1800" b="1" i="0" u="none" strike="noStrike" dirty="0">
                        <a:solidFill>
                          <a:schemeClr val="accent4"/>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nvPr>
        </p:nvGraphicFramePr>
        <p:xfrm>
          <a:off x="141552" y="1415956"/>
          <a:ext cx="3472915" cy="4527644"/>
        </p:xfrm>
        <a:graphic>
          <a:graphicData uri="http://schemas.openxmlformats.org/drawingml/2006/table">
            <a:tbl>
              <a:tblPr/>
              <a:tblGrid>
                <a:gridCol w="3472915"/>
              </a:tblGrid>
              <a:tr h="749274">
                <a:tc>
                  <a:txBody>
                    <a:bodyPr/>
                    <a:lstStyle/>
                    <a:p>
                      <a:pPr algn="r" fontAlgn="b">
                        <a:lnSpc>
                          <a:spcPts val="1500"/>
                        </a:lnSpc>
                      </a:pPr>
                      <a:r>
                        <a:rPr lang="en-US" sz="1600" b="0" i="0" u="none" strike="noStrike" dirty="0">
                          <a:solidFill>
                            <a:srgbClr val="FF0000"/>
                          </a:solidFill>
                          <a:latin typeface="+mn-lt"/>
                        </a:rPr>
                        <a:t>Encouraging</a:t>
                      </a:r>
                      <a:r>
                        <a:rPr lang="en-US" sz="1600" b="0" i="0" u="none" strike="noStrike" dirty="0">
                          <a:solidFill>
                            <a:srgbClr val="000000"/>
                          </a:solidFill>
                          <a:latin typeface="+mn-lt"/>
                        </a:rPr>
                        <a:t> parent involvement in pre-school</a:t>
                      </a:r>
                    </a:p>
                  </a:txBody>
                  <a:tcPr marL="8362" marR="8362" marT="8362" marB="0" anchor="b">
                    <a:lnL>
                      <a:noFill/>
                    </a:lnL>
                    <a:lnR>
                      <a:noFill/>
                    </a:lnR>
                    <a:lnT>
                      <a:noFill/>
                    </a:lnT>
                    <a:lnB>
                      <a:noFill/>
                    </a:lnB>
                  </a:tcPr>
                </a:tc>
              </a:tr>
              <a:tr h="750498">
                <a:tc>
                  <a:txBody>
                    <a:bodyPr/>
                    <a:lstStyle/>
                    <a:p>
                      <a:pPr algn="r" fontAlgn="b">
                        <a:lnSpc>
                          <a:spcPts val="1500"/>
                        </a:lnSpc>
                      </a:pPr>
                      <a:r>
                        <a:rPr lang="en-US" sz="1600" b="0" i="0" u="none" strike="noStrike" dirty="0">
                          <a:solidFill>
                            <a:srgbClr val="000000"/>
                          </a:solidFill>
                          <a:latin typeface="+mn-lt"/>
                        </a:rPr>
                        <a:t>Providing dedicated funding that can </a:t>
                      </a:r>
                      <a:r>
                        <a:rPr lang="en-US" sz="1600" b="0" i="1" u="none" strike="noStrike" dirty="0">
                          <a:solidFill>
                            <a:srgbClr val="000000"/>
                          </a:solidFill>
                          <a:latin typeface="+mn-lt"/>
                        </a:rPr>
                        <a:t>only</a:t>
                      </a:r>
                      <a:r>
                        <a:rPr lang="en-US" sz="1600" b="0" i="0" u="none" strike="noStrike" dirty="0">
                          <a:solidFill>
                            <a:srgbClr val="000000"/>
                          </a:solidFill>
                          <a:latin typeface="+mn-lt"/>
                        </a:rPr>
                        <a:t> be spent on preschool education</a:t>
                      </a:r>
                    </a:p>
                  </a:txBody>
                  <a:tcPr marL="8362" marR="8362" marT="8362" marB="0" anchor="b">
                    <a:lnL>
                      <a:noFill/>
                    </a:lnL>
                    <a:lnR>
                      <a:noFill/>
                    </a:lnR>
                    <a:lnT>
                      <a:noFill/>
                    </a:lnT>
                    <a:lnB>
                      <a:noFill/>
                    </a:lnB>
                  </a:tcPr>
                </a:tc>
              </a:tr>
              <a:tr h="828136">
                <a:tc>
                  <a:txBody>
                    <a:bodyPr/>
                    <a:lstStyle/>
                    <a:p>
                      <a:pPr algn="r" fontAlgn="b">
                        <a:lnSpc>
                          <a:spcPts val="1500"/>
                        </a:lnSpc>
                      </a:pPr>
                      <a:r>
                        <a:rPr lang="en-US" sz="1600" b="0" i="0" u="none" strike="noStrike">
                          <a:solidFill>
                            <a:srgbClr val="000000"/>
                          </a:solidFill>
                          <a:latin typeface="+mn-lt"/>
                        </a:rPr>
                        <a:t>Offering pre-school spaces to military families that do not currently have access to them</a:t>
                      </a:r>
                    </a:p>
                  </a:txBody>
                  <a:tcPr marL="8362" marR="8362" marT="8362" marB="0" anchor="b">
                    <a:lnL>
                      <a:noFill/>
                    </a:lnL>
                    <a:lnR>
                      <a:noFill/>
                    </a:lnR>
                    <a:lnT>
                      <a:noFill/>
                    </a:lnT>
                    <a:lnB>
                      <a:noFill/>
                    </a:lnB>
                  </a:tcPr>
                </a:tc>
              </a:tr>
              <a:tr h="629728">
                <a:tc>
                  <a:txBody>
                    <a:bodyPr/>
                    <a:lstStyle/>
                    <a:p>
                      <a:pPr algn="r" fontAlgn="b">
                        <a:lnSpc>
                          <a:spcPts val="1500"/>
                        </a:lnSpc>
                      </a:pPr>
                      <a:r>
                        <a:rPr lang="en-US" sz="1600" b="0" i="0" u="none" strike="noStrike" dirty="0">
                          <a:solidFill>
                            <a:srgbClr val="FF0000"/>
                          </a:solidFill>
                          <a:latin typeface="+mn-lt"/>
                        </a:rPr>
                        <a:t>Requiring</a:t>
                      </a:r>
                      <a:r>
                        <a:rPr lang="en-US" sz="1600" b="0" i="0" u="none" strike="noStrike" dirty="0">
                          <a:solidFill>
                            <a:srgbClr val="000000"/>
                          </a:solidFill>
                          <a:latin typeface="+mn-lt"/>
                        </a:rPr>
                        <a:t> parent involvement </a:t>
                      </a:r>
                      <a:r>
                        <a:rPr lang="en-US" sz="1600" b="0" i="0" u="none" strike="noStrike" dirty="0" smtClean="0">
                          <a:solidFill>
                            <a:srgbClr val="000000"/>
                          </a:solidFill>
                          <a:latin typeface="+mn-lt"/>
                        </a:rPr>
                        <a:t>in</a:t>
                      </a:r>
                    </a:p>
                    <a:p>
                      <a:pPr algn="r" fontAlgn="b">
                        <a:lnSpc>
                          <a:spcPts val="1500"/>
                        </a:lnSpc>
                      </a:pPr>
                      <a:r>
                        <a:rPr lang="en-US" sz="1600" b="0" i="0" u="none" strike="noStrike" dirty="0" smtClean="0">
                          <a:solidFill>
                            <a:srgbClr val="000000"/>
                          </a:solidFill>
                          <a:latin typeface="+mn-lt"/>
                        </a:rPr>
                        <a:t> </a:t>
                      </a:r>
                      <a:r>
                        <a:rPr lang="en-US" sz="1600" b="0" i="0" u="none" strike="noStrike" dirty="0">
                          <a:solidFill>
                            <a:srgbClr val="000000"/>
                          </a:solidFill>
                          <a:latin typeface="+mn-lt"/>
                        </a:rPr>
                        <a:t>pre-school</a:t>
                      </a:r>
                    </a:p>
                  </a:txBody>
                  <a:tcPr marL="8362" marR="8362" marT="8362" marB="0" anchor="b">
                    <a:lnL>
                      <a:noFill/>
                    </a:lnL>
                    <a:lnR>
                      <a:noFill/>
                    </a:lnR>
                    <a:lnT>
                      <a:noFill/>
                    </a:lnT>
                    <a:lnB>
                      <a:noFill/>
                    </a:lnB>
                  </a:tcPr>
                </a:tc>
              </a:tr>
              <a:tr h="750499">
                <a:tc>
                  <a:txBody>
                    <a:bodyPr/>
                    <a:lstStyle/>
                    <a:p>
                      <a:pPr algn="r" fontAlgn="b">
                        <a:lnSpc>
                          <a:spcPts val="1500"/>
                        </a:lnSpc>
                      </a:pPr>
                      <a:r>
                        <a:rPr lang="en-US" sz="1600" b="0" i="0" u="none" strike="noStrike">
                          <a:solidFill>
                            <a:srgbClr val="000000"/>
                          </a:solidFill>
                          <a:latin typeface="+mn-lt"/>
                        </a:rPr>
                        <a:t>Aiming to improve third grade math and reading scores</a:t>
                      </a:r>
                    </a:p>
                  </a:txBody>
                  <a:tcPr marL="8362" marR="8362" marT="8362" marB="0" anchor="b">
                    <a:lnL>
                      <a:noFill/>
                    </a:lnL>
                    <a:lnR>
                      <a:noFill/>
                    </a:lnR>
                    <a:lnT>
                      <a:noFill/>
                    </a:lnT>
                    <a:lnB>
                      <a:noFill/>
                    </a:lnB>
                  </a:tcPr>
                </a:tc>
              </a:tr>
              <a:tr h="819509">
                <a:tc>
                  <a:txBody>
                    <a:bodyPr/>
                    <a:lstStyle/>
                    <a:p>
                      <a:pPr algn="r" fontAlgn="b">
                        <a:lnSpc>
                          <a:spcPts val="1500"/>
                        </a:lnSpc>
                      </a:pPr>
                      <a:r>
                        <a:rPr lang="en-US" sz="1600" b="0" i="0" u="none" strike="noStrike" dirty="0">
                          <a:solidFill>
                            <a:srgbClr val="000000"/>
                          </a:solidFill>
                          <a:latin typeface="+mn-lt"/>
                        </a:rPr>
                        <a:t>Focusing pre-school programs on reading, math, and lifelong learning skills</a:t>
                      </a:r>
                    </a:p>
                  </a:txBody>
                  <a:tcPr marL="8362" marR="8362" marT="8362" marB="0" anchor="b">
                    <a:lnL>
                      <a:noFill/>
                    </a:lnL>
                    <a:lnR>
                      <a:noFill/>
                    </a:lnR>
                    <a:lnT>
                      <a:noFill/>
                    </a:lnT>
                    <a:lnB>
                      <a:noFill/>
                    </a:lnB>
                  </a:tcPr>
                </a:tc>
              </a:tr>
            </a:tbl>
          </a:graphicData>
        </a:graphic>
      </p:graphicFrame>
    </p:spTree>
    <p:extLst>
      <p:ext uri="{BB962C8B-B14F-4D97-AF65-F5344CB8AC3E}">
        <p14:creationId xmlns:p14="http://schemas.microsoft.com/office/powerpoint/2010/main" val="33787925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826096" y="460296"/>
            <a:ext cx="7525627" cy="1569660"/>
          </a:xfrm>
          <a:prstGeom prst="rect">
            <a:avLst/>
          </a:prstGeom>
          <a:noFill/>
        </p:spPr>
        <p:txBody>
          <a:bodyPr wrap="square" rtlCol="0" anchor="ctr">
            <a:spAutoFit/>
          </a:bodyPr>
          <a:lstStyle/>
          <a:p>
            <a:pPr algn="ctr"/>
            <a:r>
              <a:rPr lang="en-US" sz="4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Barrier #5: </a:t>
            </a:r>
          </a:p>
          <a:p>
            <a:pPr algn="ctr"/>
            <a:r>
              <a:rPr lang="en-US" sz="4800" dirty="0" smtClean="0">
                <a:ln w="12700">
                  <a:solidFill>
                    <a:schemeClr val="accent1"/>
                  </a:solidFill>
                  <a:prstDash val="solid"/>
                </a:ln>
                <a:solidFill>
                  <a:srgbClr val="E7CA51"/>
                </a:solidFill>
                <a:effectLst>
                  <a:outerShdw blurRad="41275" dist="20320" dir="1800000" algn="tl" rotWithShape="0">
                    <a:srgbClr val="000000">
                      <a:alpha val="40000"/>
                    </a:srgbClr>
                  </a:outerShdw>
                </a:effectLst>
              </a:rPr>
              <a:t>The Undocumented</a:t>
            </a:r>
            <a:endParaRPr lang="en-US" sz="4400" dirty="0">
              <a:ln w="12700">
                <a:solidFill>
                  <a:schemeClr val="accent1"/>
                </a:solidFill>
                <a:prstDash val="solid"/>
              </a:ln>
              <a:solidFill>
                <a:srgbClr val="E7CA51"/>
              </a:solidFill>
              <a:effectLst>
                <a:outerShdw blurRad="41275" dist="20320" dir="1800000" algn="tl" rotWithShape="0">
                  <a:srgbClr val="000000">
                    <a:alpha val="40000"/>
                  </a:srgbClr>
                </a:outerShdw>
              </a:effectLst>
            </a:endParaRPr>
          </a:p>
        </p:txBody>
      </p:sp>
      <p:sp>
        <p:nvSpPr>
          <p:cNvPr id="6" name="TextBox 5"/>
          <p:cNvSpPr txBox="1"/>
          <p:nvPr/>
        </p:nvSpPr>
        <p:spPr>
          <a:xfrm>
            <a:off x="465436" y="2411366"/>
            <a:ext cx="3556000" cy="2862322"/>
          </a:xfrm>
          <a:prstGeom prst="rect">
            <a:avLst/>
          </a:prstGeom>
          <a:solidFill>
            <a:schemeClr val="accent4">
              <a:alpha val="20000"/>
            </a:schemeClr>
          </a:solidFill>
        </p:spPr>
        <p:txBody>
          <a:bodyPr wrap="square" rtlCol="0">
            <a:spAutoFit/>
          </a:bodyPr>
          <a:lstStyle/>
          <a:p>
            <a:pPr algn="just"/>
            <a:r>
              <a:rPr lang="en-US" sz="2000" dirty="0" smtClean="0"/>
              <a:t>Here in California, conservatives are highly attuned to any perception that expanded social services will benefit undocumented immigrants.  This is particularly true in rural and southern California communities.</a:t>
            </a:r>
            <a:endParaRPr lang="en-US" sz="2000" dirty="0"/>
          </a:p>
        </p:txBody>
      </p:sp>
      <p:pic>
        <p:nvPicPr>
          <p:cNvPr id="111618" name="Picture 2" descr="http://www.evergreeninvestor.com/wp-content/uploads/2014/09/Undocumented-Illegal-Immigrant.jpg"/>
          <p:cNvPicPr>
            <a:picLocks noChangeAspect="1" noChangeArrowheads="1"/>
          </p:cNvPicPr>
          <p:nvPr/>
        </p:nvPicPr>
        <p:blipFill rotWithShape="1">
          <a:blip r:embed="rId2">
            <a:extLst>
              <a:ext uri="{28A0092B-C50C-407E-A947-70E740481C1C}">
                <a14:useLocalDpi xmlns:a14="http://schemas.microsoft.com/office/drawing/2010/main" val="0"/>
              </a:ext>
            </a:extLst>
          </a:blip>
          <a:srcRect l="32167"/>
          <a:stretch/>
        </p:blipFill>
        <p:spPr bwMode="auto">
          <a:xfrm>
            <a:off x="4703648" y="1937527"/>
            <a:ext cx="38766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240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lstStyle/>
          <a:p>
            <a:r>
              <a:rPr lang="en-US" sz="3200" dirty="0" smtClean="0"/>
              <a:t>Key Responses: The Undocumented</a:t>
            </a:r>
            <a:endParaRPr lang="en-US" sz="3200" dirty="0"/>
          </a:p>
        </p:txBody>
      </p:sp>
      <p:sp>
        <p:nvSpPr>
          <p:cNvPr id="3" name="Text Placeholder 2"/>
          <p:cNvSpPr>
            <a:spLocks noGrp="1"/>
          </p:cNvSpPr>
          <p:nvPr>
            <p:ph type="body" sz="quarter" idx="10"/>
          </p:nvPr>
        </p:nvSpPr>
        <p:spPr>
          <a:xfrm>
            <a:off x="703926" y="1168400"/>
            <a:ext cx="7982874" cy="4952999"/>
          </a:xfrm>
          <a:solidFill>
            <a:schemeClr val="accent4">
              <a:alpha val="16000"/>
            </a:schemeClr>
          </a:solidFill>
        </p:spPr>
        <p:txBody>
          <a:bodyPr/>
          <a:lstStyle/>
          <a:p>
            <a:pPr marL="457200" indent="-457200" algn="just">
              <a:buFont typeface="+mj-lt"/>
              <a:buAutoNum type="arabicPeriod"/>
            </a:pPr>
            <a:r>
              <a:rPr lang="en-US" sz="2400" dirty="0" smtClean="0"/>
              <a:t>In some cases, policies may explicitly include funding for the undocumented – a fact which can be clarified.</a:t>
            </a:r>
          </a:p>
          <a:p>
            <a:pPr marL="457200" indent="-457200" algn="just">
              <a:buFont typeface="+mj-lt"/>
              <a:buAutoNum type="arabicPeriod"/>
            </a:pPr>
            <a:r>
              <a:rPr lang="en-US" sz="2400" dirty="0" smtClean="0"/>
              <a:t>Draw clear distinctions between undocumented adults and undocumented children – who played no role in immigration decisions and may have significant needs.</a:t>
            </a:r>
          </a:p>
          <a:p>
            <a:pPr marL="457200" indent="-457200" algn="just">
              <a:buFont typeface="+mj-lt"/>
              <a:buAutoNum type="arabicPeriod"/>
            </a:pPr>
            <a:r>
              <a:rPr lang="en-US" sz="2400" dirty="0" smtClean="0"/>
              <a:t>Explain that denying early health and education services to  undocumented children yields higher costs over the long term – for education, health, and public safety.</a:t>
            </a:r>
          </a:p>
          <a:p>
            <a:pPr marL="457200" indent="-457200" algn="just">
              <a:buFont typeface="+mj-lt"/>
              <a:buAutoNum type="arabicPeriod"/>
            </a:pPr>
            <a:r>
              <a:rPr lang="en-US" sz="2400" dirty="0" smtClean="0"/>
              <a:t>Highlight the fact that the undocumented pay taxes into the system without receiving benefits in return.</a:t>
            </a:r>
            <a:endParaRPr lang="en-US" sz="2400" dirty="0"/>
          </a:p>
        </p:txBody>
      </p:sp>
    </p:spTree>
    <p:extLst>
      <p:ext uri="{BB962C8B-B14F-4D97-AF65-F5344CB8AC3E}">
        <p14:creationId xmlns:p14="http://schemas.microsoft.com/office/powerpoint/2010/main" val="13302014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05" y="794226"/>
            <a:ext cx="7418588" cy="942019"/>
          </a:xfrm>
        </p:spPr>
        <p:txBody>
          <a:bodyPr/>
          <a:lstStyle/>
          <a:p>
            <a:r>
              <a:rPr lang="en-US" sz="6000" dirty="0" smtClean="0"/>
              <a:t>Questions</a:t>
            </a:r>
            <a:endParaRPr lang="en-US" sz="6000"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628" y="2006828"/>
            <a:ext cx="3657143" cy="3657143"/>
          </a:xfrm>
          <a:prstGeom prst="rect">
            <a:avLst/>
          </a:prstGeom>
        </p:spPr>
      </p:pic>
    </p:spTree>
    <p:extLst>
      <p:ext uri="{BB962C8B-B14F-4D97-AF65-F5344CB8AC3E}">
        <p14:creationId xmlns:p14="http://schemas.microsoft.com/office/powerpoint/2010/main" val="27919508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000376" y="6362700"/>
            <a:ext cx="5753100" cy="447675"/>
          </a:xfrm>
          <a:prstGeom prst="rect">
            <a:avLst/>
          </a:prstGeom>
        </p:spPr>
        <p:txBody>
          <a:bodyPr anchor="ctr"/>
          <a:lstStyle>
            <a:lvl1pPr marL="0" indent="0" algn="l" rtl="0" fontAlgn="base">
              <a:spcBef>
                <a:spcPct val="20000"/>
              </a:spcBef>
              <a:spcAft>
                <a:spcPct val="0"/>
              </a:spcAft>
              <a:buNone/>
              <a:defRPr sz="800" i="1">
                <a:solidFill>
                  <a:schemeClr val="accent3"/>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a:p>
        </p:txBody>
      </p:sp>
      <p:graphicFrame>
        <p:nvGraphicFramePr>
          <p:cNvPr id="6" name="Chart 5"/>
          <p:cNvGraphicFramePr/>
          <p:nvPr>
            <p:extLst>
              <p:ext uri="{D42A27DB-BD31-4B8C-83A1-F6EECF244321}">
                <p14:modId xmlns:p14="http://schemas.microsoft.com/office/powerpoint/2010/main" val="699369499"/>
              </p:ext>
            </p:extLst>
          </p:nvPr>
        </p:nvGraphicFramePr>
        <p:xfrm>
          <a:off x="51322" y="2791616"/>
          <a:ext cx="8432277" cy="3535364"/>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bwMode="auto">
          <a:xfrm>
            <a:off x="6678331" y="2856044"/>
            <a:ext cx="258992" cy="932523"/>
          </a:xfrm>
          <a:prstGeom prst="rightBrace">
            <a:avLst>
              <a:gd name="adj1" fmla="val 22568"/>
              <a:gd name="adj2" fmla="val 50000"/>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ight Brace 10"/>
          <p:cNvSpPr/>
          <p:nvPr/>
        </p:nvSpPr>
        <p:spPr bwMode="auto">
          <a:xfrm>
            <a:off x="4653634" y="5189280"/>
            <a:ext cx="258992" cy="871531"/>
          </a:xfrm>
          <a:prstGeom prst="rightBrace">
            <a:avLst>
              <a:gd name="adj1" fmla="val 22568"/>
              <a:gd name="adj2" fmla="val 50000"/>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833101" y="2850528"/>
            <a:ext cx="1243305" cy="923330"/>
          </a:xfrm>
          <a:prstGeom prst="rect">
            <a:avLst/>
          </a:prstGeom>
          <a:noFill/>
        </p:spPr>
        <p:txBody>
          <a:bodyPr wrap="square" rtlCol="0">
            <a:spAutoFit/>
          </a:bodyPr>
          <a:lstStyle/>
          <a:p>
            <a:pPr algn="ctr"/>
            <a:r>
              <a:rPr lang="en-US" sz="1800" b="1" dirty="0" smtClean="0">
                <a:solidFill>
                  <a:schemeClr val="accent1"/>
                </a:solidFill>
                <a:latin typeface="+mn-lt"/>
              </a:rPr>
              <a:t>Total Support</a:t>
            </a:r>
            <a:br>
              <a:rPr lang="en-US" sz="1800" b="1" dirty="0" smtClean="0">
                <a:solidFill>
                  <a:schemeClr val="accent1"/>
                </a:solidFill>
                <a:latin typeface="+mn-lt"/>
              </a:rPr>
            </a:br>
            <a:r>
              <a:rPr lang="en-US" sz="1800" b="1" dirty="0" smtClean="0">
                <a:solidFill>
                  <a:schemeClr val="accent1"/>
                </a:solidFill>
                <a:latin typeface="+mn-lt"/>
              </a:rPr>
              <a:t>64%</a:t>
            </a:r>
            <a:endParaRPr lang="en-US" sz="1800" b="1" dirty="0">
              <a:solidFill>
                <a:schemeClr val="accent1"/>
              </a:solidFill>
              <a:latin typeface="+mn-lt"/>
            </a:endParaRPr>
          </a:p>
        </p:txBody>
      </p:sp>
      <p:sp>
        <p:nvSpPr>
          <p:cNvPr id="14" name="TextBox 13"/>
          <p:cNvSpPr txBox="1"/>
          <p:nvPr/>
        </p:nvSpPr>
        <p:spPr>
          <a:xfrm>
            <a:off x="4812609" y="5165360"/>
            <a:ext cx="1205558" cy="923330"/>
          </a:xfrm>
          <a:prstGeom prst="rect">
            <a:avLst/>
          </a:prstGeom>
          <a:noFill/>
        </p:spPr>
        <p:txBody>
          <a:bodyPr wrap="square" rtlCol="0">
            <a:spAutoFit/>
          </a:bodyPr>
          <a:lstStyle/>
          <a:p>
            <a:pPr algn="ctr"/>
            <a:r>
              <a:rPr lang="en-US" sz="1800" b="1" dirty="0" smtClean="0">
                <a:solidFill>
                  <a:schemeClr val="accent4"/>
                </a:solidFill>
                <a:latin typeface="+mn-lt"/>
              </a:rPr>
              <a:t>Total </a:t>
            </a:r>
            <a:br>
              <a:rPr lang="en-US" sz="1800" b="1" dirty="0" smtClean="0">
                <a:solidFill>
                  <a:schemeClr val="accent4"/>
                </a:solidFill>
                <a:latin typeface="+mn-lt"/>
              </a:rPr>
            </a:br>
            <a:r>
              <a:rPr lang="en-US" sz="1800" b="1" dirty="0" smtClean="0">
                <a:solidFill>
                  <a:schemeClr val="accent4"/>
                </a:solidFill>
                <a:latin typeface="+mn-lt"/>
              </a:rPr>
              <a:t>Oppose</a:t>
            </a:r>
            <a:br>
              <a:rPr lang="en-US" sz="1800" b="1" dirty="0" smtClean="0">
                <a:solidFill>
                  <a:schemeClr val="accent4"/>
                </a:solidFill>
                <a:latin typeface="+mn-lt"/>
              </a:rPr>
            </a:br>
            <a:r>
              <a:rPr lang="en-US" sz="1800" b="1" dirty="0" smtClean="0">
                <a:solidFill>
                  <a:schemeClr val="accent4"/>
                </a:solidFill>
                <a:latin typeface="+mn-lt"/>
              </a:rPr>
              <a:t>31%</a:t>
            </a:r>
            <a:endParaRPr lang="en-US" sz="1800" b="1" dirty="0">
              <a:solidFill>
                <a:schemeClr val="accent4"/>
              </a:solidFill>
              <a:latin typeface="+mn-lt"/>
            </a:endParaRPr>
          </a:p>
        </p:txBody>
      </p:sp>
      <p:sp>
        <p:nvSpPr>
          <p:cNvPr id="21" name="TextBox 20"/>
          <p:cNvSpPr txBox="1"/>
          <p:nvPr/>
        </p:nvSpPr>
        <p:spPr>
          <a:xfrm>
            <a:off x="298887" y="1301353"/>
            <a:ext cx="8517678" cy="1077218"/>
          </a:xfrm>
          <a:prstGeom prst="rect">
            <a:avLst/>
          </a:prstGeom>
          <a:solidFill>
            <a:schemeClr val="accent4">
              <a:alpha val="16000"/>
            </a:schemeClr>
          </a:solidFill>
        </p:spPr>
        <p:txBody>
          <a:bodyPr wrap="square" rtlCol="0">
            <a:spAutoFit/>
          </a:bodyPr>
          <a:lstStyle/>
          <a:p>
            <a:pPr algn="ctr"/>
            <a:r>
              <a:rPr lang="en-US" sz="1600" i="1" dirty="0" smtClean="0"/>
              <a:t>Some </a:t>
            </a:r>
            <a:r>
              <a:rPr lang="en-US" sz="1600" i="1" dirty="0"/>
              <a:t>people have suggested that Santa Clara County should improve and expand access to early childhood education programs to better prepare children for kindergarten.  </a:t>
            </a:r>
            <a:r>
              <a:rPr lang="en-US" sz="1600" i="1" dirty="0" smtClean="0"/>
              <a:t>Would </a:t>
            </a:r>
            <a:r>
              <a:rPr lang="en-US" sz="1600" i="1" dirty="0"/>
              <a:t>you support or oppose increasing local taxes to improve and expand early childhood education programs in Santa Clara County? </a:t>
            </a:r>
            <a:endParaRPr lang="en-US" sz="1200" i="1" dirty="0"/>
          </a:p>
        </p:txBody>
      </p:sp>
      <p:sp>
        <p:nvSpPr>
          <p:cNvPr id="2" name="Title 1"/>
          <p:cNvSpPr>
            <a:spLocks noGrp="1"/>
          </p:cNvSpPr>
          <p:nvPr>
            <p:ph type="title"/>
          </p:nvPr>
        </p:nvSpPr>
        <p:spPr>
          <a:xfrm>
            <a:off x="284640" y="253053"/>
            <a:ext cx="8546172" cy="890593"/>
          </a:xfrm>
        </p:spPr>
        <p:txBody>
          <a:bodyPr>
            <a:noAutofit/>
          </a:bodyPr>
          <a:lstStyle/>
          <a:p>
            <a:pPr lvl="1"/>
            <a:r>
              <a:rPr lang="en-US" sz="2400" b="1" dirty="0" smtClean="0">
                <a:solidFill>
                  <a:schemeClr val="tx1"/>
                </a:solidFill>
                <a:latin typeface="+mj-lt"/>
              </a:rPr>
              <a:t>In Santa Clara County, voters support the concept of tax for early childhood by two to one…</a:t>
            </a:r>
            <a:endParaRPr lang="en-US" sz="2400" dirty="0">
              <a:solidFill>
                <a:schemeClr val="tx1"/>
              </a:solidFill>
              <a:latin typeface="+mj-lt"/>
            </a:endParaRPr>
          </a:p>
        </p:txBody>
      </p:sp>
      <p:sp>
        <p:nvSpPr>
          <p:cNvPr id="7" name="Text Placeholder 6"/>
          <p:cNvSpPr>
            <a:spLocks noGrp="1"/>
          </p:cNvSpPr>
          <p:nvPr>
            <p:ph type="body" sz="quarter" idx="10"/>
          </p:nvPr>
        </p:nvSpPr>
        <p:spPr/>
        <p:txBody>
          <a:bodyPr/>
          <a:lstStyle/>
          <a:p>
            <a:r>
              <a:rPr lang="en-US" dirty="0" smtClean="0"/>
              <a:t>Q15.</a:t>
            </a:r>
            <a:endParaRPr lang="en-US" dirty="0"/>
          </a:p>
        </p:txBody>
      </p:sp>
    </p:spTree>
    <p:extLst>
      <p:ext uri="{BB962C8B-B14F-4D97-AF65-F5344CB8AC3E}">
        <p14:creationId xmlns:p14="http://schemas.microsoft.com/office/powerpoint/2010/main" val="7046701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37795" y="1984575"/>
          <a:ext cx="8868410" cy="390418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0787" y="5657944"/>
            <a:ext cx="956038" cy="492443"/>
          </a:xfrm>
          <a:prstGeom prst="rect">
            <a:avLst/>
          </a:prstGeom>
          <a:noFill/>
        </p:spPr>
        <p:txBody>
          <a:bodyPr wrap="square" rtlCol="0">
            <a:spAutoFit/>
          </a:bodyPr>
          <a:lstStyle/>
          <a:p>
            <a:r>
              <a:rPr lang="en-US" sz="1300" dirty="0" smtClean="0">
                <a:solidFill>
                  <a:schemeClr val="accent1"/>
                </a:solidFill>
              </a:rPr>
              <a:t>(% of Sample)</a:t>
            </a:r>
            <a:endParaRPr lang="en-US" sz="1300" dirty="0">
              <a:solidFill>
                <a:schemeClr val="accent1"/>
              </a:solidFill>
            </a:endParaRPr>
          </a:p>
        </p:txBody>
      </p:sp>
      <p:sp>
        <p:nvSpPr>
          <p:cNvPr id="15" name="TextBox 14"/>
          <p:cNvSpPr txBox="1"/>
          <p:nvPr/>
        </p:nvSpPr>
        <p:spPr>
          <a:xfrm>
            <a:off x="4222171" y="5857999"/>
            <a:ext cx="956038" cy="292388"/>
          </a:xfrm>
          <a:prstGeom prst="rect">
            <a:avLst/>
          </a:prstGeom>
          <a:noFill/>
        </p:spPr>
        <p:txBody>
          <a:bodyPr wrap="square" rtlCol="0">
            <a:spAutoFit/>
          </a:bodyPr>
          <a:lstStyle/>
          <a:p>
            <a:r>
              <a:rPr lang="en-US" sz="1300" dirty="0" smtClean="0">
                <a:solidFill>
                  <a:schemeClr val="accent1"/>
                </a:solidFill>
              </a:rPr>
              <a:t>(30%)</a:t>
            </a:r>
            <a:endParaRPr lang="en-US" sz="1300" dirty="0">
              <a:solidFill>
                <a:schemeClr val="accent1"/>
              </a:solidFill>
            </a:endParaRPr>
          </a:p>
        </p:txBody>
      </p:sp>
      <p:sp>
        <p:nvSpPr>
          <p:cNvPr id="2" name="Title 1"/>
          <p:cNvSpPr>
            <a:spLocks noGrp="1"/>
          </p:cNvSpPr>
          <p:nvPr>
            <p:ph type="title"/>
          </p:nvPr>
        </p:nvSpPr>
        <p:spPr>
          <a:xfrm>
            <a:off x="70787" y="351343"/>
            <a:ext cx="8860473" cy="639258"/>
          </a:xfrm>
        </p:spPr>
        <p:txBody>
          <a:bodyPr/>
          <a:lstStyle/>
          <a:p>
            <a:r>
              <a:rPr lang="en-US" dirty="0" smtClean="0"/>
              <a:t>…but a majority of Republicans oppose it.</a:t>
            </a:r>
            <a:endParaRPr lang="en-US" dirty="0"/>
          </a:p>
        </p:txBody>
      </p:sp>
      <p:sp>
        <p:nvSpPr>
          <p:cNvPr id="3" name="Text Placeholder 2"/>
          <p:cNvSpPr>
            <a:spLocks noGrp="1"/>
          </p:cNvSpPr>
          <p:nvPr>
            <p:ph type="body" sz="quarter" idx="10"/>
          </p:nvPr>
        </p:nvSpPr>
        <p:spPr/>
        <p:txBody>
          <a:bodyPr/>
          <a:lstStyle/>
          <a:p>
            <a:r>
              <a:rPr lang="en-US" dirty="0" smtClean="0"/>
              <a:t>15 Among Voters. </a:t>
            </a:r>
            <a:r>
              <a:rPr lang="en-US" dirty="0"/>
              <a:t>Would you support or oppose increasing local taxes to improve and expand early childhood education programs in Santa Clara County? </a:t>
            </a:r>
          </a:p>
        </p:txBody>
      </p:sp>
      <p:sp>
        <p:nvSpPr>
          <p:cNvPr id="12" name="TextBox 11"/>
          <p:cNvSpPr txBox="1"/>
          <p:nvPr/>
        </p:nvSpPr>
        <p:spPr>
          <a:xfrm>
            <a:off x="1481244" y="5857999"/>
            <a:ext cx="956038" cy="292388"/>
          </a:xfrm>
          <a:prstGeom prst="rect">
            <a:avLst/>
          </a:prstGeom>
          <a:noFill/>
        </p:spPr>
        <p:txBody>
          <a:bodyPr wrap="square" rtlCol="0">
            <a:spAutoFit/>
          </a:bodyPr>
          <a:lstStyle/>
          <a:p>
            <a:r>
              <a:rPr lang="en-US" sz="1300" dirty="0" smtClean="0">
                <a:solidFill>
                  <a:schemeClr val="accent1"/>
                </a:solidFill>
              </a:rPr>
              <a:t>(47%)</a:t>
            </a:r>
            <a:endParaRPr lang="en-US" sz="1300" dirty="0">
              <a:solidFill>
                <a:schemeClr val="accent1"/>
              </a:solidFill>
            </a:endParaRPr>
          </a:p>
        </p:txBody>
      </p:sp>
      <p:sp>
        <p:nvSpPr>
          <p:cNvPr id="13" name="TextBox 12"/>
          <p:cNvSpPr txBox="1"/>
          <p:nvPr/>
        </p:nvSpPr>
        <p:spPr>
          <a:xfrm>
            <a:off x="7013126" y="5857999"/>
            <a:ext cx="956038" cy="292388"/>
          </a:xfrm>
          <a:prstGeom prst="rect">
            <a:avLst/>
          </a:prstGeom>
          <a:noFill/>
        </p:spPr>
        <p:txBody>
          <a:bodyPr wrap="square" rtlCol="0">
            <a:spAutoFit/>
          </a:bodyPr>
          <a:lstStyle/>
          <a:p>
            <a:r>
              <a:rPr lang="en-US" sz="1300" dirty="0" smtClean="0">
                <a:solidFill>
                  <a:schemeClr val="accent1"/>
                </a:solidFill>
              </a:rPr>
              <a:t>(23%)</a:t>
            </a:r>
            <a:endParaRPr lang="en-US" sz="1300" dirty="0">
              <a:solidFill>
                <a:schemeClr val="accent1"/>
              </a:solidFill>
            </a:endParaRPr>
          </a:p>
        </p:txBody>
      </p:sp>
    </p:spTree>
    <p:extLst>
      <p:ext uri="{BB962C8B-B14F-4D97-AF65-F5344CB8AC3E}">
        <p14:creationId xmlns:p14="http://schemas.microsoft.com/office/powerpoint/2010/main" val="1104381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7" y="1033278"/>
            <a:ext cx="8807823" cy="706074"/>
          </a:xfrm>
        </p:spPr>
        <p:txBody>
          <a:bodyPr anchor="b"/>
          <a:lstStyle/>
          <a:p>
            <a:r>
              <a:rPr lang="en-US" sz="3200" dirty="0" smtClean="0"/>
              <a:t>Similarly, in 2012 San Antonio voted on a ballot measure to fund pre-K…</a:t>
            </a:r>
            <a:endParaRPr lang="en-US" sz="3200" dirty="0"/>
          </a:p>
        </p:txBody>
      </p:sp>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531122" y="2253874"/>
            <a:ext cx="8081754" cy="3539430"/>
          </a:xfrm>
          <a:prstGeom prst="rect">
            <a:avLst/>
          </a:prstGeom>
          <a:solidFill>
            <a:schemeClr val="accent4">
              <a:alpha val="15000"/>
            </a:schemeClr>
          </a:solidFill>
        </p:spPr>
        <p:txBody>
          <a:bodyPr wrap="square" rtlCol="0">
            <a:spAutoFit/>
          </a:bodyPr>
          <a:lstStyle/>
          <a:p>
            <a:pPr algn="just"/>
            <a:r>
              <a:rPr lang="en-US" sz="2800" b="1" dirty="0" smtClean="0"/>
              <a:t>SALES </a:t>
            </a:r>
            <a:r>
              <a:rPr lang="en-US" sz="2800" b="1" dirty="0"/>
              <a:t>AND USE TAX FOR THE PRE-K FOR S.A. EARLY CHILDHOOD EDUCATION PROGRAM.  </a:t>
            </a:r>
            <a:r>
              <a:rPr lang="en-US" sz="2800" dirty="0" smtClean="0"/>
              <a:t>Adoption </a:t>
            </a:r>
            <a:r>
              <a:rPr lang="en-US" sz="2800" dirty="0"/>
              <a:t>of a sales and use tax at the rate of one-eighth of one percent for the purpose of financing authorized programs of the San Antonio early childhood education municipal development corporation for a maximum period of eight years</a:t>
            </a:r>
            <a:r>
              <a:rPr lang="en-US" sz="2800" dirty="0" smtClean="0"/>
              <a:t>.</a:t>
            </a:r>
            <a:endParaRPr lang="en-US" sz="2800" dirty="0"/>
          </a:p>
        </p:txBody>
      </p:sp>
    </p:spTree>
    <p:extLst>
      <p:ext uri="{BB962C8B-B14F-4D97-AF65-F5344CB8AC3E}">
        <p14:creationId xmlns:p14="http://schemas.microsoft.com/office/powerpoint/2010/main" val="9650251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84" y="761140"/>
            <a:ext cx="8400744" cy="1143000"/>
          </a:xfrm>
        </p:spPr>
        <p:txBody>
          <a:bodyPr/>
          <a:lstStyle/>
          <a:p>
            <a:r>
              <a:rPr lang="en-US" sz="3200" dirty="0" smtClean="0"/>
              <a:t>…and only passed it over the strong objections of Republicans.</a:t>
            </a:r>
            <a:endParaRPr lang="en-US" sz="3200" dirty="0"/>
          </a:p>
        </p:txBody>
      </p:sp>
      <p:sp>
        <p:nvSpPr>
          <p:cNvPr id="3" name="Text Placeholder 2"/>
          <p:cNvSpPr>
            <a:spLocks noGrp="1"/>
          </p:cNvSpPr>
          <p:nvPr>
            <p:ph type="body" sz="quarter" idx="10"/>
          </p:nvPr>
        </p:nvSpPr>
        <p:spPr/>
        <p:txBody>
          <a:bodyPr/>
          <a:lstStyle/>
          <a:p>
            <a:r>
              <a:rPr lang="en-US" dirty="0"/>
              <a:t>4. If the election on this measure were held today, would you vote for it or against it?</a:t>
            </a:r>
          </a:p>
        </p:txBody>
      </p:sp>
      <p:graphicFrame>
        <p:nvGraphicFramePr>
          <p:cNvPr id="4" name="Chart 3"/>
          <p:cNvGraphicFramePr/>
          <p:nvPr>
            <p:extLst/>
          </p:nvPr>
        </p:nvGraphicFramePr>
        <p:xfrm>
          <a:off x="147320" y="2143760"/>
          <a:ext cx="8868410" cy="36398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6205" y="5608275"/>
            <a:ext cx="956038" cy="492443"/>
          </a:xfrm>
          <a:prstGeom prst="rect">
            <a:avLst/>
          </a:prstGeom>
          <a:noFill/>
        </p:spPr>
        <p:txBody>
          <a:bodyPr wrap="square" rtlCol="0">
            <a:spAutoFit/>
          </a:bodyPr>
          <a:lstStyle/>
          <a:p>
            <a:r>
              <a:rPr lang="en-US" sz="1300" dirty="0" smtClean="0">
                <a:solidFill>
                  <a:schemeClr val="accent1">
                    <a:lumMod val="90000"/>
                    <a:lumOff val="10000"/>
                  </a:schemeClr>
                </a:solidFill>
              </a:rPr>
              <a:t>(% of Sample)</a:t>
            </a:r>
            <a:endParaRPr lang="en-US" sz="1300" dirty="0">
              <a:solidFill>
                <a:schemeClr val="accent1">
                  <a:lumMod val="90000"/>
                  <a:lumOff val="10000"/>
                </a:schemeClr>
              </a:solidFill>
            </a:endParaRPr>
          </a:p>
        </p:txBody>
      </p:sp>
      <p:sp>
        <p:nvSpPr>
          <p:cNvPr id="7" name="TextBox 6"/>
          <p:cNvSpPr txBox="1"/>
          <p:nvPr/>
        </p:nvSpPr>
        <p:spPr>
          <a:xfrm>
            <a:off x="7082285" y="5818067"/>
            <a:ext cx="956038" cy="292388"/>
          </a:xfrm>
          <a:prstGeom prst="rect">
            <a:avLst/>
          </a:prstGeom>
          <a:noFill/>
        </p:spPr>
        <p:txBody>
          <a:bodyPr wrap="square" rtlCol="0">
            <a:spAutoFit/>
          </a:bodyPr>
          <a:lstStyle/>
          <a:p>
            <a:pPr algn="ctr"/>
            <a:r>
              <a:rPr lang="en-US" sz="1300" dirty="0" smtClean="0">
                <a:solidFill>
                  <a:schemeClr val="accent1">
                    <a:lumMod val="90000"/>
                    <a:lumOff val="10000"/>
                  </a:schemeClr>
                </a:solidFill>
              </a:rPr>
              <a:t>(30%)</a:t>
            </a:r>
            <a:endParaRPr lang="en-US" sz="1300" dirty="0">
              <a:solidFill>
                <a:schemeClr val="accent1">
                  <a:lumMod val="90000"/>
                  <a:lumOff val="10000"/>
                </a:schemeClr>
              </a:solidFill>
            </a:endParaRPr>
          </a:p>
        </p:txBody>
      </p:sp>
      <p:sp>
        <p:nvSpPr>
          <p:cNvPr id="10" name="TextBox 9"/>
          <p:cNvSpPr txBox="1"/>
          <p:nvPr/>
        </p:nvSpPr>
        <p:spPr>
          <a:xfrm>
            <a:off x="1517437" y="5808330"/>
            <a:ext cx="956038" cy="292388"/>
          </a:xfrm>
          <a:prstGeom prst="rect">
            <a:avLst/>
          </a:prstGeom>
          <a:noFill/>
        </p:spPr>
        <p:txBody>
          <a:bodyPr wrap="square" rtlCol="0">
            <a:spAutoFit/>
          </a:bodyPr>
          <a:lstStyle/>
          <a:p>
            <a:pPr algn="ctr"/>
            <a:r>
              <a:rPr lang="en-US" sz="1300" dirty="0" smtClean="0">
                <a:solidFill>
                  <a:schemeClr val="accent1">
                    <a:lumMod val="90000"/>
                    <a:lumOff val="10000"/>
                  </a:schemeClr>
                </a:solidFill>
              </a:rPr>
              <a:t>(41%)</a:t>
            </a:r>
            <a:endParaRPr lang="en-US" sz="1300" dirty="0">
              <a:solidFill>
                <a:schemeClr val="accent1">
                  <a:lumMod val="90000"/>
                  <a:lumOff val="10000"/>
                </a:schemeClr>
              </a:solidFill>
            </a:endParaRPr>
          </a:p>
        </p:txBody>
      </p:sp>
      <p:sp>
        <p:nvSpPr>
          <p:cNvPr id="11" name="TextBox 10"/>
          <p:cNvSpPr txBox="1"/>
          <p:nvPr/>
        </p:nvSpPr>
        <p:spPr>
          <a:xfrm>
            <a:off x="4241509" y="5818067"/>
            <a:ext cx="956038" cy="292388"/>
          </a:xfrm>
          <a:prstGeom prst="rect">
            <a:avLst/>
          </a:prstGeom>
          <a:noFill/>
        </p:spPr>
        <p:txBody>
          <a:bodyPr wrap="square" rtlCol="0">
            <a:spAutoFit/>
          </a:bodyPr>
          <a:lstStyle/>
          <a:p>
            <a:pPr algn="ctr"/>
            <a:r>
              <a:rPr lang="en-US" sz="1300" dirty="0" smtClean="0">
                <a:solidFill>
                  <a:schemeClr val="accent1">
                    <a:lumMod val="90000"/>
                    <a:lumOff val="10000"/>
                  </a:schemeClr>
                </a:solidFill>
              </a:rPr>
              <a:t>(30%)</a:t>
            </a:r>
            <a:endParaRPr lang="en-US" sz="1300" dirty="0">
              <a:solidFill>
                <a:schemeClr val="accent1">
                  <a:lumMod val="90000"/>
                  <a:lumOff val="10000"/>
                </a:schemeClr>
              </a:solidFill>
            </a:endParaRPr>
          </a:p>
        </p:txBody>
      </p:sp>
    </p:spTree>
    <p:extLst>
      <p:ext uri="{BB962C8B-B14F-4D97-AF65-F5344CB8AC3E}">
        <p14:creationId xmlns:p14="http://schemas.microsoft.com/office/powerpoint/2010/main" val="33315431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Text Box 3"/>
          <p:cNvSpPr txBox="1">
            <a:spLocks noChangeArrowheads="1"/>
          </p:cNvSpPr>
          <p:nvPr/>
        </p:nvSpPr>
        <p:spPr bwMode="auto">
          <a:xfrm>
            <a:off x="376238" y="1443038"/>
            <a:ext cx="8323262" cy="4656137"/>
          </a:xfrm>
          <a:prstGeom prst="rect">
            <a:avLst/>
          </a:prstGeom>
          <a:solidFill>
            <a:schemeClr val="accent4">
              <a:alpha val="20000"/>
            </a:schemeClr>
          </a:solidFill>
          <a:ln>
            <a:noFill/>
          </a:ln>
          <a:effectLst/>
        </p:spPr>
        <p:txBody>
          <a:bodyPr>
            <a:spAutoFit/>
          </a:bodyPr>
          <a:lstStyle>
            <a:lvl1pPr algn="l" defTabSz="820738">
              <a:defRPr sz="2400">
                <a:solidFill>
                  <a:schemeClr val="tx1"/>
                </a:solidFill>
                <a:latin typeface="Times New Roman" panose="02020603050405020304" pitchFamily="18" charset="0"/>
              </a:defRPr>
            </a:lvl1pPr>
            <a:lvl2pPr marL="628650"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Clr>
                <a:schemeClr val="hlink"/>
              </a:buClr>
              <a:buFont typeface="Wingdings" panose="05000000000000000000" pitchFamily="2" charset="2"/>
              <a:buNone/>
            </a:pPr>
            <a:r>
              <a:rPr lang="en-US" altLang="en-US" b="1" i="0" dirty="0">
                <a:latin typeface="Arial" panose="020B0604020202020204" pitchFamily="34" charset="0"/>
              </a:rPr>
              <a:t>PRESCHOOL EDUCATION. TAX ON PERSONAL INCOMES ABOVE $800,000 FOR COUPLES, $400,000 FOR INDIVIDUALS. INITIATIVE CONSTITUTIONAL AMENDMENT AND STATUTE. </a:t>
            </a:r>
            <a:r>
              <a:rPr lang="en-US" altLang="en-US" i="0" dirty="0" smtClean="0">
                <a:latin typeface="Arial" panose="020B0604020202020204" pitchFamily="34" charset="0"/>
              </a:rPr>
              <a:t>Provides </a:t>
            </a:r>
            <a:r>
              <a:rPr lang="en-US" altLang="en-US" i="0" dirty="0">
                <a:latin typeface="Arial" panose="020B0604020202020204" pitchFamily="34" charset="0"/>
              </a:rPr>
              <a:t>voluntary preschool education for all four-year olds, expands teacher training, requires annual audits. Funded by dedicated 1.7% tax on personal income above $800,000 for couples, $400,000 for individuals.  Fiscal Impact: Additional state revenues of about $2.4 billion annually by 2010 through 2011, with comparable annual increases in total state and county expenditures for preschool programs.</a:t>
            </a:r>
          </a:p>
        </p:txBody>
      </p:sp>
      <p:sp>
        <p:nvSpPr>
          <p:cNvPr id="6" name="Title 1"/>
          <p:cNvSpPr txBox="1">
            <a:spLocks/>
          </p:cNvSpPr>
          <p:nvPr/>
        </p:nvSpPr>
        <p:spPr>
          <a:xfrm>
            <a:off x="337497" y="138840"/>
            <a:ext cx="8400744"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kern="0" dirty="0" smtClean="0">
                <a:solidFill>
                  <a:schemeClr val="tx1"/>
                </a:solidFill>
              </a:rPr>
              <a:t>And when Prop 82 was on the ballot in 2006 here in California…</a:t>
            </a:r>
            <a:endParaRPr lang="en-US" sz="3200" kern="0" dirty="0">
              <a:solidFill>
                <a:schemeClr val="tx1"/>
              </a:solidFill>
            </a:endParaRPr>
          </a:p>
        </p:txBody>
      </p:sp>
    </p:spTree>
    <p:extLst>
      <p:ext uri="{BB962C8B-B14F-4D97-AF65-F5344CB8AC3E}">
        <p14:creationId xmlns:p14="http://schemas.microsoft.com/office/powerpoint/2010/main" val="182498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40783800"/>
              </p:ext>
            </p:extLst>
          </p:nvPr>
        </p:nvGraphicFramePr>
        <p:xfrm>
          <a:off x="184150" y="1429907"/>
          <a:ext cx="8775700" cy="4640693"/>
        </p:xfrm>
        <a:graphic>
          <a:graphicData uri="http://schemas.openxmlformats.org/drawingml/2006/chart">
            <c:chart xmlns:c="http://schemas.openxmlformats.org/drawingml/2006/chart" xmlns:r="http://schemas.openxmlformats.org/officeDocument/2006/relationships" r:id="rId2"/>
          </a:graphicData>
        </a:graphic>
      </p:graphicFrame>
      <p:sp>
        <p:nvSpPr>
          <p:cNvPr id="467976" name="Text Box 8"/>
          <p:cNvSpPr txBox="1">
            <a:spLocks noChangeArrowheads="1"/>
          </p:cNvSpPr>
          <p:nvPr/>
        </p:nvSpPr>
        <p:spPr bwMode="auto">
          <a:xfrm>
            <a:off x="0" y="5854700"/>
            <a:ext cx="749300" cy="4572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i="0">
                <a:solidFill>
                  <a:schemeClr val="hlink"/>
                </a:solidFill>
                <a:latin typeface="Arial" panose="020B0604020202020204" pitchFamily="34" charset="0"/>
              </a:rPr>
              <a:t>% of Sample</a:t>
            </a:r>
          </a:p>
        </p:txBody>
      </p:sp>
      <p:sp>
        <p:nvSpPr>
          <p:cNvPr id="467979" name="Text Box 11"/>
          <p:cNvSpPr txBox="1">
            <a:spLocks noChangeArrowheads="1"/>
          </p:cNvSpPr>
          <p:nvPr/>
        </p:nvSpPr>
        <p:spPr bwMode="auto">
          <a:xfrm>
            <a:off x="1714500" y="6067426"/>
            <a:ext cx="749300" cy="27463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i="0">
                <a:solidFill>
                  <a:schemeClr val="hlink"/>
                </a:solidFill>
                <a:latin typeface="Arial" panose="020B0604020202020204" pitchFamily="34" charset="0"/>
              </a:rPr>
              <a:t>(45%)</a:t>
            </a:r>
          </a:p>
        </p:txBody>
      </p:sp>
      <p:sp>
        <p:nvSpPr>
          <p:cNvPr id="467980" name="Text Box 12"/>
          <p:cNvSpPr txBox="1">
            <a:spLocks noChangeArrowheads="1"/>
          </p:cNvSpPr>
          <p:nvPr/>
        </p:nvSpPr>
        <p:spPr bwMode="auto">
          <a:xfrm>
            <a:off x="7327900" y="6054726"/>
            <a:ext cx="749300" cy="27463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i="0" dirty="0">
                <a:solidFill>
                  <a:schemeClr val="hlink"/>
                </a:solidFill>
                <a:latin typeface="Arial" panose="020B0604020202020204" pitchFamily="34" charset="0"/>
              </a:rPr>
              <a:t>(39%)</a:t>
            </a:r>
          </a:p>
        </p:txBody>
      </p:sp>
      <p:sp>
        <p:nvSpPr>
          <p:cNvPr id="467981" name="Text Box 13"/>
          <p:cNvSpPr txBox="1">
            <a:spLocks noChangeArrowheads="1"/>
          </p:cNvSpPr>
          <p:nvPr/>
        </p:nvSpPr>
        <p:spPr bwMode="auto">
          <a:xfrm>
            <a:off x="4521200" y="6083300"/>
            <a:ext cx="749300" cy="27463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i="0" dirty="0">
                <a:solidFill>
                  <a:schemeClr val="hlink"/>
                </a:solidFill>
                <a:latin typeface="Arial" panose="020B0604020202020204" pitchFamily="34" charset="0"/>
              </a:rPr>
              <a:t>(16%)</a:t>
            </a:r>
          </a:p>
        </p:txBody>
      </p:sp>
      <p:sp>
        <p:nvSpPr>
          <p:cNvPr id="13" name="Title 1"/>
          <p:cNvSpPr txBox="1">
            <a:spLocks/>
          </p:cNvSpPr>
          <p:nvPr/>
        </p:nvSpPr>
        <p:spPr>
          <a:xfrm>
            <a:off x="337497" y="138840"/>
            <a:ext cx="8400744"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kern="0" dirty="0" smtClean="0">
                <a:solidFill>
                  <a:schemeClr val="tx1"/>
                </a:solidFill>
              </a:rPr>
              <a:t>…GOP voters were key opponents of the measure.</a:t>
            </a:r>
            <a:endParaRPr lang="en-US" sz="3200" kern="0" dirty="0">
              <a:solidFill>
                <a:schemeClr val="tx1"/>
              </a:solidFill>
            </a:endParaRPr>
          </a:p>
        </p:txBody>
      </p:sp>
    </p:spTree>
    <p:extLst>
      <p:ext uri="{BB962C8B-B14F-4D97-AF65-F5344CB8AC3E}">
        <p14:creationId xmlns:p14="http://schemas.microsoft.com/office/powerpoint/2010/main" val="314037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Default Design">
  <a:themeElements>
    <a:clrScheme name="FM3 - Greens">
      <a:dk1>
        <a:srgbClr val="000000"/>
      </a:dk1>
      <a:lt1>
        <a:srgbClr val="FFFFFF"/>
      </a:lt1>
      <a:dk2>
        <a:srgbClr val="EFC729"/>
      </a:dk2>
      <a:lt2>
        <a:srgbClr val="808080"/>
      </a:lt2>
      <a:accent1>
        <a:srgbClr val="65796E"/>
      </a:accent1>
      <a:accent2>
        <a:srgbClr val="B9C4BE"/>
      </a:accent2>
      <a:accent3>
        <a:srgbClr val="FFFFFF"/>
      </a:accent3>
      <a:accent4>
        <a:srgbClr val="820813"/>
      </a:accent4>
      <a:accent5>
        <a:srgbClr val="FAB8BE"/>
      </a:accent5>
      <a:accent6>
        <a:srgbClr val="A5A5A5"/>
      </a:accent6>
      <a:hlink>
        <a:srgbClr val="333333"/>
      </a:hlink>
      <a:folHlink>
        <a:srgbClr val="FEACC5"/>
      </a:folHlink>
    </a:clrScheme>
    <a:fontScheme name="Custom 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4_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6">
        <a:dk1>
          <a:srgbClr val="000000"/>
        </a:dk1>
        <a:lt1>
          <a:srgbClr val="FFFFFF"/>
        </a:lt1>
        <a:dk2>
          <a:srgbClr val="EFC729"/>
        </a:dk2>
        <a:lt2>
          <a:srgbClr val="808080"/>
        </a:lt2>
        <a:accent1>
          <a:srgbClr val="1E1E7A"/>
        </a:accent1>
        <a:accent2>
          <a:srgbClr val="C8EAF4"/>
        </a:accent2>
        <a:accent3>
          <a:srgbClr val="FFFFFF"/>
        </a:accent3>
        <a:accent4>
          <a:srgbClr val="000000"/>
        </a:accent4>
        <a:accent5>
          <a:srgbClr val="ABABBE"/>
        </a:accent5>
        <a:accent6>
          <a:srgbClr val="B5D4DD"/>
        </a:accent6>
        <a:hlink>
          <a:srgbClr val="CE3C42"/>
        </a:hlink>
        <a:folHlink>
          <a:srgbClr val="FFD1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22284</TotalTime>
  <Words>2271</Words>
  <Application>Microsoft Office PowerPoint</Application>
  <PresentationFormat>Letter Paper (8.5x11 in)</PresentationFormat>
  <Paragraphs>231</Paragraphs>
  <Slides>40</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4_Default Design</vt:lpstr>
      <vt:lpstr>Microsoft PowerPoint 97-2003 Presentation</vt:lpstr>
      <vt:lpstr>Chart</vt:lpstr>
      <vt:lpstr>PowerPoint Presentation</vt:lpstr>
      <vt:lpstr>The Votes</vt:lpstr>
      <vt:lpstr>Time and again, we see that the deepest divisions on funding for early childhood programs come on partisan and ideological lines.</vt:lpstr>
      <vt:lpstr>In Santa Clara County, voters support the concept of tax for early childhood by two to one…</vt:lpstr>
      <vt:lpstr>…but a majority of Republicans oppose it.</vt:lpstr>
      <vt:lpstr>Similarly, in 2012 San Antonio voted on a ballot measure to fund pre-K…</vt:lpstr>
      <vt:lpstr>…and only passed it over the strong objections of Republicans.</vt:lpstr>
      <vt:lpstr>PowerPoint Presentation</vt:lpstr>
      <vt:lpstr>PowerPoint Presentation</vt:lpstr>
      <vt:lpstr>The Values</vt:lpstr>
      <vt:lpstr>PowerPoint Presentation</vt:lpstr>
      <vt:lpstr>PowerPoint Presentation</vt:lpstr>
      <vt:lpstr>PowerPoint Presentation</vt:lpstr>
      <vt:lpstr>PowerPoint Presentation</vt:lpstr>
      <vt:lpstr>On the issue of money, we see strong perceptions that more is needed...</vt:lpstr>
      <vt:lpstr>…a perception which is broadly shared by Democrats, independents and Republicans.</vt:lpstr>
      <vt:lpstr>PowerPoint Presentation</vt:lpstr>
      <vt:lpstr>PowerPoint Presentation</vt:lpstr>
      <vt:lpstr>PowerPoint Presentation</vt:lpstr>
      <vt:lpstr>PowerPoint Presentation</vt:lpstr>
      <vt:lpstr>PowerPoint Presentation</vt:lpstr>
      <vt:lpstr>The Barriers… and the Responses</vt:lpstr>
      <vt:lpstr>PowerPoint Presentation</vt:lpstr>
      <vt:lpstr>Messages That Work – with Everyone</vt:lpstr>
      <vt:lpstr>PowerPoint Presentation</vt:lpstr>
      <vt:lpstr>Key Responses: Taxes</vt:lpstr>
      <vt:lpstr>PowerPoint Presentation</vt:lpstr>
      <vt:lpstr>PowerPoint Presentation</vt:lpstr>
      <vt:lpstr>Key Responses: Government</vt:lpstr>
      <vt:lpstr>Audits, oversight, and measurement are compelling.</vt:lpstr>
      <vt:lpstr>PowerPoint Presentation</vt:lpstr>
      <vt:lpstr>PowerPoint Presentation</vt:lpstr>
      <vt:lpstr>Key Responses: Competing Priorities</vt:lpstr>
      <vt:lpstr>PowerPoint Presentation</vt:lpstr>
      <vt:lpstr>Key Responses: The Nanny State</vt:lpstr>
      <vt:lpstr>As we saw in San Antonio, requiring a role for parents helps. </vt:lpstr>
      <vt:lpstr>PowerPoint Presentation</vt:lpstr>
      <vt:lpstr>Key Responses: The Undocumented</vt:lpstr>
      <vt:lpstr>Questions</vt:lpstr>
      <vt:lpstr>PowerPoint Presentation</vt:lpstr>
    </vt:vector>
  </TitlesOfParts>
  <Company>FM3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FM3</dc:creator>
  <cp:lastModifiedBy>Margaret Brodkin</cp:lastModifiedBy>
  <cp:revision>5871</cp:revision>
  <cp:lastPrinted>2014-09-26T14:40:58Z</cp:lastPrinted>
  <dcterms:created xsi:type="dcterms:W3CDTF">2001-02-27T16:08:11Z</dcterms:created>
  <dcterms:modified xsi:type="dcterms:W3CDTF">2014-09-30T22:02:24Z</dcterms:modified>
</cp:coreProperties>
</file>