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1083" r:id="rId2"/>
    <p:sldId id="1595" r:id="rId3"/>
    <p:sldId id="1582" r:id="rId4"/>
    <p:sldId id="1583" r:id="rId5"/>
    <p:sldId id="1584" r:id="rId6"/>
    <p:sldId id="1585" r:id="rId7"/>
    <p:sldId id="1586" r:id="rId8"/>
    <p:sldId id="1587" r:id="rId9"/>
    <p:sldId id="1588" r:id="rId10"/>
    <p:sldId id="1589" r:id="rId11"/>
    <p:sldId id="1590" r:id="rId12"/>
    <p:sldId id="1591" r:id="rId13"/>
    <p:sldId id="1592" r:id="rId14"/>
    <p:sldId id="1593" r:id="rId15"/>
    <p:sldId id="1594" r:id="rId16"/>
    <p:sldId id="1084" r:id="rId17"/>
    <p:sldId id="1544" r:id="rId18"/>
    <p:sldId id="1579" r:id="rId19"/>
    <p:sldId id="1580" r:id="rId20"/>
    <p:sldId id="1547" r:id="rId21"/>
    <p:sldId id="1558" r:id="rId22"/>
    <p:sldId id="1560" r:id="rId23"/>
    <p:sldId id="1561" r:id="rId24"/>
    <p:sldId id="1564" r:id="rId25"/>
    <p:sldId id="1565" r:id="rId26"/>
    <p:sldId id="1566" r:id="rId27"/>
    <p:sldId id="1581" r:id="rId28"/>
    <p:sldId id="1443" r:id="rId29"/>
  </p:sldIdLst>
  <p:sldSz cx="9144000" cy="6858000" type="letter"/>
  <p:notesSz cx="6954838" cy="9309100"/>
  <p:defaultTextStyle>
    <a:defPPr>
      <a:defRPr lang="en-US"/>
    </a:defPPr>
    <a:lvl1pPr algn="ctr" rtl="0" fontAlgn="base">
      <a:spcBef>
        <a:spcPct val="0"/>
      </a:spcBef>
      <a:spcAft>
        <a:spcPct val="0"/>
      </a:spcAft>
      <a:defRPr sz="2200" kern="1200">
        <a:solidFill>
          <a:schemeClr val="tx1"/>
        </a:solidFill>
        <a:latin typeface="Arial" charset="0"/>
        <a:ea typeface="+mn-ea"/>
        <a:cs typeface="+mn-cs"/>
      </a:defRPr>
    </a:lvl1pPr>
    <a:lvl2pPr marL="457200" algn="ctr" rtl="0" fontAlgn="base">
      <a:spcBef>
        <a:spcPct val="0"/>
      </a:spcBef>
      <a:spcAft>
        <a:spcPct val="0"/>
      </a:spcAft>
      <a:defRPr sz="2200" kern="1200">
        <a:solidFill>
          <a:schemeClr val="tx1"/>
        </a:solidFill>
        <a:latin typeface="Arial" charset="0"/>
        <a:ea typeface="+mn-ea"/>
        <a:cs typeface="+mn-cs"/>
      </a:defRPr>
    </a:lvl2pPr>
    <a:lvl3pPr marL="914400" algn="ctr" rtl="0" fontAlgn="base">
      <a:spcBef>
        <a:spcPct val="0"/>
      </a:spcBef>
      <a:spcAft>
        <a:spcPct val="0"/>
      </a:spcAft>
      <a:defRPr sz="2200" kern="1200">
        <a:solidFill>
          <a:schemeClr val="tx1"/>
        </a:solidFill>
        <a:latin typeface="Arial" charset="0"/>
        <a:ea typeface="+mn-ea"/>
        <a:cs typeface="+mn-cs"/>
      </a:defRPr>
    </a:lvl3pPr>
    <a:lvl4pPr marL="1371600" algn="ctr" rtl="0" fontAlgn="base">
      <a:spcBef>
        <a:spcPct val="0"/>
      </a:spcBef>
      <a:spcAft>
        <a:spcPct val="0"/>
      </a:spcAft>
      <a:defRPr sz="2200" kern="1200">
        <a:solidFill>
          <a:schemeClr val="tx1"/>
        </a:solidFill>
        <a:latin typeface="Arial" charset="0"/>
        <a:ea typeface="+mn-ea"/>
        <a:cs typeface="+mn-cs"/>
      </a:defRPr>
    </a:lvl4pPr>
    <a:lvl5pPr marL="1828800" algn="ctr"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0E399"/>
    <a:srgbClr val="9999FF"/>
    <a:srgbClr val="E4C9FF"/>
    <a:srgbClr val="F7F0ED"/>
    <a:srgbClr val="FFCCFF"/>
    <a:srgbClr val="FFF2E5"/>
    <a:srgbClr val="FFCC99"/>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8" autoAdjust="0"/>
    <p:restoredTop sz="99196" autoAdjust="0"/>
  </p:normalViewPr>
  <p:slideViewPr>
    <p:cSldViewPr snapToGrid="0">
      <p:cViewPr>
        <p:scale>
          <a:sx n="78" d="100"/>
          <a:sy n="78" d="100"/>
        </p:scale>
        <p:origin x="-6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1" d="100"/>
        <a:sy n="41" d="100"/>
      </p:scale>
      <p:origin x="0" y="0"/>
    </p:cViewPr>
  </p:sorterViewPr>
  <p:notesViewPr>
    <p:cSldViewPr snapToGrid="0">
      <p:cViewPr varScale="1">
        <p:scale>
          <a:sx n="115" d="100"/>
          <a:sy n="115" d="100"/>
        </p:scale>
        <p:origin x="-1710"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3732983879167195"/>
          <c:y val="6.2176256814052103E-2"/>
          <c:w val="0.40384663179656399"/>
          <c:h val="0.93782380958085998"/>
        </c:manualLayout>
      </c:layout>
      <c:barChart>
        <c:barDir val="bar"/>
        <c:grouping val="stacked"/>
        <c:varyColors val="0"/>
        <c:ser>
          <c:idx val="0"/>
          <c:order val="0"/>
          <c:tx>
            <c:strRef>
              <c:f>Sheet1!$B$1</c:f>
              <c:strCache>
                <c:ptCount val="1"/>
                <c:pt idx="0">
                  <c:v>Series 1</c:v>
                </c:pt>
              </c:strCache>
            </c:strRef>
          </c:tx>
          <c:spPr>
            <a:solidFill>
              <a:schemeClr val="accent1"/>
            </a:solidFill>
            <a:ln>
              <a:solidFill>
                <a:schemeClr val="tx1"/>
              </a:solidFill>
            </a:ln>
            <a:scene3d>
              <a:camera prst="orthographicFront"/>
              <a:lightRig rig="threePt" dir="t"/>
            </a:scene3d>
          </c:spPr>
          <c:invertIfNegative val="0"/>
          <c:dLbls>
            <c:numFmt formatCode="0%" sourceLinked="0"/>
            <c:spPr>
              <a:noFill/>
              <a:ln>
                <a:noFill/>
              </a:ln>
              <a:effectLst/>
            </c:spPr>
            <c:txPr>
              <a:bodyPr/>
              <a:lstStyle/>
              <a:p>
                <a:pPr>
                  <a:defRPr sz="1800" b="0" i="0" baseline="0">
                    <a:solidFill>
                      <a:schemeClr val="accent3"/>
                    </a:solidFill>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7"/>
                <c:pt idx="0">
                  <c:v>Increasing jobs and economic growth</c:v>
                </c:pt>
                <c:pt idx="2">
                  <c:v>Improving the quality of our public schools</c:v>
                </c:pt>
                <c:pt idx="3">
                  <c:v>Reducing the tax burden on families</c:v>
                </c:pt>
                <c:pt idx="6">
                  <c:v>Securing our borders</c:v>
                </c:pt>
              </c:strCache>
            </c:strRef>
          </c:cat>
          <c:val>
            <c:numRef>
              <c:f>Sheet1!$B$2:$B$9</c:f>
              <c:numCache>
                <c:formatCode>0%</c:formatCode>
                <c:ptCount val="8"/>
                <c:pt idx="0">
                  <c:v>0.47</c:v>
                </c:pt>
                <c:pt idx="1">
                  <c:v>0.45</c:v>
                </c:pt>
                <c:pt idx="2">
                  <c:v>0.43</c:v>
                </c:pt>
                <c:pt idx="3">
                  <c:v>0.31</c:v>
                </c:pt>
                <c:pt idx="4">
                  <c:v>0.3</c:v>
                </c:pt>
                <c:pt idx="5">
                  <c:v>0.32</c:v>
                </c:pt>
                <c:pt idx="6">
                  <c:v>0.32</c:v>
                </c:pt>
                <c:pt idx="7">
                  <c:v>0.17</c:v>
                </c:pt>
              </c:numCache>
            </c:numRef>
          </c:val>
        </c:ser>
        <c:ser>
          <c:idx val="1"/>
          <c:order val="1"/>
          <c:tx>
            <c:strRef>
              <c:f>Sheet1!$C$1</c:f>
              <c:strCache>
                <c:ptCount val="1"/>
                <c:pt idx="0">
                  <c:v>Series 2</c:v>
                </c:pt>
              </c:strCache>
            </c:strRef>
          </c:tx>
          <c:spPr>
            <a:solidFill>
              <a:schemeClr val="accent2"/>
            </a:solidFill>
            <a:ln>
              <a:solidFill>
                <a:schemeClr val="tx1"/>
              </a:solidFill>
            </a:ln>
            <a:scene3d>
              <a:camera prst="orthographicFront"/>
              <a:lightRig rig="threePt" dir="t"/>
            </a:scene3d>
          </c:spPr>
          <c:invertIfNegative val="0"/>
          <c:cat>
            <c:strRef>
              <c:f>Sheet1!$A$2:$A$9</c:f>
              <c:strCache>
                <c:ptCount val="7"/>
                <c:pt idx="0">
                  <c:v>Increasing jobs and economic growth</c:v>
                </c:pt>
                <c:pt idx="2">
                  <c:v>Improving the quality of our public schools</c:v>
                </c:pt>
                <c:pt idx="3">
                  <c:v>Reducing the tax burden on families</c:v>
                </c:pt>
                <c:pt idx="6">
                  <c:v>Securing our borders</c:v>
                </c:pt>
              </c:strCache>
            </c:strRef>
          </c:cat>
          <c:val>
            <c:numRef>
              <c:f>Sheet1!$C$2:$C$9</c:f>
              <c:numCache>
                <c:formatCode>0%</c:formatCode>
                <c:ptCount val="8"/>
                <c:pt idx="0">
                  <c:v>0.45</c:v>
                </c:pt>
                <c:pt idx="1">
                  <c:v>0.41</c:v>
                </c:pt>
                <c:pt idx="2">
                  <c:v>0.42</c:v>
                </c:pt>
                <c:pt idx="3">
                  <c:v>0.42</c:v>
                </c:pt>
                <c:pt idx="4">
                  <c:v>0.4</c:v>
                </c:pt>
                <c:pt idx="5">
                  <c:v>0.35</c:v>
                </c:pt>
                <c:pt idx="6">
                  <c:v>0.31</c:v>
                </c:pt>
                <c:pt idx="7">
                  <c:v>0.37</c:v>
                </c:pt>
              </c:numCache>
            </c:numRef>
          </c:val>
        </c:ser>
        <c:ser>
          <c:idx val="2"/>
          <c:order val="2"/>
          <c:tx>
            <c:strRef>
              <c:f>Sheet1!$D$1</c:f>
              <c:strCache>
                <c:ptCount val="1"/>
                <c:pt idx="0">
                  <c:v>Series 3</c:v>
                </c:pt>
              </c:strCache>
            </c:strRef>
          </c:tx>
          <c:spPr>
            <a:noFill/>
          </c:spPr>
          <c:invertIfNegative val="0"/>
          <c:dLbls>
            <c:numFmt formatCode="0%" sourceLinked="0"/>
            <c:spPr>
              <a:noFill/>
              <a:ln>
                <a:noFill/>
              </a:ln>
              <a:effectLst/>
            </c:spPr>
            <c:txPr>
              <a:bodyPr anchor="ctr" anchorCtr="1"/>
              <a:lstStyle/>
              <a:p>
                <a:pPr algn="r">
                  <a:defRPr sz="1800" b="1" i="0" baseline="0">
                    <a:latin typeface="Arial"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7"/>
                <c:pt idx="0">
                  <c:v>Increasing jobs and economic growth</c:v>
                </c:pt>
                <c:pt idx="2">
                  <c:v>Improving the quality of our public schools</c:v>
                </c:pt>
                <c:pt idx="3">
                  <c:v>Reducing the tax burden on families</c:v>
                </c:pt>
                <c:pt idx="6">
                  <c:v>Securing our borders</c:v>
                </c:pt>
              </c:strCache>
            </c:strRef>
          </c:cat>
          <c:val>
            <c:numRef>
              <c:f>Sheet1!$D$2:$D$9</c:f>
              <c:numCache>
                <c:formatCode>0%</c:formatCode>
                <c:ptCount val="8"/>
                <c:pt idx="0">
                  <c:v>0.92</c:v>
                </c:pt>
                <c:pt idx="1">
                  <c:v>0.86</c:v>
                </c:pt>
                <c:pt idx="2">
                  <c:v>0.85</c:v>
                </c:pt>
                <c:pt idx="3">
                  <c:v>0.73</c:v>
                </c:pt>
                <c:pt idx="4">
                  <c:v>0.7</c:v>
                </c:pt>
                <c:pt idx="5">
                  <c:v>0.67</c:v>
                </c:pt>
                <c:pt idx="6">
                  <c:v>0.63</c:v>
                </c:pt>
                <c:pt idx="7">
                  <c:v>0.54</c:v>
                </c:pt>
              </c:numCache>
            </c:numRef>
          </c:val>
        </c:ser>
        <c:dLbls>
          <c:showLegendKey val="0"/>
          <c:showVal val="0"/>
          <c:showCatName val="0"/>
          <c:showSerName val="0"/>
          <c:showPercent val="0"/>
          <c:showBubbleSize val="0"/>
        </c:dLbls>
        <c:gapWidth val="19"/>
        <c:overlap val="100"/>
        <c:axId val="43261952"/>
        <c:axId val="43263488"/>
      </c:barChart>
      <c:catAx>
        <c:axId val="43261952"/>
        <c:scaling>
          <c:orientation val="maxMin"/>
        </c:scaling>
        <c:delete val="0"/>
        <c:axPos val="l"/>
        <c:numFmt formatCode="General" sourceLinked="1"/>
        <c:majorTickMark val="none"/>
        <c:minorTickMark val="none"/>
        <c:tickLblPos val="nextTo"/>
        <c:spPr>
          <a:ln>
            <a:solidFill>
              <a:schemeClr val="tx1"/>
            </a:solidFill>
          </a:ln>
        </c:spPr>
        <c:txPr>
          <a:bodyPr/>
          <a:lstStyle/>
          <a:p>
            <a:pPr>
              <a:defRPr sz="1600" b="0" i="0"/>
            </a:pPr>
            <a:endParaRPr lang="en-US"/>
          </a:p>
        </c:txPr>
        <c:crossAx val="43263488"/>
        <c:crosses val="autoZero"/>
        <c:auto val="1"/>
        <c:lblAlgn val="ctr"/>
        <c:lblOffset val="100"/>
        <c:noMultiLvlLbl val="0"/>
      </c:catAx>
      <c:valAx>
        <c:axId val="43263488"/>
        <c:scaling>
          <c:orientation val="minMax"/>
          <c:max val="1"/>
          <c:min val="0"/>
        </c:scaling>
        <c:delete val="1"/>
        <c:axPos val="t"/>
        <c:numFmt formatCode="0%" sourceLinked="1"/>
        <c:majorTickMark val="out"/>
        <c:minorTickMark val="none"/>
        <c:tickLblPos val="none"/>
        <c:crossAx val="43261952"/>
        <c:crosses val="autoZero"/>
        <c:crossBetween val="between"/>
        <c:majorUnit val="0.1"/>
        <c:minorUnit val="0.02"/>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85438289553545"/>
          <c:y val="9.1042094025729783E-2"/>
          <c:w val="0.48682137339966181"/>
          <c:h val="0.86317307512220698"/>
        </c:manualLayout>
      </c:layout>
      <c:barChart>
        <c:barDir val="bar"/>
        <c:grouping val="percentStacked"/>
        <c:varyColors val="0"/>
        <c:ser>
          <c:idx val="0"/>
          <c:order val="0"/>
          <c:tx>
            <c:strRef>
              <c:f>Sheet1!$B$1</c:f>
              <c:strCache>
                <c:ptCount val="1"/>
                <c:pt idx="0">
                  <c:v>Great Need</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Local public schools</c:v>
                </c:pt>
                <c:pt idx="1">
                  <c:v>After-school and other programs for youth</c:v>
                </c:pt>
                <c:pt idx="2">
                  <c:v>Health coverage for uninsured children</c:v>
                </c:pt>
                <c:pt idx="3">
                  <c:v>Public safety</c:v>
                </c:pt>
                <c:pt idx="4">
                  <c:v>Pre-school programs</c:v>
                </c:pt>
                <c:pt idx="5">
                  <c:v>Economic development</c:v>
                </c:pt>
              </c:strCache>
            </c:strRef>
          </c:cat>
          <c:val>
            <c:numRef>
              <c:f>Sheet1!$B$2:$B$7</c:f>
              <c:numCache>
                <c:formatCode>0%</c:formatCode>
                <c:ptCount val="6"/>
                <c:pt idx="0">
                  <c:v>0.56000000000000005</c:v>
                </c:pt>
                <c:pt idx="1">
                  <c:v>0.52</c:v>
                </c:pt>
                <c:pt idx="2">
                  <c:v>0.5</c:v>
                </c:pt>
                <c:pt idx="3">
                  <c:v>0.45</c:v>
                </c:pt>
                <c:pt idx="4">
                  <c:v>0.39</c:v>
                </c:pt>
                <c:pt idx="5">
                  <c:v>0.37</c:v>
                </c:pt>
              </c:numCache>
            </c:numRef>
          </c:val>
        </c:ser>
        <c:ser>
          <c:idx val="1"/>
          <c:order val="1"/>
          <c:tx>
            <c:strRef>
              <c:f>Sheet1!$C$1</c:f>
              <c:strCache>
                <c:ptCount val="1"/>
                <c:pt idx="0">
                  <c:v>Some Need </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Local public schools</c:v>
                </c:pt>
                <c:pt idx="1">
                  <c:v>After-school and other programs for youth</c:v>
                </c:pt>
                <c:pt idx="2">
                  <c:v>Health coverage for uninsured children</c:v>
                </c:pt>
                <c:pt idx="3">
                  <c:v>Public safety</c:v>
                </c:pt>
                <c:pt idx="4">
                  <c:v>Pre-school programs</c:v>
                </c:pt>
                <c:pt idx="5">
                  <c:v>Economic development</c:v>
                </c:pt>
              </c:strCache>
            </c:strRef>
          </c:cat>
          <c:val>
            <c:numRef>
              <c:f>Sheet1!$C$2:$C$7</c:f>
              <c:numCache>
                <c:formatCode>0%</c:formatCode>
                <c:ptCount val="6"/>
                <c:pt idx="0">
                  <c:v>0.26</c:v>
                </c:pt>
                <c:pt idx="1">
                  <c:v>0.26</c:v>
                </c:pt>
                <c:pt idx="2">
                  <c:v>0.27</c:v>
                </c:pt>
                <c:pt idx="3">
                  <c:v>0.33</c:v>
                </c:pt>
                <c:pt idx="4">
                  <c:v>0.27</c:v>
                </c:pt>
                <c:pt idx="5">
                  <c:v>0.4</c:v>
                </c:pt>
              </c:numCache>
            </c:numRef>
          </c:val>
        </c:ser>
        <c:ser>
          <c:idx val="2"/>
          <c:order val="2"/>
          <c:tx>
            <c:strRef>
              <c:f>Sheet1!$D$1</c:f>
              <c:strCache>
                <c:ptCount val="1"/>
                <c:pt idx="0">
                  <c:v>Little Need</c:v>
                </c:pt>
              </c:strCache>
            </c:strRef>
          </c:tx>
          <c:spPr>
            <a:solidFill>
              <a:schemeClr val="accent5"/>
            </a:solidFill>
            <a:ln>
              <a:solidFill>
                <a:schemeClr val="tx1"/>
              </a:solidFill>
            </a:ln>
          </c:spPr>
          <c:invertIfNegative val="0"/>
          <c:dLbls>
            <c:dLbl>
              <c:idx val="0"/>
              <c:delete val="1"/>
              <c:extLst>
                <c:ext xmlns:c15="http://schemas.microsoft.com/office/drawing/2012/chart" uri="{CE6537A1-D6FC-4f65-9D91-7224C49458BB}"/>
              </c:extLst>
            </c:dLbl>
            <c:dLbl>
              <c:idx val="5"/>
              <c:spPr/>
              <c:txPr>
                <a:bodyPr/>
                <a:lstStyle/>
                <a:p>
                  <a:pPr>
                    <a:defRPr sz="1100"/>
                  </a:pPr>
                  <a:endParaRPr lang="en-US"/>
                </a:p>
              </c:txPr>
              <c:showLegendKey val="0"/>
              <c:showVal val="1"/>
              <c:showCatName val="0"/>
              <c:showSerName val="0"/>
              <c:showPercent val="0"/>
              <c:showBubbleSize val="0"/>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Local public schools</c:v>
                </c:pt>
                <c:pt idx="1">
                  <c:v>After-school and other programs for youth</c:v>
                </c:pt>
                <c:pt idx="2">
                  <c:v>Health coverage for uninsured children</c:v>
                </c:pt>
                <c:pt idx="3">
                  <c:v>Public safety</c:v>
                </c:pt>
                <c:pt idx="4">
                  <c:v>Pre-school programs</c:v>
                </c:pt>
                <c:pt idx="5">
                  <c:v>Economic development</c:v>
                </c:pt>
              </c:strCache>
            </c:strRef>
          </c:cat>
          <c:val>
            <c:numRef>
              <c:f>Sheet1!$D$2:$D$7</c:f>
              <c:numCache>
                <c:formatCode>0%</c:formatCode>
                <c:ptCount val="6"/>
                <c:pt idx="0">
                  <c:v>0.04</c:v>
                </c:pt>
                <c:pt idx="1">
                  <c:v>7.0000000000000007E-2</c:v>
                </c:pt>
                <c:pt idx="2">
                  <c:v>7.0000000000000007E-2</c:v>
                </c:pt>
                <c:pt idx="3">
                  <c:v>0.09</c:v>
                </c:pt>
                <c:pt idx="4">
                  <c:v>0.08</c:v>
                </c:pt>
                <c:pt idx="5">
                  <c:v>0.06</c:v>
                </c:pt>
              </c:numCache>
            </c:numRef>
          </c:val>
        </c:ser>
        <c:ser>
          <c:idx val="3"/>
          <c:order val="3"/>
          <c:tx>
            <c:strRef>
              <c:f>Sheet1!$E$1</c:f>
              <c:strCache>
                <c:ptCount val="1"/>
                <c:pt idx="0">
                  <c:v> No Real Need</c:v>
                </c:pt>
              </c:strCache>
            </c:strRef>
          </c:tx>
          <c:spPr>
            <a:solidFill>
              <a:schemeClr val="accent4"/>
            </a:solidFill>
            <a:ln>
              <a:solidFill>
                <a:schemeClr val="tx1"/>
              </a:solidFill>
            </a:ln>
          </c:spPr>
          <c:invertIfNegative val="0"/>
          <c:dLbls>
            <c:dLbl>
              <c:idx val="1"/>
              <c:spPr/>
              <c:txPr>
                <a:bodyPr/>
                <a:lstStyle/>
                <a:p>
                  <a:pPr>
                    <a:defRPr sz="12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Local public schools</c:v>
                </c:pt>
                <c:pt idx="1">
                  <c:v>After-school and other programs for youth</c:v>
                </c:pt>
                <c:pt idx="2">
                  <c:v>Health coverage for uninsured children</c:v>
                </c:pt>
                <c:pt idx="3">
                  <c:v>Public safety</c:v>
                </c:pt>
                <c:pt idx="4">
                  <c:v>Pre-school programs</c:v>
                </c:pt>
                <c:pt idx="5">
                  <c:v>Economic development</c:v>
                </c:pt>
              </c:strCache>
            </c:strRef>
          </c:cat>
          <c:val>
            <c:numRef>
              <c:f>Sheet1!$E$2:$E$7</c:f>
              <c:numCache>
                <c:formatCode>0%</c:formatCode>
                <c:ptCount val="6"/>
                <c:pt idx="0">
                  <c:v>0.11</c:v>
                </c:pt>
                <c:pt idx="1">
                  <c:v>0.06</c:v>
                </c:pt>
                <c:pt idx="2">
                  <c:v>0.09</c:v>
                </c:pt>
                <c:pt idx="3">
                  <c:v>0.11</c:v>
                </c:pt>
                <c:pt idx="4">
                  <c:v>0.12</c:v>
                </c:pt>
                <c:pt idx="5">
                  <c:v>0.1</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spPr/>
              <c:txPr>
                <a:bodyPr/>
                <a:lstStyle/>
                <a:p>
                  <a:pPr>
                    <a:defRPr sz="1200"/>
                  </a:pPr>
                  <a:endParaRPr lang="en-US"/>
                </a:p>
              </c:txPr>
              <c:showLegendKey val="0"/>
              <c:showVal val="1"/>
              <c:showCatName val="0"/>
              <c:showSerName val="0"/>
              <c:showPercent val="0"/>
              <c:showBubbleSize val="0"/>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Local public schools</c:v>
                </c:pt>
                <c:pt idx="1">
                  <c:v>After-school and other programs for youth</c:v>
                </c:pt>
                <c:pt idx="2">
                  <c:v>Health coverage for uninsured children</c:v>
                </c:pt>
                <c:pt idx="3">
                  <c:v>Public safety</c:v>
                </c:pt>
                <c:pt idx="4">
                  <c:v>Pre-school programs</c:v>
                </c:pt>
                <c:pt idx="5">
                  <c:v>Economic development</c:v>
                </c:pt>
              </c:strCache>
            </c:strRef>
          </c:cat>
          <c:val>
            <c:numRef>
              <c:f>Sheet1!$F$2:$F$7</c:f>
              <c:numCache>
                <c:formatCode>0%</c:formatCode>
                <c:ptCount val="6"/>
                <c:pt idx="0">
                  <c:v>0.04</c:v>
                </c:pt>
                <c:pt idx="1">
                  <c:v>0.08</c:v>
                </c:pt>
                <c:pt idx="2">
                  <c:v>7.0000000000000007E-2</c:v>
                </c:pt>
                <c:pt idx="3">
                  <c:v>0.02</c:v>
                </c:pt>
                <c:pt idx="4">
                  <c:v>0.13</c:v>
                </c:pt>
                <c:pt idx="5">
                  <c:v>0.06</c:v>
                </c:pt>
              </c:numCache>
            </c:numRef>
          </c:val>
        </c:ser>
        <c:dLbls>
          <c:showLegendKey val="0"/>
          <c:showVal val="1"/>
          <c:showCatName val="0"/>
          <c:showSerName val="0"/>
          <c:showPercent val="0"/>
          <c:showBubbleSize val="0"/>
        </c:dLbls>
        <c:gapWidth val="53"/>
        <c:overlap val="100"/>
        <c:axId val="91755264"/>
        <c:axId val="91756800"/>
      </c:barChart>
      <c:catAx>
        <c:axId val="91755264"/>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ct val="100000"/>
              </a:lnSpc>
              <a:defRPr sz="1600"/>
            </a:pPr>
            <a:endParaRPr lang="en-US"/>
          </a:p>
        </c:txPr>
        <c:crossAx val="91756800"/>
        <c:crosses val="autoZero"/>
        <c:auto val="1"/>
        <c:lblAlgn val="ctr"/>
        <c:lblOffset val="100"/>
        <c:noMultiLvlLbl val="0"/>
      </c:catAx>
      <c:valAx>
        <c:axId val="91756800"/>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91755264"/>
        <c:crosses val="max"/>
        <c:crossBetween val="between"/>
        <c:majorUnit val="0.2"/>
      </c:valAx>
    </c:plotArea>
    <c:legend>
      <c:legendPos val="t"/>
      <c:layout>
        <c:manualLayout>
          <c:xMode val="edge"/>
          <c:yMode val="edge"/>
          <c:x val="0.25008631256673958"/>
          <c:y val="1.2693833970149001E-2"/>
          <c:w val="0.71904088123785415"/>
          <c:h val="6.117128604780227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3210914724341"/>
          <c:y val="9.1042094025729783E-2"/>
          <c:w val="0.75101095327062095"/>
          <c:h val="0.86317307512220698"/>
        </c:manualLayout>
      </c:layout>
      <c:barChart>
        <c:barDir val="bar"/>
        <c:grouping val="percentStacked"/>
        <c:varyColors val="0"/>
        <c:ser>
          <c:idx val="0"/>
          <c:order val="0"/>
          <c:tx>
            <c:strRef>
              <c:f>Sheet1!$B$1</c:f>
              <c:strCache>
                <c:ptCount val="1"/>
                <c:pt idx="0">
                  <c:v>Very Will.</c:v>
                </c:pt>
              </c:strCache>
            </c:strRef>
          </c:tx>
          <c:spPr>
            <a:solidFill>
              <a:schemeClr val="accent1"/>
            </a:solidFill>
            <a:ln>
              <a:solidFill>
                <a:schemeClr val="tx1"/>
              </a:solidFill>
            </a:ln>
          </c:spPr>
          <c:invertIfNegative val="0"/>
          <c:dLbls>
            <c:spPr>
              <a:noFill/>
              <a:ln>
                <a:noFill/>
              </a:ln>
              <a:effectLst/>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$100 per year</c:v>
                </c:pt>
                <c:pt idx="1">
                  <c:v>$50 per year</c:v>
                </c:pt>
                <c:pt idx="2">
                  <c:v>$30 per year</c:v>
                </c:pt>
                <c:pt idx="3">
                  <c:v>$20 per year</c:v>
                </c:pt>
              </c:strCache>
            </c:strRef>
          </c:cat>
          <c:val>
            <c:numRef>
              <c:f>Sheet1!$B$2:$B$5</c:f>
              <c:numCache>
                <c:formatCode>0%</c:formatCode>
                <c:ptCount val="4"/>
                <c:pt idx="0">
                  <c:v>0.16</c:v>
                </c:pt>
                <c:pt idx="1">
                  <c:v>0.28999999999999998</c:v>
                </c:pt>
                <c:pt idx="2">
                  <c:v>0.37</c:v>
                </c:pt>
                <c:pt idx="3">
                  <c:v>0.46</c:v>
                </c:pt>
              </c:numCache>
            </c:numRef>
          </c:val>
        </c:ser>
        <c:ser>
          <c:idx val="1"/>
          <c:order val="1"/>
          <c:tx>
            <c:strRef>
              <c:f>Sheet1!$C$1</c:f>
              <c:strCache>
                <c:ptCount val="1"/>
                <c:pt idx="0">
                  <c:v>Smwt. Will.</c:v>
                </c:pt>
              </c:strCache>
            </c:strRef>
          </c:tx>
          <c:spPr>
            <a:solidFill>
              <a:schemeClr val="accent2"/>
            </a:solidFill>
            <a:ln w="9525">
              <a:solidFill>
                <a:schemeClr val="tx1"/>
              </a:solidFill>
            </a:ln>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$100 per year</c:v>
                </c:pt>
                <c:pt idx="1">
                  <c:v>$50 per year</c:v>
                </c:pt>
                <c:pt idx="2">
                  <c:v>$30 per year</c:v>
                </c:pt>
                <c:pt idx="3">
                  <c:v>$20 per year</c:v>
                </c:pt>
              </c:strCache>
            </c:strRef>
          </c:cat>
          <c:val>
            <c:numRef>
              <c:f>Sheet1!$C$2:$C$5</c:f>
              <c:numCache>
                <c:formatCode>0%</c:formatCode>
                <c:ptCount val="4"/>
                <c:pt idx="0">
                  <c:v>0.23</c:v>
                </c:pt>
                <c:pt idx="1">
                  <c:v>0.22</c:v>
                </c:pt>
                <c:pt idx="2">
                  <c:v>0.22</c:v>
                </c:pt>
                <c:pt idx="3">
                  <c:v>0.23</c:v>
                </c:pt>
              </c:numCache>
            </c:numRef>
          </c:val>
        </c:ser>
        <c:ser>
          <c:idx val="2"/>
          <c:order val="2"/>
          <c:tx>
            <c:strRef>
              <c:f>Sheet1!$D$1</c:f>
              <c:strCache>
                <c:ptCount val="1"/>
                <c:pt idx="0">
                  <c:v>Smwt. Unwill.</c:v>
                </c:pt>
              </c:strCache>
            </c:strRef>
          </c:tx>
          <c:spPr>
            <a:solidFill>
              <a:schemeClr val="accent5"/>
            </a:solidFill>
            <a:ln>
              <a:solidFill>
                <a:schemeClr val="tx1"/>
              </a:solidFill>
            </a:ln>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$100 per year</c:v>
                </c:pt>
                <c:pt idx="1">
                  <c:v>$50 per year</c:v>
                </c:pt>
                <c:pt idx="2">
                  <c:v>$30 per year</c:v>
                </c:pt>
                <c:pt idx="3">
                  <c:v>$20 per year</c:v>
                </c:pt>
              </c:strCache>
            </c:strRef>
          </c:cat>
          <c:val>
            <c:numRef>
              <c:f>Sheet1!$D$2:$D$5</c:f>
              <c:numCache>
                <c:formatCode>0%</c:formatCode>
                <c:ptCount val="4"/>
                <c:pt idx="0">
                  <c:v>0.15</c:v>
                </c:pt>
                <c:pt idx="1">
                  <c:v>0.11</c:v>
                </c:pt>
                <c:pt idx="2">
                  <c:v>0.11</c:v>
                </c:pt>
                <c:pt idx="3">
                  <c:v>0.06</c:v>
                </c:pt>
              </c:numCache>
            </c:numRef>
          </c:val>
        </c:ser>
        <c:ser>
          <c:idx val="3"/>
          <c:order val="3"/>
          <c:tx>
            <c:strRef>
              <c:f>Sheet1!$E$1</c:f>
              <c:strCache>
                <c:ptCount val="1"/>
                <c:pt idx="0">
                  <c:v>Very Unwill.</c:v>
                </c:pt>
              </c:strCache>
            </c:strRef>
          </c:tx>
          <c:spPr>
            <a:solidFill>
              <a:schemeClr val="accent4"/>
            </a:solidFill>
            <a:ln>
              <a:solidFill>
                <a:schemeClr val="tx1"/>
              </a:solidFill>
            </a:ln>
          </c:spPr>
          <c:invertIfNegative val="0"/>
          <c:dLbls>
            <c:spPr>
              <a:noFill/>
              <a:ln>
                <a:noFill/>
              </a:ln>
              <a:effectLst/>
            </c:spPr>
            <c:txPr>
              <a:bodyPr/>
              <a:lstStyle/>
              <a:p>
                <a:pPr>
                  <a:defRPr sz="1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$100 per year</c:v>
                </c:pt>
                <c:pt idx="1">
                  <c:v>$50 per year</c:v>
                </c:pt>
                <c:pt idx="2">
                  <c:v>$30 per year</c:v>
                </c:pt>
                <c:pt idx="3">
                  <c:v>$20 per year</c:v>
                </c:pt>
              </c:strCache>
            </c:strRef>
          </c:cat>
          <c:val>
            <c:numRef>
              <c:f>Sheet1!$E$2:$E$5</c:f>
              <c:numCache>
                <c:formatCode>0%</c:formatCode>
                <c:ptCount val="4"/>
                <c:pt idx="0">
                  <c:v>0.43</c:v>
                </c:pt>
                <c:pt idx="1">
                  <c:v>0.36</c:v>
                </c:pt>
                <c:pt idx="2">
                  <c:v>0.28000000000000003</c:v>
                </c:pt>
                <c:pt idx="3">
                  <c:v>0.23</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dLbls>
            <c:delete val="1"/>
          </c:dLbls>
          <c:cat>
            <c:strRef>
              <c:f>Sheet1!$A$2:$A$5</c:f>
              <c:strCache>
                <c:ptCount val="4"/>
                <c:pt idx="0">
                  <c:v>$100 per year</c:v>
                </c:pt>
                <c:pt idx="1">
                  <c:v>$50 per year</c:v>
                </c:pt>
                <c:pt idx="2">
                  <c:v>$30 per year</c:v>
                </c:pt>
                <c:pt idx="3">
                  <c:v>$20 per year</c:v>
                </c:pt>
              </c:strCache>
            </c:strRef>
          </c:cat>
          <c:val>
            <c:numRef>
              <c:f>Sheet1!$F$2:$F$5</c:f>
              <c:numCache>
                <c:formatCode>0%</c:formatCode>
                <c:ptCount val="4"/>
                <c:pt idx="0">
                  <c:v>0.02</c:v>
                </c:pt>
                <c:pt idx="1">
                  <c:v>0.02</c:v>
                </c:pt>
                <c:pt idx="2">
                  <c:v>0.02</c:v>
                </c:pt>
                <c:pt idx="3">
                  <c:v>0.02</c:v>
                </c:pt>
              </c:numCache>
            </c:numRef>
          </c:val>
        </c:ser>
        <c:dLbls>
          <c:showLegendKey val="0"/>
          <c:showVal val="1"/>
          <c:showCatName val="0"/>
          <c:showSerName val="0"/>
          <c:showPercent val="0"/>
          <c:showBubbleSize val="0"/>
        </c:dLbls>
        <c:gapWidth val="53"/>
        <c:overlap val="100"/>
        <c:axId val="93433856"/>
        <c:axId val="93435392"/>
      </c:barChart>
      <c:catAx>
        <c:axId val="93433856"/>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ct val="100000"/>
              </a:lnSpc>
              <a:defRPr sz="1800"/>
            </a:pPr>
            <a:endParaRPr lang="en-US"/>
          </a:p>
        </c:txPr>
        <c:crossAx val="93435392"/>
        <c:crosses val="autoZero"/>
        <c:auto val="1"/>
        <c:lblAlgn val="ctr"/>
        <c:lblOffset val="100"/>
        <c:noMultiLvlLbl val="0"/>
      </c:catAx>
      <c:valAx>
        <c:axId val="93435392"/>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93433856"/>
        <c:crosses val="max"/>
        <c:crossBetween val="between"/>
        <c:majorUnit val="0.2"/>
      </c:valAx>
    </c:plotArea>
    <c:legend>
      <c:legendPos val="t"/>
      <c:layout>
        <c:manualLayout>
          <c:xMode val="edge"/>
          <c:yMode val="edge"/>
          <c:x val="0.25008631256673958"/>
          <c:y val="1.2693833970149001E-2"/>
          <c:w val="0.71904088123785415"/>
          <c:h val="6.117128604780227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3210914724341"/>
          <c:y val="9.1042094025729783E-2"/>
          <c:w val="0.75101095327062095"/>
          <c:h val="0.86317307512220698"/>
        </c:manualLayout>
      </c:layout>
      <c:barChart>
        <c:barDir val="bar"/>
        <c:grouping val="percentStacked"/>
        <c:varyColors val="0"/>
        <c:ser>
          <c:idx val="0"/>
          <c:order val="0"/>
          <c:tx>
            <c:strRef>
              <c:f>Sheet1!$B$1</c:f>
              <c:strCache>
                <c:ptCount val="1"/>
                <c:pt idx="0">
                  <c:v>Ext. Impt.</c:v>
                </c:pt>
              </c:strCache>
            </c:strRef>
          </c:tx>
          <c:spPr>
            <a:solidFill>
              <a:schemeClr val="accent1"/>
            </a:solidFill>
            <a:ln>
              <a:solidFill>
                <a:schemeClr val="tx1"/>
              </a:solidFill>
            </a:ln>
          </c:spPr>
          <c:invertIfNegative val="0"/>
          <c:dLbls>
            <c:dLbl>
              <c:idx val="6"/>
              <c:spPr/>
              <c:txPr>
                <a:bodyPr/>
                <a:lstStyle/>
                <a:p>
                  <a:pPr>
                    <a:defRPr sz="140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Helping homeless children and teens stay in school</c:v>
                </c:pt>
                <c:pt idx="1">
                  <c:v>Child abuse prevention programs and education</c:v>
                </c:pt>
                <c:pt idx="2">
                  <c:v>Preventive health care to keep children and young people from getting sick</c:v>
                </c:pt>
                <c:pt idx="3">
                  <c:v>Training and professional development for daycare providers and others who work with children</c:v>
                </c:pt>
                <c:pt idx="4">
                  <c:v>Helping at-risk youth get and keep a job</c:v>
                </c:pt>
              </c:strCache>
            </c:strRef>
          </c:cat>
          <c:val>
            <c:numRef>
              <c:f>Sheet1!$B$2:$B$6</c:f>
              <c:numCache>
                <c:formatCode>0%</c:formatCode>
                <c:ptCount val="5"/>
                <c:pt idx="0">
                  <c:v>0.44</c:v>
                </c:pt>
                <c:pt idx="1">
                  <c:v>0.44</c:v>
                </c:pt>
                <c:pt idx="2">
                  <c:v>0.36</c:v>
                </c:pt>
                <c:pt idx="3">
                  <c:v>0.36</c:v>
                </c:pt>
                <c:pt idx="4">
                  <c:v>0.33</c:v>
                </c:pt>
              </c:numCache>
            </c:numRef>
          </c:val>
        </c:ser>
        <c:ser>
          <c:idx val="1"/>
          <c:order val="1"/>
          <c:tx>
            <c:strRef>
              <c:f>Sheet1!$C$1</c:f>
              <c:strCache>
                <c:ptCount val="1"/>
                <c:pt idx="0">
                  <c:v>Very Impt.</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Helping homeless children and teens stay in school</c:v>
                </c:pt>
                <c:pt idx="1">
                  <c:v>Child abuse prevention programs and education</c:v>
                </c:pt>
                <c:pt idx="2">
                  <c:v>Preventive health care to keep children and young people from getting sick</c:v>
                </c:pt>
                <c:pt idx="3">
                  <c:v>Training and professional development for daycare providers and others who work with children</c:v>
                </c:pt>
                <c:pt idx="4">
                  <c:v>Helping at-risk youth get and keep a job</c:v>
                </c:pt>
              </c:strCache>
            </c:strRef>
          </c:cat>
          <c:val>
            <c:numRef>
              <c:f>Sheet1!$C$2:$C$6</c:f>
              <c:numCache>
                <c:formatCode>0%</c:formatCode>
                <c:ptCount val="5"/>
                <c:pt idx="0">
                  <c:v>0.37</c:v>
                </c:pt>
                <c:pt idx="1">
                  <c:v>0.32</c:v>
                </c:pt>
                <c:pt idx="2">
                  <c:v>0.33</c:v>
                </c:pt>
                <c:pt idx="3">
                  <c:v>0.31</c:v>
                </c:pt>
                <c:pt idx="4">
                  <c:v>0.35</c:v>
                </c:pt>
              </c:numCache>
            </c:numRef>
          </c:val>
        </c:ser>
        <c:ser>
          <c:idx val="2"/>
          <c:order val="2"/>
          <c:tx>
            <c:strRef>
              <c:f>Sheet1!$D$1</c:f>
              <c:strCache>
                <c:ptCount val="1"/>
                <c:pt idx="0">
                  <c:v>Smwt. Impt.</c:v>
                </c:pt>
              </c:strCache>
            </c:strRef>
          </c:tx>
          <c:spPr>
            <a:solidFill>
              <a:schemeClr val="accent5"/>
            </a:solidFill>
            <a:ln>
              <a:solidFill>
                <a:schemeClr val="tx1"/>
              </a:solidFill>
            </a:ln>
          </c:spPr>
          <c:invertIfNegative val="0"/>
          <c:dLbls>
            <c:dLbl>
              <c:idx val="5"/>
              <c:spPr/>
              <c:txPr>
                <a:bodyPr/>
                <a:lstStyle/>
                <a:p>
                  <a:pPr>
                    <a:defRPr sz="1100"/>
                  </a:pPr>
                  <a:endParaRPr lang="en-US"/>
                </a:p>
              </c:txPr>
              <c:showLegendKey val="0"/>
              <c:showVal val="1"/>
              <c:showCatName val="0"/>
              <c:showSerName val="0"/>
              <c:showPercent val="0"/>
              <c:showBubbleSize val="0"/>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Helping homeless children and teens stay in school</c:v>
                </c:pt>
                <c:pt idx="1">
                  <c:v>Child abuse prevention programs and education</c:v>
                </c:pt>
                <c:pt idx="2">
                  <c:v>Preventive health care to keep children and young people from getting sick</c:v>
                </c:pt>
                <c:pt idx="3">
                  <c:v>Training and professional development for daycare providers and others who work with children</c:v>
                </c:pt>
                <c:pt idx="4">
                  <c:v>Helping at-risk youth get and keep a job</c:v>
                </c:pt>
              </c:strCache>
            </c:strRef>
          </c:cat>
          <c:val>
            <c:numRef>
              <c:f>Sheet1!$D$2:$D$6</c:f>
              <c:numCache>
                <c:formatCode>0%</c:formatCode>
                <c:ptCount val="5"/>
                <c:pt idx="0">
                  <c:v>0.11</c:v>
                </c:pt>
                <c:pt idx="1">
                  <c:v>0.15</c:v>
                </c:pt>
                <c:pt idx="2">
                  <c:v>0.16</c:v>
                </c:pt>
                <c:pt idx="3">
                  <c:v>0.21</c:v>
                </c:pt>
                <c:pt idx="4">
                  <c:v>0.21</c:v>
                </c:pt>
              </c:numCache>
            </c:numRef>
          </c:val>
        </c:ser>
        <c:ser>
          <c:idx val="3"/>
          <c:order val="3"/>
          <c:tx>
            <c:strRef>
              <c:f>Sheet1!$E$1</c:f>
              <c:strCache>
                <c:ptCount val="1"/>
                <c:pt idx="0">
                  <c:v>Not Too Impt.</c:v>
                </c:pt>
              </c:strCache>
            </c:strRef>
          </c:tx>
          <c:spPr>
            <a:solidFill>
              <a:schemeClr val="accent4"/>
            </a:solidFill>
            <a:ln>
              <a:solidFill>
                <a:schemeClr val="tx1"/>
              </a:solidFill>
            </a:ln>
          </c:spPr>
          <c:invertIfNegative val="0"/>
          <c:dLbls>
            <c:dLbl>
              <c:idx val="0"/>
              <c:spPr/>
              <c:txPr>
                <a:bodyPr/>
                <a:lstStyle/>
                <a:p>
                  <a:pPr>
                    <a:defRPr sz="1400">
                      <a:solidFill>
                        <a:schemeClr val="tx1"/>
                      </a:solidFill>
                    </a:defRPr>
                  </a:pPr>
                  <a:endParaRPr lang="en-US"/>
                </a:p>
              </c:txPr>
              <c:showLegendKey val="0"/>
              <c:showVal val="1"/>
              <c:showCatName val="0"/>
              <c:showSerName val="0"/>
              <c:showPercent val="0"/>
              <c:showBubbleSize val="0"/>
            </c:dLbl>
            <c:dLbl>
              <c:idx val="1"/>
              <c:spPr/>
              <c:txPr>
                <a:bodyPr/>
                <a:lstStyle/>
                <a:p>
                  <a:pPr>
                    <a:defRPr sz="14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Helping homeless children and teens stay in school</c:v>
                </c:pt>
                <c:pt idx="1">
                  <c:v>Child abuse prevention programs and education</c:v>
                </c:pt>
                <c:pt idx="2">
                  <c:v>Preventive health care to keep children and young people from getting sick</c:v>
                </c:pt>
                <c:pt idx="3">
                  <c:v>Training and professional development for daycare providers and others who work with children</c:v>
                </c:pt>
                <c:pt idx="4">
                  <c:v>Helping at-risk youth get and keep a job</c:v>
                </c:pt>
              </c:strCache>
            </c:strRef>
          </c:cat>
          <c:val>
            <c:numRef>
              <c:f>Sheet1!$E$2:$E$6</c:f>
              <c:numCache>
                <c:formatCode>0%</c:formatCode>
                <c:ptCount val="5"/>
                <c:pt idx="0">
                  <c:v>7.0000000000000007E-2</c:v>
                </c:pt>
                <c:pt idx="1">
                  <c:v>7.0000000000000007E-2</c:v>
                </c:pt>
                <c:pt idx="2">
                  <c:v>0.14000000000000001</c:v>
                </c:pt>
                <c:pt idx="3">
                  <c:v>0.1</c:v>
                </c:pt>
                <c:pt idx="4">
                  <c:v>0.09</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dLbls>
            <c:delete val="1"/>
          </c:dLbls>
          <c:cat>
            <c:strRef>
              <c:f>Sheet1!$A$2:$A$6</c:f>
              <c:strCache>
                <c:ptCount val="5"/>
                <c:pt idx="0">
                  <c:v>Helping homeless children and teens stay in school</c:v>
                </c:pt>
                <c:pt idx="1">
                  <c:v>Child abuse prevention programs and education</c:v>
                </c:pt>
                <c:pt idx="2">
                  <c:v>Preventive health care to keep children and young people from getting sick</c:v>
                </c:pt>
                <c:pt idx="3">
                  <c:v>Training and professional development for daycare providers and others who work with children</c:v>
                </c:pt>
                <c:pt idx="4">
                  <c:v>Helping at-risk youth get and keep a job</c:v>
                </c:pt>
              </c:strCache>
            </c:strRef>
          </c:cat>
          <c:val>
            <c:numRef>
              <c:f>Sheet1!$F$2:$F$6</c:f>
              <c:numCache>
                <c:formatCode>0%</c:formatCode>
                <c:ptCount val="5"/>
                <c:pt idx="0">
                  <c:v>0.01</c:v>
                </c:pt>
                <c:pt idx="1">
                  <c:v>0.02</c:v>
                </c:pt>
                <c:pt idx="2">
                  <c:v>0.01</c:v>
                </c:pt>
                <c:pt idx="3">
                  <c:v>0.01</c:v>
                </c:pt>
                <c:pt idx="4">
                  <c:v>0.02</c:v>
                </c:pt>
              </c:numCache>
            </c:numRef>
          </c:val>
        </c:ser>
        <c:dLbls>
          <c:showLegendKey val="0"/>
          <c:showVal val="1"/>
          <c:showCatName val="0"/>
          <c:showSerName val="0"/>
          <c:showPercent val="0"/>
          <c:showBubbleSize val="0"/>
        </c:dLbls>
        <c:gapWidth val="53"/>
        <c:overlap val="100"/>
        <c:axId val="104836480"/>
        <c:axId val="102573184"/>
      </c:barChart>
      <c:catAx>
        <c:axId val="104836480"/>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ts val="1600"/>
              </a:lnSpc>
              <a:defRPr sz="1600"/>
            </a:pPr>
            <a:endParaRPr lang="en-US"/>
          </a:p>
        </c:txPr>
        <c:crossAx val="102573184"/>
        <c:crosses val="autoZero"/>
        <c:auto val="1"/>
        <c:lblAlgn val="ctr"/>
        <c:lblOffset val="100"/>
        <c:noMultiLvlLbl val="0"/>
      </c:catAx>
      <c:valAx>
        <c:axId val="102573184"/>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104836480"/>
        <c:crosses val="max"/>
        <c:crossBetween val="between"/>
        <c:majorUnit val="0.2"/>
      </c:valAx>
    </c:plotArea>
    <c:legend>
      <c:legendPos val="t"/>
      <c:layout>
        <c:manualLayout>
          <c:xMode val="edge"/>
          <c:yMode val="edge"/>
          <c:x val="0.25008631256673958"/>
          <c:y val="1.2693833970149001E-2"/>
          <c:w val="0.71904088123785415"/>
          <c:h val="6.117128604780227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71104663071762"/>
          <c:y val="6.2230028759702911E-2"/>
          <c:w val="0.48933200978841468"/>
          <c:h val="0.89198515245434751"/>
        </c:manualLayout>
      </c:layout>
      <c:barChart>
        <c:barDir val="bar"/>
        <c:grouping val="percentStacked"/>
        <c:varyColors val="0"/>
        <c:ser>
          <c:idx val="0"/>
          <c:order val="0"/>
          <c:tx>
            <c:strRef>
              <c:f>Sheet1!$B$1</c:f>
              <c:strCache>
                <c:ptCount val="1"/>
                <c:pt idx="0">
                  <c:v>Ext. Impt.</c:v>
                </c:pt>
              </c:strCache>
            </c:strRef>
          </c:tx>
          <c:spPr>
            <a:solidFill>
              <a:schemeClr val="accent1"/>
            </a:solidFill>
            <a:ln>
              <a:solidFill>
                <a:schemeClr val="tx1"/>
              </a:solidFill>
            </a:ln>
          </c:spPr>
          <c:invertIfNegative val="0"/>
          <c:dLbls>
            <c:dLbl>
              <c:idx val="6"/>
              <c:spPr/>
              <c:txPr>
                <a:bodyPr/>
                <a:lstStyle/>
                <a:p>
                  <a:pPr>
                    <a:defRPr sz="140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Afterschool programs for school age children</c:v>
                </c:pt>
                <c:pt idx="1">
                  <c:v>Substance abuse treatment for youth</c:v>
                </c:pt>
                <c:pt idx="2">
                  <c:v>Helping young parents learn about infant and toddler’s development and needs</c:v>
                </c:pt>
                <c:pt idx="3">
                  <c:v>Affordable, high quality preschool programs</c:v>
                </c:pt>
                <c:pt idx="4">
                  <c:v>Regular dental health checkups for children</c:v>
                </c:pt>
                <c:pt idx="5">
                  <c:v>Additional support for youth in foster care</c:v>
                </c:pt>
                <c:pt idx="6">
                  <c:v>Mental health treatment for children and youth</c:v>
                </c:pt>
                <c:pt idx="7">
                  <c:v>Bullying prevention programs and education</c:v>
                </c:pt>
                <c:pt idx="8">
                  <c:v>Helping low-income parents afford child care</c:v>
                </c:pt>
                <c:pt idx="9">
                  <c:v>Financial assistance to help at-risk families with young children stay in their homes</c:v>
                </c:pt>
              </c:strCache>
            </c:strRef>
          </c:cat>
          <c:val>
            <c:numRef>
              <c:f>Sheet1!$B$2:$B$11</c:f>
              <c:numCache>
                <c:formatCode>0%</c:formatCode>
                <c:ptCount val="10"/>
                <c:pt idx="0">
                  <c:v>0.33</c:v>
                </c:pt>
                <c:pt idx="1">
                  <c:v>0.33</c:v>
                </c:pt>
                <c:pt idx="2">
                  <c:v>0.33</c:v>
                </c:pt>
                <c:pt idx="3">
                  <c:v>0.32</c:v>
                </c:pt>
                <c:pt idx="4">
                  <c:v>0.32</c:v>
                </c:pt>
                <c:pt idx="5">
                  <c:v>0.32</c:v>
                </c:pt>
                <c:pt idx="6">
                  <c:v>0.31</c:v>
                </c:pt>
                <c:pt idx="7">
                  <c:v>0.31</c:v>
                </c:pt>
                <c:pt idx="8">
                  <c:v>0.3</c:v>
                </c:pt>
                <c:pt idx="9">
                  <c:v>0.24</c:v>
                </c:pt>
              </c:numCache>
            </c:numRef>
          </c:val>
        </c:ser>
        <c:ser>
          <c:idx val="1"/>
          <c:order val="1"/>
          <c:tx>
            <c:strRef>
              <c:f>Sheet1!$C$1</c:f>
              <c:strCache>
                <c:ptCount val="1"/>
                <c:pt idx="0">
                  <c:v>Very Impt.</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Afterschool programs for school age children</c:v>
                </c:pt>
                <c:pt idx="1">
                  <c:v>Substance abuse treatment for youth</c:v>
                </c:pt>
                <c:pt idx="2">
                  <c:v>Helping young parents learn about infant and toddler’s development and needs</c:v>
                </c:pt>
                <c:pt idx="3">
                  <c:v>Affordable, high quality preschool programs</c:v>
                </c:pt>
                <c:pt idx="4">
                  <c:v>Regular dental health checkups for children</c:v>
                </c:pt>
                <c:pt idx="5">
                  <c:v>Additional support for youth in foster care</c:v>
                </c:pt>
                <c:pt idx="6">
                  <c:v>Mental health treatment for children and youth</c:v>
                </c:pt>
                <c:pt idx="7">
                  <c:v>Bullying prevention programs and education</c:v>
                </c:pt>
                <c:pt idx="8">
                  <c:v>Helping low-income parents afford child care</c:v>
                </c:pt>
                <c:pt idx="9">
                  <c:v>Financial assistance to help at-risk families with young children stay in their homes</c:v>
                </c:pt>
              </c:strCache>
            </c:strRef>
          </c:cat>
          <c:val>
            <c:numRef>
              <c:f>Sheet1!$C$2:$C$11</c:f>
              <c:numCache>
                <c:formatCode>0%</c:formatCode>
                <c:ptCount val="10"/>
                <c:pt idx="0">
                  <c:v>0.32</c:v>
                </c:pt>
                <c:pt idx="1">
                  <c:v>0.32</c:v>
                </c:pt>
                <c:pt idx="2">
                  <c:v>0.28999999999999998</c:v>
                </c:pt>
                <c:pt idx="3">
                  <c:v>0.33</c:v>
                </c:pt>
                <c:pt idx="4">
                  <c:v>0.33</c:v>
                </c:pt>
                <c:pt idx="5">
                  <c:v>0.28999999999999998</c:v>
                </c:pt>
                <c:pt idx="6">
                  <c:v>0.34</c:v>
                </c:pt>
                <c:pt idx="7">
                  <c:v>0.31</c:v>
                </c:pt>
                <c:pt idx="8">
                  <c:v>0.27</c:v>
                </c:pt>
                <c:pt idx="9">
                  <c:v>0.3</c:v>
                </c:pt>
              </c:numCache>
            </c:numRef>
          </c:val>
        </c:ser>
        <c:ser>
          <c:idx val="2"/>
          <c:order val="2"/>
          <c:tx>
            <c:strRef>
              <c:f>Sheet1!$D$1</c:f>
              <c:strCache>
                <c:ptCount val="1"/>
                <c:pt idx="0">
                  <c:v>Smwt. Impt.</c:v>
                </c:pt>
              </c:strCache>
            </c:strRef>
          </c:tx>
          <c:spPr>
            <a:solidFill>
              <a:schemeClr val="accent5"/>
            </a:solidFill>
            <a:ln>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Afterschool programs for school age children</c:v>
                </c:pt>
                <c:pt idx="1">
                  <c:v>Substance abuse treatment for youth</c:v>
                </c:pt>
                <c:pt idx="2">
                  <c:v>Helping young parents learn about infant and toddler’s development and needs</c:v>
                </c:pt>
                <c:pt idx="3">
                  <c:v>Affordable, high quality preschool programs</c:v>
                </c:pt>
                <c:pt idx="4">
                  <c:v>Regular dental health checkups for children</c:v>
                </c:pt>
                <c:pt idx="5">
                  <c:v>Additional support for youth in foster care</c:v>
                </c:pt>
                <c:pt idx="6">
                  <c:v>Mental health treatment for children and youth</c:v>
                </c:pt>
                <c:pt idx="7">
                  <c:v>Bullying prevention programs and education</c:v>
                </c:pt>
                <c:pt idx="8">
                  <c:v>Helping low-income parents afford child care</c:v>
                </c:pt>
                <c:pt idx="9">
                  <c:v>Financial assistance to help at-risk families with young children stay in their homes</c:v>
                </c:pt>
              </c:strCache>
            </c:strRef>
          </c:cat>
          <c:val>
            <c:numRef>
              <c:f>Sheet1!$D$2:$D$11</c:f>
              <c:numCache>
                <c:formatCode>0%</c:formatCode>
                <c:ptCount val="10"/>
                <c:pt idx="0">
                  <c:v>0.26</c:v>
                </c:pt>
                <c:pt idx="1">
                  <c:v>0.21</c:v>
                </c:pt>
                <c:pt idx="2">
                  <c:v>0.26</c:v>
                </c:pt>
                <c:pt idx="3">
                  <c:v>0.24</c:v>
                </c:pt>
                <c:pt idx="4">
                  <c:v>0.19</c:v>
                </c:pt>
                <c:pt idx="5">
                  <c:v>0.26</c:v>
                </c:pt>
                <c:pt idx="6">
                  <c:v>0.2</c:v>
                </c:pt>
                <c:pt idx="7">
                  <c:v>0.25</c:v>
                </c:pt>
                <c:pt idx="8">
                  <c:v>0.26</c:v>
                </c:pt>
                <c:pt idx="9">
                  <c:v>0.26</c:v>
                </c:pt>
              </c:numCache>
            </c:numRef>
          </c:val>
        </c:ser>
        <c:ser>
          <c:idx val="3"/>
          <c:order val="3"/>
          <c:tx>
            <c:strRef>
              <c:f>Sheet1!$E$1</c:f>
              <c:strCache>
                <c:ptCount val="1"/>
                <c:pt idx="0">
                  <c:v>Not Too Impt.</c:v>
                </c:pt>
              </c:strCache>
            </c:strRef>
          </c:tx>
          <c:spPr>
            <a:solidFill>
              <a:schemeClr val="accent4"/>
            </a:solidFill>
            <a:ln>
              <a:solidFill>
                <a:schemeClr val="tx1"/>
              </a:solid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Afterschool programs for school age children</c:v>
                </c:pt>
                <c:pt idx="1">
                  <c:v>Substance abuse treatment for youth</c:v>
                </c:pt>
                <c:pt idx="2">
                  <c:v>Helping young parents learn about infant and toddler’s development and needs</c:v>
                </c:pt>
                <c:pt idx="3">
                  <c:v>Affordable, high quality preschool programs</c:v>
                </c:pt>
                <c:pt idx="4">
                  <c:v>Regular dental health checkups for children</c:v>
                </c:pt>
                <c:pt idx="5">
                  <c:v>Additional support for youth in foster care</c:v>
                </c:pt>
                <c:pt idx="6">
                  <c:v>Mental health treatment for children and youth</c:v>
                </c:pt>
                <c:pt idx="7">
                  <c:v>Bullying prevention programs and education</c:v>
                </c:pt>
                <c:pt idx="8">
                  <c:v>Helping low-income parents afford child care</c:v>
                </c:pt>
                <c:pt idx="9">
                  <c:v>Financial assistance to help at-risk families with young children stay in their homes</c:v>
                </c:pt>
              </c:strCache>
            </c:strRef>
          </c:cat>
          <c:val>
            <c:numRef>
              <c:f>Sheet1!$E$2:$E$11</c:f>
              <c:numCache>
                <c:formatCode>0%</c:formatCode>
                <c:ptCount val="10"/>
                <c:pt idx="0">
                  <c:v>0.08</c:v>
                </c:pt>
                <c:pt idx="1">
                  <c:v>0.12</c:v>
                </c:pt>
                <c:pt idx="2">
                  <c:v>0.11</c:v>
                </c:pt>
                <c:pt idx="3">
                  <c:v>0.09</c:v>
                </c:pt>
                <c:pt idx="4">
                  <c:v>0.15</c:v>
                </c:pt>
                <c:pt idx="5">
                  <c:v>0.09</c:v>
                </c:pt>
                <c:pt idx="6">
                  <c:v>0.12</c:v>
                </c:pt>
                <c:pt idx="7">
                  <c:v>0.12</c:v>
                </c:pt>
                <c:pt idx="8">
                  <c:v>0.16</c:v>
                </c:pt>
                <c:pt idx="9">
                  <c:v>0.18</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dLbls>
            <c:delete val="1"/>
          </c:dLbls>
          <c:cat>
            <c:strRef>
              <c:f>Sheet1!$A$2:$A$11</c:f>
              <c:strCache>
                <c:ptCount val="10"/>
                <c:pt idx="0">
                  <c:v>Afterschool programs for school age children</c:v>
                </c:pt>
                <c:pt idx="1">
                  <c:v>Substance abuse treatment for youth</c:v>
                </c:pt>
                <c:pt idx="2">
                  <c:v>Helping young parents learn about infant and toddler’s development and needs</c:v>
                </c:pt>
                <c:pt idx="3">
                  <c:v>Affordable, high quality preschool programs</c:v>
                </c:pt>
                <c:pt idx="4">
                  <c:v>Regular dental health checkups for children</c:v>
                </c:pt>
                <c:pt idx="5">
                  <c:v>Additional support for youth in foster care</c:v>
                </c:pt>
                <c:pt idx="6">
                  <c:v>Mental health treatment for children and youth</c:v>
                </c:pt>
                <c:pt idx="7">
                  <c:v>Bullying prevention programs and education</c:v>
                </c:pt>
                <c:pt idx="8">
                  <c:v>Helping low-income parents afford child care</c:v>
                </c:pt>
                <c:pt idx="9">
                  <c:v>Financial assistance to help at-risk families with young children stay in their homes</c:v>
                </c:pt>
              </c:strCache>
            </c:strRef>
          </c:cat>
          <c:val>
            <c:numRef>
              <c:f>Sheet1!$F$2:$F$11</c:f>
              <c:numCache>
                <c:formatCode>0%</c:formatCode>
                <c:ptCount val="10"/>
                <c:pt idx="0">
                  <c:v>0.01</c:v>
                </c:pt>
                <c:pt idx="1">
                  <c:v>0.02</c:v>
                </c:pt>
                <c:pt idx="2">
                  <c:v>0.01</c:v>
                </c:pt>
                <c:pt idx="3">
                  <c:v>0.02</c:v>
                </c:pt>
                <c:pt idx="4">
                  <c:v>0.01</c:v>
                </c:pt>
                <c:pt idx="5">
                  <c:v>0.03</c:v>
                </c:pt>
                <c:pt idx="6">
                  <c:v>0.02</c:v>
                </c:pt>
                <c:pt idx="7">
                  <c:v>0.01</c:v>
                </c:pt>
                <c:pt idx="8">
                  <c:v>0.01</c:v>
                </c:pt>
                <c:pt idx="9">
                  <c:v>0.03</c:v>
                </c:pt>
              </c:numCache>
            </c:numRef>
          </c:val>
        </c:ser>
        <c:dLbls>
          <c:showLegendKey val="0"/>
          <c:showVal val="1"/>
          <c:showCatName val="0"/>
          <c:showSerName val="0"/>
          <c:showPercent val="0"/>
          <c:showBubbleSize val="0"/>
        </c:dLbls>
        <c:gapWidth val="53"/>
        <c:overlap val="100"/>
        <c:axId val="104764544"/>
        <c:axId val="104766080"/>
      </c:barChart>
      <c:catAx>
        <c:axId val="104764544"/>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ts val="1500"/>
              </a:lnSpc>
              <a:defRPr sz="1550"/>
            </a:pPr>
            <a:endParaRPr lang="en-US"/>
          </a:p>
        </c:txPr>
        <c:crossAx val="104766080"/>
        <c:crosses val="autoZero"/>
        <c:auto val="1"/>
        <c:lblAlgn val="ctr"/>
        <c:lblOffset val="100"/>
        <c:noMultiLvlLbl val="0"/>
      </c:catAx>
      <c:valAx>
        <c:axId val="104766080"/>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104764544"/>
        <c:crosses val="max"/>
        <c:crossBetween val="between"/>
        <c:majorUnit val="0.2"/>
      </c:valAx>
    </c:plotArea>
    <c:legend>
      <c:legendPos val="t"/>
      <c:layout>
        <c:manualLayout>
          <c:xMode val="edge"/>
          <c:yMode val="edge"/>
          <c:x val="0.25008631256673958"/>
          <c:y val="1.2693833970149001E-2"/>
          <c:w val="0.71904088123785415"/>
          <c:h val="6.117128604780227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43054041357544E-2"/>
          <c:y val="7.6077120097390358E-2"/>
          <c:w val="0.79999137543307242"/>
          <c:h val="0.87786083280734184"/>
        </c:manualLayout>
      </c:layout>
      <c:barChart>
        <c:barDir val="bar"/>
        <c:grouping val="stacked"/>
        <c:varyColors val="0"/>
        <c:ser>
          <c:idx val="0"/>
          <c:order val="0"/>
          <c:tx>
            <c:strRef>
              <c:f>Sheet1!$B$1</c:f>
              <c:strCache>
                <c:ptCount val="1"/>
                <c:pt idx="0">
                  <c:v>Very Conv.</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Sheet1!$B$2:$B$4</c:f>
              <c:numCache>
                <c:formatCode>0%</c:formatCode>
                <c:ptCount val="3"/>
                <c:pt idx="0">
                  <c:v>0.59</c:v>
                </c:pt>
                <c:pt idx="1">
                  <c:v>0.51</c:v>
                </c:pt>
                <c:pt idx="2">
                  <c:v>0.46</c:v>
                </c:pt>
              </c:numCache>
            </c:numRef>
          </c:val>
          <c:extLst>
            <c:ext xmlns:c15="http://schemas.microsoft.com/office/drawing/2012/chart" uri="{02D57815-91ED-43cb-92C2-25804820EDAC}">
              <c15:filteredCategoryTitle>
                <c15:cat>
                  <c:multiLvlStrRef>
                    <c:extLst>
                      <c:ext uri="{02D57815-91ED-43cb-92C2-25804820EDAC}">
                        <c15:formulaRef>
                          <c15:sqref>Sheet1!$A$2:$A$4</c15:sqref>
                        </c15:formulaRef>
                      </c:ext>
                    </c:extLst>
                  </c:multiLvlStrRef>
                </c15:cat>
              </c15:filteredCategoryTitle>
            </c:ext>
          </c:extLst>
        </c:ser>
        <c:ser>
          <c:idx val="1"/>
          <c:order val="1"/>
          <c:tx>
            <c:strRef>
              <c:f>Sheet1!$C$1</c:f>
              <c:strCache>
                <c:ptCount val="1"/>
                <c:pt idx="0">
                  <c:v>Smwt. Conv.</c:v>
                </c:pt>
              </c:strCache>
            </c:strRef>
          </c:tx>
          <c:spPr>
            <a:solidFill>
              <a:schemeClr val="accent2"/>
            </a:solidFill>
            <a:ln w="9525">
              <a:solidFill>
                <a:schemeClr val="tx1"/>
              </a:solidFill>
            </a:ln>
          </c:spPr>
          <c:invertIfNegative val="0"/>
          <c:dLbls>
            <c:dLbl>
              <c:idx val="0"/>
              <c:spPr/>
              <c:txPr>
                <a:bodyPr/>
                <a:lstStyle/>
                <a:p>
                  <a:pPr>
                    <a:defRPr sz="1400"/>
                  </a:pPr>
                  <a:endParaRPr lang="en-US"/>
                </a:p>
              </c:txPr>
              <c:showLegendKey val="0"/>
              <c:showVal val="1"/>
              <c:showCatName val="0"/>
              <c:showSerName val="0"/>
              <c:showPercent val="0"/>
              <c:showBubbleSize val="0"/>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Sheet1!$C$2:$C$4</c:f>
              <c:numCache>
                <c:formatCode>0%</c:formatCode>
                <c:ptCount val="3"/>
                <c:pt idx="0">
                  <c:v>0.21</c:v>
                </c:pt>
                <c:pt idx="1">
                  <c:v>0.24</c:v>
                </c:pt>
                <c:pt idx="2">
                  <c:v>0.31</c:v>
                </c:pt>
              </c:numCache>
            </c:numRef>
          </c:val>
          <c:extLst>
            <c:ext xmlns:c15="http://schemas.microsoft.com/office/drawing/2012/chart" uri="{02D57815-91ED-43cb-92C2-25804820EDAC}">
              <c15:filteredCategoryTitle>
                <c15:cat>
                  <c:multiLvlStrRef>
                    <c:extLst>
                      <c:ext uri="{02D57815-91ED-43cb-92C2-25804820EDAC}">
                        <c15:formulaRef>
                          <c15:sqref>Sheet1!$A$2:$A$4</c15:sqref>
                        </c15:formulaRef>
                      </c:ext>
                    </c:extLst>
                  </c:multiLvlStrRef>
                </c15:cat>
              </c15:filteredCategoryTitle>
            </c:ext>
          </c:extLst>
        </c:ser>
        <c:dLbls>
          <c:showLegendKey val="0"/>
          <c:showVal val="0"/>
          <c:showCatName val="0"/>
          <c:showSerName val="0"/>
          <c:showPercent val="0"/>
          <c:showBubbleSize val="0"/>
        </c:dLbls>
        <c:gapWidth val="50"/>
        <c:overlap val="100"/>
        <c:axId val="104913152"/>
        <c:axId val="105185280"/>
      </c:barChart>
      <c:catAx>
        <c:axId val="104913152"/>
        <c:scaling>
          <c:orientation val="maxMin"/>
        </c:scaling>
        <c:delete val="0"/>
        <c:axPos val="l"/>
        <c:numFmt formatCode="General" sourceLinked="1"/>
        <c:majorTickMark val="none"/>
        <c:minorTickMark val="none"/>
        <c:tickLblPos val="none"/>
        <c:spPr>
          <a:ln>
            <a:solidFill>
              <a:schemeClr val="tx1"/>
            </a:solidFill>
          </a:ln>
        </c:spPr>
        <c:txPr>
          <a:bodyPr/>
          <a:lstStyle/>
          <a:p>
            <a:pPr>
              <a:defRPr sz="1700"/>
            </a:pPr>
            <a:endParaRPr lang="en-US"/>
          </a:p>
        </c:txPr>
        <c:crossAx val="105185280"/>
        <c:crosses val="autoZero"/>
        <c:auto val="1"/>
        <c:lblAlgn val="ctr"/>
        <c:lblOffset val="100"/>
        <c:noMultiLvlLbl val="0"/>
      </c:catAx>
      <c:valAx>
        <c:axId val="105185280"/>
        <c:scaling>
          <c:orientation val="minMax"/>
          <c:min val="0"/>
        </c:scaling>
        <c:delete val="0"/>
        <c:axPos val="b"/>
        <c:numFmt formatCode="0%" sourceLinked="1"/>
        <c:majorTickMark val="out"/>
        <c:minorTickMark val="none"/>
        <c:tickLblPos val="nextTo"/>
        <c:spPr>
          <a:ln>
            <a:solidFill>
              <a:schemeClr val="tx1"/>
            </a:solidFill>
          </a:ln>
        </c:spPr>
        <c:txPr>
          <a:bodyPr/>
          <a:lstStyle/>
          <a:p>
            <a:pPr>
              <a:defRPr sz="900"/>
            </a:pPr>
            <a:endParaRPr lang="en-US"/>
          </a:p>
        </c:txPr>
        <c:crossAx val="104913152"/>
        <c:crosses val="max"/>
        <c:crossBetween val="between"/>
        <c:majorUnit val="0.2"/>
      </c:valAx>
    </c:plotArea>
    <c:legend>
      <c:legendPos val="t"/>
      <c:layout>
        <c:manualLayout>
          <c:xMode val="edge"/>
          <c:yMode val="edge"/>
          <c:x val="7.5283833573429847E-3"/>
          <c:y val="0"/>
          <c:w val="0.99247161664265704"/>
          <c:h val="9.656946675392762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43054041357544E-2"/>
          <c:y val="7.6077120097390358E-2"/>
          <c:w val="0.79057748116290016"/>
          <c:h val="0.87786083280734184"/>
        </c:manualLayout>
      </c:layout>
      <c:barChart>
        <c:barDir val="bar"/>
        <c:grouping val="stacked"/>
        <c:varyColors val="0"/>
        <c:ser>
          <c:idx val="0"/>
          <c:order val="0"/>
          <c:tx>
            <c:strRef>
              <c:f>Sheet1!$B$1</c:f>
              <c:strCache>
                <c:ptCount val="1"/>
                <c:pt idx="0">
                  <c:v>Very Conv.</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Sheet1!$B$2:$B$4</c:f>
              <c:numCache>
                <c:formatCode>0%</c:formatCode>
                <c:ptCount val="3"/>
                <c:pt idx="0">
                  <c:v>0.41</c:v>
                </c:pt>
                <c:pt idx="1">
                  <c:v>0.4</c:v>
                </c:pt>
                <c:pt idx="2">
                  <c:v>0.37</c:v>
                </c:pt>
              </c:numCache>
            </c:numRef>
          </c:val>
          <c:extLst>
            <c:ext xmlns:c15="http://schemas.microsoft.com/office/drawing/2012/chart" uri="{02D57815-91ED-43cb-92C2-25804820EDAC}">
              <c15:filteredCategoryTitle>
                <c15:cat>
                  <c:multiLvlStrRef>
                    <c:extLst>
                      <c:ext uri="{02D57815-91ED-43cb-92C2-25804820EDAC}">
                        <c15:formulaRef>
                          <c15:sqref>Sheet1!$A$2:$A$4</c15:sqref>
                        </c15:formulaRef>
                      </c:ext>
                    </c:extLst>
                  </c:multiLvlStrRef>
                </c15:cat>
              </c15:filteredCategoryTitle>
            </c:ext>
          </c:extLst>
        </c:ser>
        <c:ser>
          <c:idx val="1"/>
          <c:order val="1"/>
          <c:tx>
            <c:strRef>
              <c:f>Sheet1!$C$1</c:f>
              <c:strCache>
                <c:ptCount val="1"/>
                <c:pt idx="0">
                  <c:v>Smwt. Conv.</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Sheet1!$C$2:$C$4</c:f>
              <c:numCache>
                <c:formatCode>0%</c:formatCode>
                <c:ptCount val="3"/>
                <c:pt idx="0">
                  <c:v>0.34</c:v>
                </c:pt>
                <c:pt idx="1">
                  <c:v>0.28000000000000003</c:v>
                </c:pt>
                <c:pt idx="2">
                  <c:v>0.27</c:v>
                </c:pt>
              </c:numCache>
            </c:numRef>
          </c:val>
          <c:extLst>
            <c:ext xmlns:c15="http://schemas.microsoft.com/office/drawing/2012/chart" uri="{02D57815-91ED-43cb-92C2-25804820EDAC}">
              <c15:filteredCategoryTitle>
                <c15:cat>
                  <c:multiLvlStrRef>
                    <c:extLst>
                      <c:ext uri="{02D57815-91ED-43cb-92C2-25804820EDAC}">
                        <c15:formulaRef>
                          <c15:sqref>Sheet1!$A$2:$A$4</c15:sqref>
                        </c15:formulaRef>
                      </c:ext>
                    </c:extLst>
                  </c:multiLvlStrRef>
                </c15:cat>
              </c15:filteredCategoryTitle>
            </c:ext>
          </c:extLst>
        </c:ser>
        <c:dLbls>
          <c:showLegendKey val="0"/>
          <c:showVal val="0"/>
          <c:showCatName val="0"/>
          <c:showSerName val="0"/>
          <c:showPercent val="0"/>
          <c:showBubbleSize val="0"/>
        </c:dLbls>
        <c:gapWidth val="50"/>
        <c:overlap val="100"/>
        <c:axId val="105222912"/>
        <c:axId val="105224448"/>
      </c:barChart>
      <c:catAx>
        <c:axId val="105222912"/>
        <c:scaling>
          <c:orientation val="maxMin"/>
        </c:scaling>
        <c:delete val="0"/>
        <c:axPos val="l"/>
        <c:numFmt formatCode="General" sourceLinked="1"/>
        <c:majorTickMark val="none"/>
        <c:minorTickMark val="none"/>
        <c:tickLblPos val="none"/>
        <c:spPr>
          <a:ln>
            <a:solidFill>
              <a:schemeClr val="tx1"/>
            </a:solidFill>
          </a:ln>
        </c:spPr>
        <c:txPr>
          <a:bodyPr/>
          <a:lstStyle/>
          <a:p>
            <a:pPr>
              <a:defRPr sz="1700"/>
            </a:pPr>
            <a:endParaRPr lang="en-US"/>
          </a:p>
        </c:txPr>
        <c:crossAx val="105224448"/>
        <c:crosses val="autoZero"/>
        <c:auto val="1"/>
        <c:lblAlgn val="ctr"/>
        <c:lblOffset val="100"/>
        <c:noMultiLvlLbl val="0"/>
      </c:catAx>
      <c:valAx>
        <c:axId val="105224448"/>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900"/>
            </a:pPr>
            <a:endParaRPr lang="en-US"/>
          </a:p>
        </c:txPr>
        <c:crossAx val="105222912"/>
        <c:crosses val="max"/>
        <c:crossBetween val="between"/>
        <c:majorUnit val="0.2"/>
      </c:valAx>
    </c:plotArea>
    <c:legend>
      <c:legendPos val="t"/>
      <c:layout>
        <c:manualLayout>
          <c:xMode val="edge"/>
          <c:yMode val="edge"/>
          <c:x val="7.5283833573429847E-3"/>
          <c:y val="0"/>
          <c:w val="0.99247161664265704"/>
          <c:h val="9.656946675392762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43054041357544E-2"/>
          <c:y val="7.6077120097390358E-2"/>
          <c:w val="0.79057748116290016"/>
          <c:h val="0.87786083280734184"/>
        </c:manualLayout>
      </c:layout>
      <c:barChart>
        <c:barDir val="bar"/>
        <c:grouping val="stacked"/>
        <c:varyColors val="0"/>
        <c:ser>
          <c:idx val="0"/>
          <c:order val="0"/>
          <c:tx>
            <c:strRef>
              <c:f>Sheet1!$B$1</c:f>
              <c:strCache>
                <c:ptCount val="1"/>
                <c:pt idx="0">
                  <c:v>Very Conv.</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Sheet1!$B$2:$B$4</c:f>
              <c:numCache>
                <c:formatCode>0%</c:formatCode>
                <c:ptCount val="3"/>
                <c:pt idx="0">
                  <c:v>0.35</c:v>
                </c:pt>
                <c:pt idx="1">
                  <c:v>0.35</c:v>
                </c:pt>
                <c:pt idx="2">
                  <c:v>0.28999999999999998</c:v>
                </c:pt>
              </c:numCache>
            </c:numRef>
          </c:val>
          <c:extLst>
            <c:ext xmlns:c15="http://schemas.microsoft.com/office/drawing/2012/chart" uri="{02D57815-91ED-43cb-92C2-25804820EDAC}">
              <c15:filteredCategoryTitle>
                <c15:cat>
                  <c:multiLvlStrRef>
                    <c:extLst>
                      <c:ext uri="{02D57815-91ED-43cb-92C2-25804820EDAC}">
                        <c15:formulaRef>
                          <c15:sqref>Sheet1!$A$2:$A$4</c15:sqref>
                        </c15:formulaRef>
                      </c:ext>
                    </c:extLst>
                  </c:multiLvlStrRef>
                </c15:cat>
              </c15:filteredCategoryTitle>
            </c:ext>
          </c:extLst>
        </c:ser>
        <c:ser>
          <c:idx val="1"/>
          <c:order val="1"/>
          <c:tx>
            <c:strRef>
              <c:f>Sheet1!$C$1</c:f>
              <c:strCache>
                <c:ptCount val="1"/>
                <c:pt idx="0">
                  <c:v>Smwt. Conv.</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Sheet1!$C$2:$C$4</c:f>
              <c:numCache>
                <c:formatCode>0%</c:formatCode>
                <c:ptCount val="3"/>
                <c:pt idx="0">
                  <c:v>0.41</c:v>
                </c:pt>
                <c:pt idx="1">
                  <c:v>0.34</c:v>
                </c:pt>
                <c:pt idx="2">
                  <c:v>0.34</c:v>
                </c:pt>
              </c:numCache>
            </c:numRef>
          </c:val>
          <c:extLst>
            <c:ext xmlns:c15="http://schemas.microsoft.com/office/drawing/2012/chart" uri="{02D57815-91ED-43cb-92C2-25804820EDAC}">
              <c15:filteredCategoryTitle>
                <c15:cat>
                  <c:multiLvlStrRef>
                    <c:extLst>
                      <c:ext uri="{02D57815-91ED-43cb-92C2-25804820EDAC}">
                        <c15:formulaRef>
                          <c15:sqref>Sheet1!$A$2:$A$4</c15:sqref>
                        </c15:formulaRef>
                      </c:ext>
                    </c:extLst>
                  </c:multiLvlStrRef>
                </c15:cat>
              </c15:filteredCategoryTitle>
            </c:ext>
          </c:extLst>
        </c:ser>
        <c:dLbls>
          <c:showLegendKey val="0"/>
          <c:showVal val="0"/>
          <c:showCatName val="0"/>
          <c:showSerName val="0"/>
          <c:showPercent val="0"/>
          <c:showBubbleSize val="0"/>
        </c:dLbls>
        <c:gapWidth val="50"/>
        <c:overlap val="100"/>
        <c:axId val="112618496"/>
        <c:axId val="112620288"/>
      </c:barChart>
      <c:catAx>
        <c:axId val="112618496"/>
        <c:scaling>
          <c:orientation val="maxMin"/>
        </c:scaling>
        <c:delete val="0"/>
        <c:axPos val="l"/>
        <c:numFmt formatCode="General" sourceLinked="1"/>
        <c:majorTickMark val="none"/>
        <c:minorTickMark val="none"/>
        <c:tickLblPos val="none"/>
        <c:spPr>
          <a:ln>
            <a:solidFill>
              <a:schemeClr val="tx1"/>
            </a:solidFill>
          </a:ln>
        </c:spPr>
        <c:txPr>
          <a:bodyPr/>
          <a:lstStyle/>
          <a:p>
            <a:pPr>
              <a:defRPr sz="1700"/>
            </a:pPr>
            <a:endParaRPr lang="en-US"/>
          </a:p>
        </c:txPr>
        <c:crossAx val="112620288"/>
        <c:crosses val="autoZero"/>
        <c:auto val="1"/>
        <c:lblAlgn val="ctr"/>
        <c:lblOffset val="100"/>
        <c:noMultiLvlLbl val="0"/>
      </c:catAx>
      <c:valAx>
        <c:axId val="112620288"/>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900"/>
            </a:pPr>
            <a:endParaRPr lang="en-US"/>
          </a:p>
        </c:txPr>
        <c:crossAx val="112618496"/>
        <c:crosses val="max"/>
        <c:crossBetween val="between"/>
        <c:majorUnit val="0.2"/>
      </c:valAx>
    </c:plotArea>
    <c:legend>
      <c:legendPos val="t"/>
      <c:layout>
        <c:manualLayout>
          <c:xMode val="edge"/>
          <c:yMode val="edge"/>
          <c:x val="7.5283833573429847E-3"/>
          <c:y val="0"/>
          <c:w val="0.99247161664265704"/>
          <c:h val="9.656946675392762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93508743043346"/>
          <c:y val="4.1072271269616085E-3"/>
          <c:w val="0.68996337780840922"/>
          <c:h val="0.9477971234710888"/>
        </c:manualLayout>
      </c:layout>
      <c:barChart>
        <c:barDir val="bar"/>
        <c:grouping val="clustered"/>
        <c:varyColors val="0"/>
        <c:ser>
          <c:idx val="0"/>
          <c:order val="0"/>
          <c:tx>
            <c:strRef>
              <c:f>Sheet1!$B$1</c:f>
              <c:strCache>
                <c:ptCount val="1"/>
                <c:pt idx="0">
                  <c:v>q11</c:v>
                </c:pt>
              </c:strCache>
            </c:strRef>
          </c:tx>
          <c:spPr>
            <a:solidFill>
              <a:schemeClr val="accent2"/>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2"/>
            <c:invertIfNegative val="0"/>
            <c:bubble3D val="0"/>
          </c:dPt>
          <c:dPt>
            <c:idx val="15"/>
            <c:invertIfNegative val="0"/>
            <c:bubble3D val="0"/>
          </c:dPt>
          <c:dPt>
            <c:idx val="18"/>
            <c:invertIfNegative val="0"/>
            <c:bubble3D val="0"/>
          </c:dPt>
          <c:dLbls>
            <c:spPr>
              <a:noFill/>
              <a:ln>
                <a:noFill/>
              </a:ln>
              <a:effectLst/>
            </c:spPr>
            <c:txPr>
              <a:bodyPr/>
              <a:lstStyle/>
              <a:p>
                <a:pPr>
                  <a:defRPr sz="180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Sheet1!$A$2:$A$7</c:f>
              <c:strCache>
                <c:ptCount val="6"/>
                <c:pt idx="0">
                  <c:v>Up to age one</c:v>
                </c:pt>
                <c:pt idx="1">
                  <c:v>One to three</c:v>
                </c:pt>
                <c:pt idx="2">
                  <c:v>Four to five</c:v>
                </c:pt>
                <c:pt idx="3">
                  <c:v>Six to ten</c:v>
                </c:pt>
                <c:pt idx="4">
                  <c:v>Eleven to fourteen</c:v>
                </c:pt>
                <c:pt idx="5">
                  <c:v>Other/All/DK/NA</c:v>
                </c:pt>
              </c:strCache>
            </c:strRef>
          </c:cat>
          <c:val>
            <c:numRef>
              <c:f>Sheet1!$B$2:$B$7</c:f>
              <c:numCache>
                <c:formatCode>0%</c:formatCode>
                <c:ptCount val="6"/>
                <c:pt idx="0">
                  <c:v>0.08</c:v>
                </c:pt>
                <c:pt idx="1">
                  <c:v>0.43</c:v>
                </c:pt>
                <c:pt idx="2">
                  <c:v>0.27</c:v>
                </c:pt>
                <c:pt idx="3">
                  <c:v>0.11</c:v>
                </c:pt>
                <c:pt idx="4">
                  <c:v>0.01</c:v>
                </c:pt>
                <c:pt idx="5">
                  <c:v>0.1</c:v>
                </c:pt>
              </c:numCache>
            </c:numRef>
          </c:val>
        </c:ser>
        <c:dLbls>
          <c:showLegendKey val="0"/>
          <c:showVal val="0"/>
          <c:showCatName val="0"/>
          <c:showSerName val="0"/>
          <c:showPercent val="0"/>
          <c:showBubbleSize val="0"/>
        </c:dLbls>
        <c:gapWidth val="14"/>
        <c:axId val="43294080"/>
        <c:axId val="80766080"/>
      </c:barChart>
      <c:catAx>
        <c:axId val="43294080"/>
        <c:scaling>
          <c:orientation val="maxMin"/>
        </c:scaling>
        <c:delete val="0"/>
        <c:axPos val="l"/>
        <c:numFmt formatCode="General" sourceLinked="1"/>
        <c:majorTickMark val="none"/>
        <c:minorTickMark val="none"/>
        <c:tickLblPos val="nextTo"/>
        <c:spPr>
          <a:ln>
            <a:solidFill>
              <a:schemeClr val="tx1"/>
            </a:solidFill>
          </a:ln>
        </c:spPr>
        <c:txPr>
          <a:bodyPr/>
          <a:lstStyle/>
          <a:p>
            <a:pPr>
              <a:defRPr sz="1800"/>
            </a:pPr>
            <a:endParaRPr lang="en-US"/>
          </a:p>
        </c:txPr>
        <c:crossAx val="80766080"/>
        <c:crosses val="autoZero"/>
        <c:auto val="1"/>
        <c:lblAlgn val="ctr"/>
        <c:lblOffset val="100"/>
        <c:noMultiLvlLbl val="0"/>
      </c:catAx>
      <c:valAx>
        <c:axId val="80766080"/>
        <c:scaling>
          <c:orientation val="minMax"/>
          <c:max val="0.6000000000000003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43294080"/>
        <c:crosses val="max"/>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40463948456996E-2"/>
          <c:y val="0.03"/>
          <c:w val="0.85409561207013263"/>
          <c:h val="0.89200000000000013"/>
        </c:manualLayout>
      </c:layout>
      <c:barChart>
        <c:barDir val="bar"/>
        <c:grouping val="clustered"/>
        <c:varyColors val="0"/>
        <c:ser>
          <c:idx val="0"/>
          <c:order val="0"/>
          <c:tx>
            <c:strRef>
              <c:f>Sheet1!$B$1</c:f>
              <c:strCache>
                <c:ptCount val="1"/>
              </c:strCache>
            </c:strRef>
          </c:tx>
          <c:spPr>
            <a:solidFill>
              <a:srgbClr val="6BC642"/>
            </a:solidFill>
            <a:ln w="12516">
              <a:solidFill>
                <a:schemeClr val="tx1"/>
              </a:solidFill>
              <a:prstDash val="solid"/>
            </a:ln>
          </c:spPr>
          <c:invertIfNegative val="0"/>
          <c:dPt>
            <c:idx val="0"/>
            <c:invertIfNegative val="0"/>
            <c:bubble3D val="0"/>
            <c:spPr>
              <a:solidFill>
                <a:schemeClr val="accent1"/>
              </a:solidFill>
              <a:ln w="12516">
                <a:solidFill>
                  <a:schemeClr val="tx1"/>
                </a:solidFill>
                <a:prstDash val="solid"/>
              </a:ln>
            </c:spPr>
          </c:dPt>
          <c:dPt>
            <c:idx val="1"/>
            <c:invertIfNegative val="0"/>
            <c:bubble3D val="0"/>
            <c:spPr>
              <a:solidFill>
                <a:schemeClr val="accent2"/>
              </a:solidFill>
              <a:ln w="12516">
                <a:solidFill>
                  <a:schemeClr val="tx1"/>
                </a:solidFill>
                <a:prstDash val="solid"/>
              </a:ln>
            </c:spPr>
          </c:dPt>
          <c:dPt>
            <c:idx val="2"/>
            <c:invertIfNegative val="0"/>
            <c:bubble3D val="0"/>
            <c:spPr>
              <a:solidFill>
                <a:schemeClr val="bg2"/>
              </a:solidFill>
              <a:ln w="12516">
                <a:solidFill>
                  <a:schemeClr val="tx1"/>
                </a:solidFill>
                <a:prstDash val="solid"/>
              </a:ln>
            </c:spPr>
          </c:dPt>
          <c:dPt>
            <c:idx val="3"/>
            <c:invertIfNegative val="0"/>
            <c:bubble3D val="0"/>
            <c:spPr>
              <a:solidFill>
                <a:schemeClr val="folHlink"/>
              </a:solidFill>
              <a:ln w="12516">
                <a:solidFill>
                  <a:schemeClr val="tx1"/>
                </a:solidFill>
                <a:prstDash val="solid"/>
              </a:ln>
            </c:spPr>
          </c:dPt>
          <c:dPt>
            <c:idx val="4"/>
            <c:invertIfNegative val="0"/>
            <c:bubble3D val="0"/>
            <c:spPr>
              <a:solidFill>
                <a:srgbClr val="FFFFCC"/>
              </a:solidFill>
              <a:ln w="12516">
                <a:solidFill>
                  <a:schemeClr val="tx1"/>
                </a:solidFill>
                <a:prstDash val="solid"/>
              </a:ln>
            </c:spPr>
          </c:dPt>
          <c:dPt>
            <c:idx val="5"/>
            <c:invertIfNegative val="0"/>
            <c:bubble3D val="0"/>
            <c:spPr>
              <a:solidFill>
                <a:srgbClr val="FF8989"/>
              </a:solidFill>
              <a:ln w="12516">
                <a:solidFill>
                  <a:schemeClr val="tx1"/>
                </a:solidFill>
                <a:prstDash val="solid"/>
              </a:ln>
            </c:spPr>
          </c:dPt>
          <c:dPt>
            <c:idx val="6"/>
            <c:invertIfNegative val="0"/>
            <c:bubble3D val="0"/>
            <c:spPr>
              <a:solidFill>
                <a:schemeClr val="folHlink"/>
              </a:solidFill>
              <a:ln w="12516">
                <a:solidFill>
                  <a:schemeClr val="tx1"/>
                </a:solidFill>
                <a:prstDash val="solid"/>
              </a:ln>
            </c:spPr>
          </c:dPt>
          <c:dPt>
            <c:idx val="7"/>
            <c:invertIfNegative val="0"/>
            <c:bubble3D val="0"/>
            <c:spPr>
              <a:solidFill>
                <a:srgbClr val="FFFF00"/>
              </a:solidFill>
              <a:ln w="12516">
                <a:solidFill>
                  <a:schemeClr val="tx1"/>
                </a:solidFill>
                <a:prstDash val="solid"/>
              </a:ln>
            </c:spPr>
          </c:dPt>
          <c:dPt>
            <c:idx val="8"/>
            <c:invertIfNegative val="0"/>
            <c:bubble3D val="0"/>
            <c:spPr>
              <a:solidFill>
                <a:srgbClr val="FFFFCC"/>
              </a:solidFill>
              <a:ln w="12516">
                <a:solidFill>
                  <a:schemeClr val="tx1"/>
                </a:solidFill>
                <a:prstDash val="solid"/>
              </a:ln>
            </c:spPr>
          </c:dPt>
          <c:dPt>
            <c:idx val="9"/>
            <c:invertIfNegative val="0"/>
            <c:bubble3D val="0"/>
            <c:spPr>
              <a:solidFill>
                <a:srgbClr val="FFFF00"/>
              </a:solidFill>
              <a:ln w="12516">
                <a:solidFill>
                  <a:schemeClr val="tx1"/>
                </a:solidFill>
                <a:prstDash val="solid"/>
              </a:ln>
            </c:spPr>
          </c:dPt>
          <c:dLbls>
            <c:dLbl>
              <c:idx val="5"/>
              <c:spPr>
                <a:noFill/>
                <a:ln w="25033">
                  <a:noFill/>
                </a:ln>
              </c:spPr>
              <c:txPr>
                <a:bodyPr/>
                <a:lstStyle/>
                <a:p>
                  <a:pPr>
                    <a:defRPr sz="1971"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6"/>
              <c:spPr>
                <a:noFill/>
                <a:ln w="25033">
                  <a:noFill/>
                </a:ln>
              </c:spPr>
              <c:txPr>
                <a:bodyPr/>
                <a:lstStyle/>
                <a:p>
                  <a:pPr>
                    <a:defRPr sz="1971"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spPr>
              <a:noFill/>
              <a:ln w="25033">
                <a:noFill/>
              </a:ln>
            </c:spPr>
            <c:txPr>
              <a:bodyPr/>
              <a:lstStyle/>
              <a:p>
                <a:pPr>
                  <a:defRPr sz="15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Sheet1!$A$2:$A$4</c:f>
            </c:multiLvlStrRef>
          </c:cat>
          <c:val>
            <c:numRef>
              <c:f>Sheet1!$B$2:$B$4</c:f>
              <c:numCache>
                <c:formatCode>0%</c:formatCode>
                <c:ptCount val="3"/>
                <c:pt idx="0">
                  <c:v>0.72</c:v>
                </c:pt>
                <c:pt idx="1">
                  <c:v>0.13</c:v>
                </c:pt>
                <c:pt idx="2">
                  <c:v>0.15</c:v>
                </c:pt>
              </c:numCache>
            </c:numRef>
          </c:val>
        </c:ser>
        <c:dLbls>
          <c:showLegendKey val="0"/>
          <c:showVal val="0"/>
          <c:showCatName val="0"/>
          <c:showSerName val="0"/>
          <c:showPercent val="0"/>
          <c:showBubbleSize val="0"/>
        </c:dLbls>
        <c:gapWidth val="20"/>
        <c:axId val="68992384"/>
        <c:axId val="69006464"/>
      </c:barChart>
      <c:catAx>
        <c:axId val="68992384"/>
        <c:scaling>
          <c:orientation val="maxMin"/>
        </c:scaling>
        <c:delete val="0"/>
        <c:axPos val="l"/>
        <c:numFmt formatCode="General" sourceLinked="0"/>
        <c:majorTickMark val="none"/>
        <c:minorTickMark val="none"/>
        <c:tickLblPos val="nextTo"/>
        <c:spPr>
          <a:ln w="9525">
            <a:solidFill>
              <a:schemeClr val="tx1"/>
            </a:solidFill>
            <a:prstDash val="solid"/>
          </a:ln>
        </c:spPr>
        <c:txPr>
          <a:bodyPr rot="0" vert="horz"/>
          <a:lstStyle/>
          <a:p>
            <a:pPr>
              <a:defRPr sz="1577" b="1" i="0" u="none" strike="noStrike" baseline="0">
                <a:solidFill>
                  <a:schemeClr val="tx1"/>
                </a:solidFill>
                <a:latin typeface="Arial"/>
                <a:ea typeface="Arial"/>
                <a:cs typeface="Arial"/>
              </a:defRPr>
            </a:pPr>
            <a:endParaRPr lang="en-US"/>
          </a:p>
        </c:txPr>
        <c:crossAx val="69006464"/>
        <c:crosses val="autoZero"/>
        <c:auto val="1"/>
        <c:lblAlgn val="ctr"/>
        <c:lblOffset val="100"/>
        <c:tickLblSkip val="1"/>
        <c:tickMarkSkip val="1"/>
        <c:noMultiLvlLbl val="0"/>
      </c:catAx>
      <c:valAx>
        <c:axId val="69006464"/>
        <c:scaling>
          <c:orientation val="minMax"/>
          <c:max val="1"/>
          <c:min val="0"/>
        </c:scaling>
        <c:delete val="0"/>
        <c:axPos val="b"/>
        <c:numFmt formatCode="0%" sourceLinked="1"/>
        <c:majorTickMark val="out"/>
        <c:minorTickMark val="none"/>
        <c:tickLblPos val="nextTo"/>
        <c:spPr>
          <a:ln w="952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68992384"/>
        <c:crosses val="max"/>
        <c:crossBetween val="between"/>
        <c:majorUnit val="0.2"/>
        <c:minorUnit val="0.04"/>
      </c:valAx>
      <c:spPr>
        <a:noFill/>
        <a:ln w="25400">
          <a:noFill/>
        </a:ln>
      </c:spPr>
    </c:plotArea>
    <c:plotVisOnly val="1"/>
    <c:dispBlanksAs val="gap"/>
    <c:showDLblsOverMax val="0"/>
  </c:chart>
  <c:spPr>
    <a:noFill/>
    <a:ln>
      <a:noFill/>
    </a:ln>
  </c:spPr>
  <c:txPr>
    <a:bodyPr/>
    <a:lstStyle/>
    <a:p>
      <a:pPr>
        <a:defRPr sz="101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269866051226354E-2"/>
          <c:y val="0.11355372917468097"/>
          <c:w val="0.99203127734033303"/>
          <c:h val="0.79355964246193456"/>
        </c:manualLayout>
      </c:layout>
      <c:barChart>
        <c:barDir val="col"/>
        <c:grouping val="clustered"/>
        <c:varyColors val="0"/>
        <c:ser>
          <c:idx val="0"/>
          <c:order val="0"/>
          <c:tx>
            <c:strRef>
              <c:f>Sheet1!$B$1</c:f>
              <c:strCache>
                <c:ptCount val="1"/>
                <c:pt idx="0">
                  <c:v>Doing More</c:v>
                </c:pt>
              </c:strCache>
            </c:strRef>
          </c:tx>
          <c:spPr>
            <a:solidFill>
              <a:srgbClr val="8B9E94"/>
            </a:solidFill>
            <a:ln>
              <a:solidFill>
                <a:srgbClr val="000000"/>
              </a:solidFill>
            </a:ln>
            <a:effectLst/>
            <a:scene3d>
              <a:camera prst="orthographicFront"/>
              <a:lightRig rig="threePt" dir="t"/>
            </a:scene3d>
          </c:spPr>
          <c:invertIfNegative val="0"/>
          <c:dPt>
            <c:idx val="0"/>
            <c:invertIfNegative val="0"/>
            <c:bubble3D val="0"/>
            <c:spPr>
              <a:solidFill>
                <a:srgbClr val="65796E"/>
              </a:solidFill>
              <a:ln>
                <a:solidFill>
                  <a:srgbClr val="000000"/>
                </a:solidFill>
              </a:ln>
              <a:effectLst/>
              <a:scene3d>
                <a:camera prst="orthographicFront"/>
                <a:lightRig rig="threePt" dir="t"/>
              </a:scene3d>
            </c:spPr>
          </c:dPt>
          <c:dLbls>
            <c:spPr>
              <a:noFill/>
              <a:ln>
                <a:noFill/>
              </a:ln>
              <a:effectLst/>
            </c:spPr>
            <c:txPr>
              <a:bodyPr/>
              <a:lstStyle/>
              <a:p>
                <a:pPr>
                  <a:defRPr sz="18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0%</c:formatCode>
                <c:ptCount val="1"/>
                <c:pt idx="0">
                  <c:v>0.7</c:v>
                </c:pt>
              </c:numCache>
            </c:numRef>
          </c:val>
        </c:ser>
        <c:ser>
          <c:idx val="1"/>
          <c:order val="1"/>
          <c:tx>
            <c:strRef>
              <c:f>Sheet1!$C$1</c:f>
              <c:strCache>
                <c:ptCount val="1"/>
                <c:pt idx="0">
                  <c:v>Doing Less</c:v>
                </c:pt>
              </c:strCache>
            </c:strRef>
          </c:tx>
          <c:spPr>
            <a:solidFill>
              <a:srgbClr val="820813"/>
            </a:solidFill>
            <a:ln>
              <a:solidFill>
                <a:srgbClr val="000000"/>
              </a:solidFill>
            </a:ln>
            <a:effectLst/>
            <a:scene3d>
              <a:camera prst="orthographicFront"/>
              <a:lightRig rig="threePt" dir="t"/>
            </a:scene3d>
            <a:sp3d/>
          </c:spPr>
          <c:invertIfNegative val="0"/>
          <c:dLbls>
            <c:spPr>
              <a:noFill/>
              <a:ln>
                <a:noFill/>
              </a:ln>
              <a:effectLst/>
            </c:spPr>
            <c:txPr>
              <a:bodyPr/>
              <a:lstStyle/>
              <a:p>
                <a:pPr>
                  <a:defRPr sz="18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Sheet1!$C$2</c:f>
              <c:numCache>
                <c:formatCode>0%</c:formatCode>
                <c:ptCount val="1"/>
                <c:pt idx="0">
                  <c:v>0.02</c:v>
                </c:pt>
              </c:numCache>
            </c:numRef>
          </c:val>
        </c:ser>
        <c:ser>
          <c:idx val="2"/>
          <c:order val="2"/>
          <c:tx>
            <c:strRef>
              <c:f>Sheet1!$D$1</c:f>
              <c:strCache>
                <c:ptCount val="1"/>
                <c:pt idx="0">
                  <c:v>Doing Enough</c:v>
                </c:pt>
              </c:strCache>
            </c:strRef>
          </c:tx>
          <c:spPr>
            <a:solidFill>
              <a:srgbClr val="B9C4BE"/>
            </a:solidFill>
            <a:ln>
              <a:solidFill>
                <a:srgbClr val="000000"/>
              </a:solidFill>
            </a:ln>
            <a:effectLst/>
            <a:scene3d>
              <a:camera prst="orthographicFront"/>
              <a:lightRig rig="threePt" dir="t"/>
            </a:scene3d>
          </c:spPr>
          <c:invertIfNegative val="0"/>
          <c:dLbls>
            <c:spPr>
              <a:noFill/>
              <a:ln>
                <a:noFill/>
              </a:ln>
              <a:effectLst/>
            </c:spPr>
            <c:txPr>
              <a:bodyPr/>
              <a:lstStyle/>
              <a:p>
                <a:pPr algn="ctr">
                  <a:defRPr lang="en-US" sz="18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0%</c:formatCode>
                <c:ptCount val="1"/>
                <c:pt idx="0">
                  <c:v>0.24</c:v>
                </c:pt>
              </c:numCache>
            </c:numRef>
          </c:val>
        </c:ser>
        <c:dLbls>
          <c:showLegendKey val="0"/>
          <c:showVal val="1"/>
          <c:showCatName val="0"/>
          <c:showSerName val="0"/>
          <c:showPercent val="0"/>
          <c:showBubbleSize val="0"/>
        </c:dLbls>
        <c:gapWidth val="106"/>
        <c:axId val="69100288"/>
        <c:axId val="69101824"/>
      </c:barChart>
      <c:catAx>
        <c:axId val="69100288"/>
        <c:scaling>
          <c:orientation val="minMax"/>
        </c:scaling>
        <c:delete val="0"/>
        <c:axPos val="b"/>
        <c:numFmt formatCode="General" sourceLinked="1"/>
        <c:majorTickMark val="out"/>
        <c:minorTickMark val="none"/>
        <c:tickLblPos val="nextTo"/>
        <c:spPr>
          <a:ln>
            <a:solidFill>
              <a:srgbClr val="000000"/>
            </a:solidFill>
          </a:ln>
        </c:spPr>
        <c:txPr>
          <a:bodyPr/>
          <a:lstStyle/>
          <a:p>
            <a:pPr>
              <a:defRPr sz="1800" b="1">
                <a:latin typeface="Arial" pitchFamily="34" charset="0"/>
                <a:cs typeface="Arial" pitchFamily="34" charset="0"/>
              </a:defRPr>
            </a:pPr>
            <a:endParaRPr lang="en-US"/>
          </a:p>
        </c:txPr>
        <c:crossAx val="69101824"/>
        <c:crosses val="autoZero"/>
        <c:auto val="1"/>
        <c:lblAlgn val="ctr"/>
        <c:lblOffset val="100"/>
        <c:noMultiLvlLbl val="0"/>
      </c:catAx>
      <c:valAx>
        <c:axId val="69101824"/>
        <c:scaling>
          <c:orientation val="minMax"/>
          <c:max val="0.8"/>
          <c:min val="0"/>
        </c:scaling>
        <c:delete val="0"/>
        <c:axPos val="l"/>
        <c:numFmt formatCode="0%" sourceLinked="1"/>
        <c:majorTickMark val="out"/>
        <c:minorTickMark val="none"/>
        <c:tickLblPos val="nextTo"/>
        <c:txPr>
          <a:bodyPr/>
          <a:lstStyle/>
          <a:p>
            <a:pPr>
              <a:defRPr sz="1000" b="0"/>
            </a:pPr>
            <a:endParaRPr lang="en-US"/>
          </a:p>
        </c:txPr>
        <c:crossAx val="69100288"/>
        <c:crosses val="autoZero"/>
        <c:crossBetween val="between"/>
        <c:majorUnit val="0.2"/>
        <c:minorUnit val="4.0000000000000098E-2"/>
      </c:valAx>
      <c:spPr>
        <a:noFill/>
        <a:ln w="25400">
          <a:noFill/>
        </a:ln>
      </c:spPr>
    </c:plotArea>
    <c:legend>
      <c:legendPos val="t"/>
      <c:overlay val="0"/>
      <c:spPr>
        <a:ln>
          <a:noFill/>
        </a:ln>
      </c:spPr>
      <c:txPr>
        <a:bodyPr/>
        <a:lstStyle/>
        <a:p>
          <a:pPr>
            <a:defRPr sz="1600" b="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258371798352791E-2"/>
          <c:y val="0.14332370792728807"/>
          <c:w val="1"/>
          <c:h val="0.69576221319109299"/>
        </c:manualLayout>
      </c:layout>
      <c:barChart>
        <c:barDir val="col"/>
        <c:grouping val="clustered"/>
        <c:varyColors val="0"/>
        <c:ser>
          <c:idx val="0"/>
          <c:order val="0"/>
          <c:tx>
            <c:strRef>
              <c:f>Sheet1!$B$1</c:f>
              <c:strCache>
                <c:ptCount val="1"/>
                <c:pt idx="0">
                  <c:v>Doing More</c:v>
                </c:pt>
              </c:strCache>
            </c:strRef>
          </c:tx>
          <c:spPr>
            <a:solidFill>
              <a:srgbClr val="65796E"/>
            </a:solidFill>
            <a:ln>
              <a:solidFill>
                <a:srgbClr val="000000"/>
              </a:solidFill>
            </a:ln>
            <a:effectLst/>
            <a:scene3d>
              <a:camera prst="orthographicFront"/>
              <a:lightRig rig="threePt" dir="t"/>
            </a:scene3d>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(35%)</c:v>
                </c:pt>
              </c:strCache>
            </c:strRef>
          </c:cat>
          <c:val>
            <c:numRef>
              <c:f>Sheet1!$B$2:$B$4</c:f>
              <c:numCache>
                <c:formatCode>0%</c:formatCode>
                <c:ptCount val="3"/>
                <c:pt idx="0">
                  <c:v>0.6</c:v>
                </c:pt>
                <c:pt idx="1">
                  <c:v>0.68</c:v>
                </c:pt>
                <c:pt idx="2">
                  <c:v>0.79</c:v>
                </c:pt>
              </c:numCache>
            </c:numRef>
          </c:val>
        </c:ser>
        <c:ser>
          <c:idx val="1"/>
          <c:order val="1"/>
          <c:tx>
            <c:strRef>
              <c:f>Sheet1!$C$1</c:f>
              <c:strCache>
                <c:ptCount val="1"/>
                <c:pt idx="0">
                  <c:v>Doing Less</c:v>
                </c:pt>
              </c:strCache>
            </c:strRef>
          </c:tx>
          <c:spPr>
            <a:solidFill>
              <a:srgbClr val="820813"/>
            </a:solidFill>
            <a:ln>
              <a:solidFill>
                <a:srgbClr val="000000"/>
              </a:solidFill>
            </a:ln>
            <a:effectLst/>
            <a:scene3d>
              <a:camera prst="orthographicFront"/>
              <a:lightRig rig="threePt" dir="t"/>
            </a:scene3d>
            <a:sp3d/>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(35%)</c:v>
                </c:pt>
              </c:strCache>
            </c:strRef>
          </c:cat>
          <c:val>
            <c:numRef>
              <c:f>Sheet1!$C$2:$C$4</c:f>
              <c:numCache>
                <c:formatCode>0%</c:formatCode>
                <c:ptCount val="3"/>
                <c:pt idx="0">
                  <c:v>0.04</c:v>
                </c:pt>
                <c:pt idx="1">
                  <c:v>0.03</c:v>
                </c:pt>
                <c:pt idx="2">
                  <c:v>0</c:v>
                </c:pt>
              </c:numCache>
            </c:numRef>
          </c:val>
        </c:ser>
        <c:ser>
          <c:idx val="2"/>
          <c:order val="2"/>
          <c:tx>
            <c:strRef>
              <c:f>Sheet1!$D$1</c:f>
              <c:strCache>
                <c:ptCount val="1"/>
                <c:pt idx="0">
                  <c:v>Doing Enough</c:v>
                </c:pt>
              </c:strCache>
            </c:strRef>
          </c:tx>
          <c:spPr>
            <a:solidFill>
              <a:srgbClr val="B9C4BE"/>
            </a:solidFill>
            <a:ln>
              <a:solidFill>
                <a:srgbClr val="000000"/>
              </a:solidFill>
            </a:ln>
            <a:effectLst/>
            <a:scene3d>
              <a:camera prst="orthographicFront"/>
              <a:lightRig rig="threePt" dir="t"/>
            </a:scene3d>
          </c:spPr>
          <c:invertIfNegative val="0"/>
          <c:dLbls>
            <c:spPr>
              <a:noFill/>
              <a:ln>
                <a:noFill/>
              </a:ln>
              <a:effectLst/>
            </c:spPr>
            <c:txPr>
              <a:bodyPr/>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(35%)</c:v>
                </c:pt>
              </c:strCache>
            </c:strRef>
          </c:cat>
          <c:val>
            <c:numRef>
              <c:f>Sheet1!$D$2:$D$4</c:f>
              <c:numCache>
                <c:formatCode>0%</c:formatCode>
                <c:ptCount val="3"/>
                <c:pt idx="0">
                  <c:v>0.32</c:v>
                </c:pt>
                <c:pt idx="1">
                  <c:v>0.25</c:v>
                </c:pt>
                <c:pt idx="2">
                  <c:v>0.18</c:v>
                </c:pt>
              </c:numCache>
            </c:numRef>
          </c:val>
        </c:ser>
        <c:dLbls>
          <c:showLegendKey val="0"/>
          <c:showVal val="1"/>
          <c:showCatName val="0"/>
          <c:showSerName val="0"/>
          <c:showPercent val="0"/>
          <c:showBubbleSize val="0"/>
        </c:dLbls>
        <c:gapWidth val="75"/>
        <c:axId val="80929920"/>
        <c:axId val="80931456"/>
      </c:barChart>
      <c:catAx>
        <c:axId val="80929920"/>
        <c:scaling>
          <c:orientation val="minMax"/>
        </c:scaling>
        <c:delete val="0"/>
        <c:axPos val="b"/>
        <c:numFmt formatCode="General" sourceLinked="1"/>
        <c:majorTickMark val="none"/>
        <c:minorTickMark val="none"/>
        <c:tickLblPos val="nextTo"/>
        <c:spPr>
          <a:ln>
            <a:solidFill>
              <a:srgbClr val="000000"/>
            </a:solidFill>
          </a:ln>
        </c:spPr>
        <c:crossAx val="80931456"/>
        <c:crosses val="autoZero"/>
        <c:auto val="1"/>
        <c:lblAlgn val="ctr"/>
        <c:lblOffset val="100"/>
        <c:noMultiLvlLbl val="0"/>
      </c:catAx>
      <c:valAx>
        <c:axId val="80931456"/>
        <c:scaling>
          <c:orientation val="minMax"/>
          <c:max val="1"/>
          <c:min val="0"/>
        </c:scaling>
        <c:delete val="0"/>
        <c:axPos val="l"/>
        <c:numFmt formatCode="0%" sourceLinked="1"/>
        <c:majorTickMark val="out"/>
        <c:minorTickMark val="none"/>
        <c:tickLblPos val="nextTo"/>
        <c:txPr>
          <a:bodyPr/>
          <a:lstStyle/>
          <a:p>
            <a:pPr>
              <a:defRPr sz="1000"/>
            </a:pPr>
            <a:endParaRPr lang="en-US"/>
          </a:p>
        </c:txPr>
        <c:crossAx val="80929920"/>
        <c:crosses val="autoZero"/>
        <c:crossBetween val="between"/>
        <c:majorUnit val="0.2"/>
        <c:minorUnit val="4.0000000000000098E-2"/>
      </c:valAx>
      <c:spPr>
        <a:noFill/>
        <a:ln w="25400">
          <a:noFill/>
        </a:ln>
      </c:spPr>
    </c:plotArea>
    <c:legend>
      <c:legendPos val="t"/>
      <c:overlay val="0"/>
      <c:spPr>
        <a:ln>
          <a:noFill/>
        </a:ln>
      </c:spPr>
      <c:txPr>
        <a:bodyPr/>
        <a:lstStyle/>
        <a:p>
          <a:pPr>
            <a:defRPr sz="1500"/>
          </a:pPr>
          <a:endParaRPr lang="en-US"/>
        </a:p>
      </c:txPr>
    </c:legend>
    <c:plotVisOnly val="1"/>
    <c:dispBlanksAs val="gap"/>
    <c:showDLblsOverMax val="0"/>
  </c:chart>
  <c:spPr>
    <a:effectLst/>
  </c:spPr>
  <c:txPr>
    <a:bodyPr/>
    <a:lstStyle/>
    <a:p>
      <a:pPr>
        <a:defRPr sz="1800" b="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1590953628726E-2"/>
          <c:y val="8.4956808361214137E-2"/>
          <c:w val="0.85990123952331765"/>
          <c:h val="0.86123111958906162"/>
        </c:manualLayout>
      </c:layout>
      <c:barChart>
        <c:barDir val="bar"/>
        <c:grouping val="clustered"/>
        <c:varyColors val="0"/>
        <c:ser>
          <c:idx val="0"/>
          <c:order val="0"/>
          <c:tx>
            <c:strRef>
              <c:f>Sheet1!$B$1</c:f>
              <c:strCache>
                <c:ptCount val="1"/>
                <c:pt idx="0">
                  <c:v>Very Conv.</c:v>
                </c:pt>
              </c:strCache>
            </c:strRef>
          </c:tx>
          <c:spPr>
            <a:solidFill>
              <a:schemeClr val="accent1"/>
            </a:solidFill>
            <a:ln>
              <a:solidFill>
                <a:schemeClr val="tx1"/>
              </a:solidFill>
            </a:ln>
          </c:spPr>
          <c:invertIfNegative val="0"/>
          <c:dPt>
            <c:idx val="1"/>
            <c:invertIfNegative val="0"/>
            <c:bubble3D val="0"/>
            <c:spPr>
              <a:solidFill>
                <a:schemeClr val="accent2"/>
              </a:solidFill>
              <a:ln>
                <a:solidFill>
                  <a:schemeClr val="tx1"/>
                </a:solidFill>
              </a:ln>
            </c:spPr>
          </c:dPt>
          <c:dPt>
            <c:idx val="2"/>
            <c:invertIfNegative val="0"/>
            <c:bubble3D val="0"/>
            <c:spPr>
              <a:solidFill>
                <a:schemeClr val="accent6"/>
              </a:solidFill>
              <a:ln>
                <a:solidFill>
                  <a:schemeClr val="tx1"/>
                </a:solidFill>
              </a:ln>
            </c:spPr>
          </c:dPt>
          <c:dLbls>
            <c:spPr>
              <a:noFill/>
              <a:ln w="25372">
                <a:noFill/>
              </a:ln>
            </c:spPr>
            <c:txPr>
              <a:bodyPr/>
              <a:lstStyle/>
              <a:p>
                <a:pPr>
                  <a:defRPr sz="1998">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Sheet1!$A$2:$A$4</c:f>
            </c:multiLvlStrRef>
          </c:cat>
          <c:val>
            <c:numRef>
              <c:f>Sheet1!$B$2:$B$4</c:f>
              <c:numCache>
                <c:formatCode>0%</c:formatCode>
                <c:ptCount val="3"/>
                <c:pt idx="0">
                  <c:v>0.62</c:v>
                </c:pt>
                <c:pt idx="1">
                  <c:v>0.31</c:v>
                </c:pt>
                <c:pt idx="2">
                  <c:v>7.0000000000000007E-2</c:v>
                </c:pt>
              </c:numCache>
            </c:numRef>
          </c:val>
        </c:ser>
        <c:dLbls>
          <c:showLegendKey val="0"/>
          <c:showVal val="0"/>
          <c:showCatName val="0"/>
          <c:showSerName val="0"/>
          <c:showPercent val="0"/>
          <c:showBubbleSize val="0"/>
        </c:dLbls>
        <c:gapWidth val="40"/>
        <c:axId val="81005568"/>
        <c:axId val="81007360"/>
      </c:barChart>
      <c:catAx>
        <c:axId val="81005568"/>
        <c:scaling>
          <c:orientation val="maxMin"/>
        </c:scaling>
        <c:delete val="0"/>
        <c:axPos val="l"/>
        <c:numFmt formatCode="General" sourceLinked="1"/>
        <c:majorTickMark val="none"/>
        <c:minorTickMark val="none"/>
        <c:tickLblPos val="nextTo"/>
        <c:spPr>
          <a:ln>
            <a:solidFill>
              <a:schemeClr val="tx1"/>
            </a:solidFill>
          </a:ln>
        </c:spPr>
        <c:crossAx val="81007360"/>
        <c:crosses val="autoZero"/>
        <c:auto val="1"/>
        <c:lblAlgn val="ctr"/>
        <c:lblOffset val="100"/>
        <c:noMultiLvlLbl val="0"/>
      </c:catAx>
      <c:valAx>
        <c:axId val="81007360"/>
        <c:scaling>
          <c:orientation val="minMax"/>
          <c:max val="0.75000000000000033"/>
          <c:min val="0"/>
        </c:scaling>
        <c:delete val="0"/>
        <c:axPos val="b"/>
        <c:numFmt formatCode="0%" sourceLinked="1"/>
        <c:majorTickMark val="out"/>
        <c:minorTickMark val="none"/>
        <c:tickLblPos val="nextTo"/>
        <c:spPr>
          <a:ln>
            <a:solidFill>
              <a:schemeClr val="tx1"/>
            </a:solidFill>
          </a:ln>
        </c:spPr>
        <c:txPr>
          <a:bodyPr/>
          <a:lstStyle/>
          <a:p>
            <a:pPr>
              <a:defRPr sz="899"/>
            </a:pPr>
            <a:endParaRPr lang="en-US"/>
          </a:p>
        </c:txPr>
        <c:crossAx val="81005568"/>
        <c:crosses val="max"/>
        <c:crossBetween val="between"/>
        <c:majorUnit val="0.15000000000000008"/>
      </c:valAx>
      <c:spPr>
        <a:noFill/>
        <a:ln w="25372">
          <a:noFill/>
        </a:ln>
      </c:spPr>
    </c:plotArea>
    <c:plotVisOnly val="1"/>
    <c:dispBlanksAs val="gap"/>
    <c:showDLblsOverMax val="0"/>
  </c:chart>
  <c:txPr>
    <a:bodyPr/>
    <a:lstStyle/>
    <a:p>
      <a:pPr>
        <a:defRPr sz="1798"/>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85438289553545"/>
          <c:y val="9.1042094025729783E-2"/>
          <c:w val="0.48682137339966181"/>
          <c:h val="0.86317307512220698"/>
        </c:manualLayout>
      </c:layout>
      <c:barChart>
        <c:barDir val="bar"/>
        <c:grouping val="percentStacked"/>
        <c:varyColors val="0"/>
        <c:ser>
          <c:idx val="0"/>
          <c:order val="0"/>
          <c:tx>
            <c:strRef>
              <c:f>Sheet1!$B$1</c:f>
              <c:strCache>
                <c:ptCount val="1"/>
                <c:pt idx="0">
                  <c:v>Very Fav.</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Sheet1!$B$2:$B$5</c:f>
              <c:numCache>
                <c:formatCode>0%</c:formatCode>
                <c:ptCount val="4"/>
                <c:pt idx="0">
                  <c:v>0.25</c:v>
                </c:pt>
                <c:pt idx="1">
                  <c:v>0.17</c:v>
                </c:pt>
                <c:pt idx="2">
                  <c:v>0.14000000000000001</c:v>
                </c:pt>
                <c:pt idx="3">
                  <c:v>0.14000000000000001</c:v>
                </c:pt>
              </c:numCache>
            </c:numRef>
          </c:val>
        </c:ser>
        <c:ser>
          <c:idx val="1"/>
          <c:order val="1"/>
          <c:tx>
            <c:strRef>
              <c:f>Sheet1!$C$1</c:f>
              <c:strCache>
                <c:ptCount val="1"/>
                <c:pt idx="0">
                  <c:v>Smwt. Fav.</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Sheet1!$C$2:$C$5</c:f>
              <c:numCache>
                <c:formatCode>0%</c:formatCode>
                <c:ptCount val="4"/>
                <c:pt idx="0">
                  <c:v>0.34</c:v>
                </c:pt>
                <c:pt idx="1">
                  <c:v>0.47</c:v>
                </c:pt>
                <c:pt idx="2">
                  <c:v>0.46</c:v>
                </c:pt>
                <c:pt idx="3">
                  <c:v>0.13</c:v>
                </c:pt>
              </c:numCache>
            </c:numRef>
          </c:val>
        </c:ser>
        <c:ser>
          <c:idx val="2"/>
          <c:order val="2"/>
          <c:tx>
            <c:strRef>
              <c:f>Sheet1!$D$1</c:f>
              <c:strCache>
                <c:ptCount val="1"/>
                <c:pt idx="0">
                  <c:v>Smwt. Unfav.</c:v>
                </c:pt>
              </c:strCache>
            </c:strRef>
          </c:tx>
          <c:spPr>
            <a:solidFill>
              <a:schemeClr val="accent5"/>
            </a:solidFill>
            <a:ln>
              <a:solidFill>
                <a:schemeClr val="tx1"/>
              </a:solidFill>
            </a:ln>
          </c:spPr>
          <c:invertIfNegative val="0"/>
          <c:dLbls>
            <c:dLbl>
              <c:idx val="3"/>
              <c:delete val="1"/>
              <c:extLst>
                <c:ext xmlns:c15="http://schemas.microsoft.com/office/drawing/2012/chart" uri="{CE6537A1-D6FC-4f65-9D91-7224C49458BB}"/>
              </c:extLst>
            </c:dLbl>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Sheet1!$D$2:$D$5</c:f>
              <c:numCache>
                <c:formatCode>0%</c:formatCode>
                <c:ptCount val="4"/>
                <c:pt idx="0">
                  <c:v>0.14000000000000001</c:v>
                </c:pt>
                <c:pt idx="1">
                  <c:v>0.15</c:v>
                </c:pt>
                <c:pt idx="2">
                  <c:v>0.13</c:v>
                </c:pt>
                <c:pt idx="3">
                  <c:v>0.02</c:v>
                </c:pt>
              </c:numCache>
            </c:numRef>
          </c:val>
        </c:ser>
        <c:ser>
          <c:idx val="3"/>
          <c:order val="3"/>
          <c:tx>
            <c:strRef>
              <c:f>Sheet1!$E$1</c:f>
              <c:strCache>
                <c:ptCount val="1"/>
                <c:pt idx="0">
                  <c:v>Very Unfav.</c:v>
                </c:pt>
              </c:strCache>
            </c:strRef>
          </c:tx>
          <c:spPr>
            <a:solidFill>
              <a:schemeClr val="accent4"/>
            </a:solidFill>
            <a:ln>
              <a:solidFill>
                <a:schemeClr val="tx1"/>
              </a:solidFill>
            </a:ln>
          </c:spPr>
          <c:invertIfNegative val="0"/>
          <c:dLbls>
            <c:dLbl>
              <c:idx val="2"/>
              <c:spPr/>
              <c:txPr>
                <a:bodyPr/>
                <a:lstStyle/>
                <a:p>
                  <a:pPr>
                    <a:defRPr sz="1400">
                      <a:solidFill>
                        <a:schemeClr val="tx1"/>
                      </a:solidFill>
                    </a:defRPr>
                  </a:pPr>
                  <a:endParaRPr lang="en-US"/>
                </a:p>
              </c:txPr>
              <c:showLegendKey val="0"/>
              <c:showVal val="1"/>
              <c:showCatName val="0"/>
              <c:showSerName val="0"/>
              <c:showPercent val="0"/>
              <c:showBubbleSize val="0"/>
            </c:dLbl>
            <c:dLbl>
              <c:idx val="3"/>
              <c:delete val="1"/>
              <c:extLst>
                <c:ext xmlns:c15="http://schemas.microsoft.com/office/drawing/2012/chart" uri="{CE6537A1-D6FC-4f65-9D91-7224C49458BB}"/>
              </c:extLst>
            </c:dLbl>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Sheet1!$E$2:$E$5</c:f>
              <c:numCache>
                <c:formatCode>0%</c:formatCode>
                <c:ptCount val="4"/>
                <c:pt idx="0">
                  <c:v>0.12</c:v>
                </c:pt>
                <c:pt idx="1">
                  <c:v>0.09</c:v>
                </c:pt>
                <c:pt idx="2">
                  <c:v>7.0000000000000007E-2</c:v>
                </c:pt>
                <c:pt idx="3">
                  <c:v>0.02</c:v>
                </c:pt>
              </c:numCache>
            </c:numRef>
          </c:val>
        </c:ser>
        <c:ser>
          <c:idx val="4"/>
          <c:order val="4"/>
          <c:tx>
            <c:strRef>
              <c:f>Sheet1!$F$1</c:f>
              <c:strCache>
                <c:ptCount val="1"/>
                <c:pt idx="0">
                  <c:v>NHO/Can't Rate/DK</c:v>
                </c:pt>
              </c:strCache>
            </c:strRef>
          </c:tx>
          <c:spPr>
            <a:solidFill>
              <a:schemeClr val="accent6"/>
            </a:solidFill>
            <a:ln>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Sheet1!$F$2:$F$5</c:f>
              <c:numCache>
                <c:formatCode>0%</c:formatCode>
                <c:ptCount val="4"/>
                <c:pt idx="0">
                  <c:v>0.15</c:v>
                </c:pt>
                <c:pt idx="1">
                  <c:v>0.12</c:v>
                </c:pt>
                <c:pt idx="2">
                  <c:v>0.2</c:v>
                </c:pt>
                <c:pt idx="3">
                  <c:v>0.69</c:v>
                </c:pt>
              </c:numCache>
            </c:numRef>
          </c:val>
        </c:ser>
        <c:dLbls>
          <c:showLegendKey val="0"/>
          <c:showVal val="1"/>
          <c:showCatName val="0"/>
          <c:showSerName val="0"/>
          <c:showPercent val="0"/>
          <c:showBubbleSize val="0"/>
        </c:dLbls>
        <c:gapWidth val="53"/>
        <c:overlap val="100"/>
        <c:axId val="81404672"/>
        <c:axId val="81406208"/>
      </c:barChart>
      <c:catAx>
        <c:axId val="81404672"/>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ct val="100000"/>
              </a:lnSpc>
              <a:defRPr sz="1600"/>
            </a:pPr>
            <a:endParaRPr lang="en-US"/>
          </a:p>
        </c:txPr>
        <c:crossAx val="81406208"/>
        <c:crosses val="autoZero"/>
        <c:auto val="1"/>
        <c:lblAlgn val="ctr"/>
        <c:lblOffset val="100"/>
        <c:noMultiLvlLbl val="0"/>
      </c:catAx>
      <c:valAx>
        <c:axId val="81406208"/>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81404672"/>
        <c:crosses val="max"/>
        <c:crossBetween val="between"/>
        <c:majorUnit val="0.2"/>
      </c:valAx>
    </c:plotArea>
    <c:legend>
      <c:legendPos val="t"/>
      <c:layout>
        <c:manualLayout>
          <c:xMode val="edge"/>
          <c:yMode val="edge"/>
          <c:x val="0.24538508383516616"/>
          <c:y val="1.2693833970149001E-2"/>
          <c:w val="0.71904088123785415"/>
          <c:h val="6.117128604780227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66838299453243"/>
          <c:y val="1.0627856493133261E-2"/>
          <c:w val="0.64439460921734626"/>
          <c:h val="0.9426751592356688"/>
        </c:manualLayout>
      </c:layout>
      <c:barChart>
        <c:barDir val="bar"/>
        <c:grouping val="clustered"/>
        <c:varyColors val="0"/>
        <c:ser>
          <c:idx val="0"/>
          <c:order val="0"/>
          <c:tx>
            <c:strRef>
              <c:f>Sheet1!$B$1</c:f>
              <c:strCache>
                <c:ptCount val="1"/>
              </c:strCache>
            </c:strRef>
          </c:tx>
          <c:spPr>
            <a:solidFill>
              <a:schemeClr val="accent1"/>
            </a:solidFill>
            <a:ln w="9525">
              <a:solidFill>
                <a:schemeClr val="tx1"/>
              </a:solidFill>
              <a:prstDash val="solid"/>
            </a:ln>
          </c:spPr>
          <c:invertIfNegative val="0"/>
          <c:dPt>
            <c:idx val="0"/>
            <c:invertIfNegative val="0"/>
            <c:bubble3D val="0"/>
          </c:dPt>
          <c:dPt>
            <c:idx val="1"/>
            <c:invertIfNegative val="0"/>
            <c:bubble3D val="0"/>
            <c:spPr>
              <a:solidFill>
                <a:schemeClr val="accent2">
                  <a:lumMod val="75000"/>
                </a:schemeClr>
              </a:solidFill>
              <a:ln w="9525">
                <a:solidFill>
                  <a:schemeClr val="tx1"/>
                </a:solidFill>
                <a:prstDash val="solid"/>
              </a:ln>
            </c:spPr>
          </c:dPt>
          <c:dPt>
            <c:idx val="2"/>
            <c:invertIfNegative val="0"/>
            <c:bubble3D val="0"/>
            <c:spPr>
              <a:solidFill>
                <a:schemeClr val="accent2"/>
              </a:solidFill>
              <a:ln w="9525">
                <a:solidFill>
                  <a:schemeClr val="tx1"/>
                </a:solidFill>
                <a:prstDash val="solid"/>
              </a:ln>
            </c:spPr>
          </c:dPt>
          <c:dPt>
            <c:idx val="3"/>
            <c:invertIfNegative val="0"/>
            <c:bubble3D val="0"/>
            <c:spPr>
              <a:solidFill>
                <a:schemeClr val="accent5"/>
              </a:solidFill>
              <a:ln w="9525">
                <a:solidFill>
                  <a:schemeClr val="tx1"/>
                </a:solidFill>
                <a:prstDash val="solid"/>
              </a:ln>
            </c:spPr>
          </c:dPt>
          <c:dPt>
            <c:idx val="4"/>
            <c:invertIfNegative val="0"/>
            <c:bubble3D val="0"/>
            <c:spPr>
              <a:solidFill>
                <a:schemeClr val="accent5"/>
              </a:solidFill>
              <a:ln w="9525">
                <a:solidFill>
                  <a:schemeClr val="tx1"/>
                </a:solidFill>
                <a:prstDash val="solid"/>
              </a:ln>
            </c:spPr>
          </c:dPt>
          <c:dPt>
            <c:idx val="5"/>
            <c:invertIfNegative val="0"/>
            <c:bubble3D val="0"/>
            <c:spPr>
              <a:solidFill>
                <a:schemeClr val="accent4"/>
              </a:solidFill>
              <a:ln w="9525">
                <a:solidFill>
                  <a:schemeClr val="tx1"/>
                </a:solidFill>
                <a:prstDash val="solid"/>
              </a:ln>
            </c:spPr>
          </c:dPt>
          <c:dPt>
            <c:idx val="6"/>
            <c:invertIfNegative val="0"/>
            <c:bubble3D val="0"/>
            <c:spPr>
              <a:solidFill>
                <a:schemeClr val="accent6"/>
              </a:solidFill>
              <a:ln w="9525">
                <a:solidFill>
                  <a:schemeClr val="tx1"/>
                </a:solidFill>
                <a:prstDash val="solid"/>
              </a:ln>
            </c:spPr>
          </c:dPt>
          <c:dPt>
            <c:idx val="7"/>
            <c:invertIfNegative val="0"/>
            <c:bubble3D val="0"/>
            <c:spPr>
              <a:solidFill>
                <a:schemeClr val="accent6"/>
              </a:solidFill>
              <a:ln w="9525">
                <a:solidFill>
                  <a:schemeClr val="tx1"/>
                </a:solidFill>
                <a:prstDash val="solid"/>
              </a:ln>
            </c:spPr>
          </c:dPt>
          <c:dPt>
            <c:idx val="8"/>
            <c:invertIfNegative val="0"/>
            <c:bubble3D val="0"/>
          </c:dPt>
          <c:dPt>
            <c:idx val="10"/>
            <c:invertIfNegative val="0"/>
            <c:bubble3D val="0"/>
          </c:dPt>
          <c:dLbls>
            <c:spPr>
              <a:noFill/>
              <a:ln w="25400">
                <a:noFill/>
              </a:ln>
            </c:spPr>
            <c:txPr>
              <a:bodyPr/>
              <a:lstStyle/>
              <a:p>
                <a:pPr>
                  <a:defRPr sz="18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Extremely well-prepared</c:v>
                </c:pt>
                <c:pt idx="1">
                  <c:v>Very well-prepared</c:v>
                </c:pt>
                <c:pt idx="2">
                  <c:v>Somewhat prepared</c:v>
                </c:pt>
                <c:pt idx="4">
                  <c:v>Not very prepared</c:v>
                </c:pt>
                <c:pt idx="5">
                  <c:v>Not at all prepared</c:v>
                </c:pt>
                <c:pt idx="7">
                  <c:v>Don't know/NA</c:v>
                </c:pt>
              </c:strCache>
            </c:strRef>
          </c:cat>
          <c:val>
            <c:numRef>
              <c:f>Sheet1!$B$2:$B$9</c:f>
              <c:numCache>
                <c:formatCode>0%</c:formatCode>
                <c:ptCount val="8"/>
                <c:pt idx="0">
                  <c:v>0.01</c:v>
                </c:pt>
                <c:pt idx="1">
                  <c:v>0.09</c:v>
                </c:pt>
                <c:pt idx="2">
                  <c:v>0.48</c:v>
                </c:pt>
                <c:pt idx="4">
                  <c:v>0.14000000000000001</c:v>
                </c:pt>
                <c:pt idx="5">
                  <c:v>0.04</c:v>
                </c:pt>
                <c:pt idx="7">
                  <c:v>0.23</c:v>
                </c:pt>
              </c:numCache>
            </c:numRef>
          </c:val>
        </c:ser>
        <c:dLbls>
          <c:showLegendKey val="0"/>
          <c:showVal val="0"/>
          <c:showCatName val="0"/>
          <c:showSerName val="0"/>
          <c:showPercent val="0"/>
          <c:showBubbleSize val="0"/>
        </c:dLbls>
        <c:gapWidth val="20"/>
        <c:axId val="91704320"/>
        <c:axId val="91722496"/>
      </c:barChart>
      <c:catAx>
        <c:axId val="91704320"/>
        <c:scaling>
          <c:orientation val="maxMin"/>
        </c:scaling>
        <c:delete val="0"/>
        <c:axPos val="l"/>
        <c:numFmt formatCode="General" sourceLinked="1"/>
        <c:majorTickMark val="none"/>
        <c:minorTickMark val="none"/>
        <c:tickLblPos val="nextTo"/>
        <c:spPr>
          <a:ln w="9525">
            <a:solidFill>
              <a:schemeClr val="tx1"/>
            </a:solidFill>
            <a:prstDash val="solid"/>
          </a:ln>
        </c:spPr>
        <c:txPr>
          <a:bodyPr rot="0" vert="horz"/>
          <a:lstStyle/>
          <a:p>
            <a:pPr algn="r">
              <a:defRPr sz="1800" b="0" i="0" u="none" strike="noStrike" baseline="0">
                <a:solidFill>
                  <a:schemeClr val="tx1"/>
                </a:solidFill>
                <a:latin typeface="Arial"/>
                <a:ea typeface="Arial"/>
                <a:cs typeface="Arial"/>
              </a:defRPr>
            </a:pPr>
            <a:endParaRPr lang="en-US"/>
          </a:p>
        </c:txPr>
        <c:crossAx val="91722496"/>
        <c:crosses val="autoZero"/>
        <c:auto val="1"/>
        <c:lblAlgn val="ctr"/>
        <c:lblOffset val="100"/>
        <c:tickLblSkip val="1"/>
        <c:tickMarkSkip val="1"/>
        <c:noMultiLvlLbl val="0"/>
      </c:catAx>
      <c:valAx>
        <c:axId val="91722496"/>
        <c:scaling>
          <c:orientation val="minMax"/>
          <c:min val="0"/>
        </c:scaling>
        <c:delete val="0"/>
        <c:axPos val="b"/>
        <c:numFmt formatCode="0%" sourceLinked="1"/>
        <c:majorTickMark val="out"/>
        <c:minorTickMark val="none"/>
        <c:tickLblPos val="nextTo"/>
        <c:spPr>
          <a:ln w="9525">
            <a:solidFill>
              <a:schemeClr val="tx1"/>
            </a:solidFill>
            <a:prstDash val="solid"/>
          </a:ln>
        </c:spPr>
        <c:txPr>
          <a:bodyPr rot="0" vert="horz"/>
          <a:lstStyle/>
          <a:p>
            <a:pPr>
              <a:defRPr sz="800" b="0" i="0" u="none" strike="noStrike" baseline="0">
                <a:solidFill>
                  <a:schemeClr val="tx1"/>
                </a:solidFill>
                <a:latin typeface="Arial"/>
                <a:ea typeface="Arial"/>
                <a:cs typeface="Arial"/>
              </a:defRPr>
            </a:pPr>
            <a:endParaRPr lang="en-US"/>
          </a:p>
        </c:txPr>
        <c:crossAx val="91704320"/>
        <c:crosses val="max"/>
        <c:crossBetween val="between"/>
        <c:majorUnit val="0.1"/>
      </c:valAx>
      <c:spPr>
        <a:noFill/>
        <a:ln w="25400">
          <a:noFill/>
        </a:ln>
      </c:spPr>
    </c:plotArea>
    <c:plotVisOnly val="1"/>
    <c:dispBlanksAs val="gap"/>
    <c:showDLblsOverMax val="0"/>
  </c:chart>
  <c:spPr>
    <a:noFill/>
    <a:ln>
      <a:noFill/>
    </a:ln>
  </c:spPr>
  <c:txPr>
    <a:bodyPr/>
    <a:lstStyle/>
    <a:p>
      <a:pPr>
        <a:defRPr sz="2025"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3210914724341"/>
          <c:y val="9.1042094025729783E-2"/>
          <c:w val="0.75101095327062095"/>
          <c:h val="0.86317307512220698"/>
        </c:manualLayout>
      </c:layout>
      <c:barChart>
        <c:barDir val="bar"/>
        <c:grouping val="percentStacked"/>
        <c:varyColors val="0"/>
        <c:ser>
          <c:idx val="0"/>
          <c:order val="0"/>
          <c:tx>
            <c:strRef>
              <c:f>Sheet1!$B$1</c:f>
              <c:strCache>
                <c:ptCount val="1"/>
                <c:pt idx="0">
                  <c:v>Strng. Agree</c:v>
                </c:pt>
              </c:strCache>
            </c:strRef>
          </c:tx>
          <c:spPr>
            <a:solidFill>
              <a:schemeClr val="accent1"/>
            </a:solidFill>
            <a:ln>
              <a:solidFill>
                <a:schemeClr val="tx1"/>
              </a:solidFill>
            </a:ln>
          </c:spPr>
          <c:invertIfNegative val="0"/>
          <c:dLbls>
            <c:dLbl>
              <c:idx val="6"/>
              <c:spPr/>
              <c:txPr>
                <a:bodyPr/>
                <a:lstStyle/>
                <a:p>
                  <a:pPr>
                    <a:defRPr sz="140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would be nice if one parent could stay home when children are young, but nowadays it takes two incomes to have enough money to raise a child</c:v>
                </c:pt>
                <c:pt idx="1">
                  <c:v>Children who attend pre-school programs end up learning more quickly when they start school</c:v>
                </c:pt>
                <c:pt idx="2">
                  <c:v>All Solano County residents have a shared responsibility in helping local children grow up healthy and ready to learn</c:v>
                </c:pt>
              </c:strCache>
            </c:strRef>
          </c:cat>
          <c:val>
            <c:numRef>
              <c:f>Sheet1!$B$2:$B$4</c:f>
              <c:numCache>
                <c:formatCode>0%</c:formatCode>
                <c:ptCount val="3"/>
                <c:pt idx="0">
                  <c:v>0.62</c:v>
                </c:pt>
                <c:pt idx="1">
                  <c:v>0.61</c:v>
                </c:pt>
                <c:pt idx="2">
                  <c:v>0.5</c:v>
                </c:pt>
              </c:numCache>
            </c:numRef>
          </c:val>
        </c:ser>
        <c:ser>
          <c:idx val="1"/>
          <c:order val="1"/>
          <c:tx>
            <c:strRef>
              <c:f>Sheet1!$C$1</c:f>
              <c:strCache>
                <c:ptCount val="1"/>
                <c:pt idx="0">
                  <c:v>Smwt. Agree</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would be nice if one parent could stay home when children are young, but nowadays it takes two incomes to have enough money to raise a child</c:v>
                </c:pt>
                <c:pt idx="1">
                  <c:v>Children who attend pre-school programs end up learning more quickly when they start school</c:v>
                </c:pt>
                <c:pt idx="2">
                  <c:v>All Solano County residents have a shared responsibility in helping local children grow up healthy and ready to learn</c:v>
                </c:pt>
              </c:strCache>
            </c:strRef>
          </c:cat>
          <c:val>
            <c:numRef>
              <c:f>Sheet1!$C$2:$C$4</c:f>
              <c:numCache>
                <c:formatCode>0%</c:formatCode>
                <c:ptCount val="3"/>
                <c:pt idx="0">
                  <c:v>0.24</c:v>
                </c:pt>
                <c:pt idx="1">
                  <c:v>0.27</c:v>
                </c:pt>
                <c:pt idx="2">
                  <c:v>0.31</c:v>
                </c:pt>
              </c:numCache>
            </c:numRef>
          </c:val>
        </c:ser>
        <c:ser>
          <c:idx val="2"/>
          <c:order val="2"/>
          <c:tx>
            <c:strRef>
              <c:f>Sheet1!$D$1</c:f>
              <c:strCache>
                <c:ptCount val="1"/>
                <c:pt idx="0">
                  <c:v>Smwt. Disag.</c:v>
                </c:pt>
              </c:strCache>
            </c:strRef>
          </c:tx>
          <c:spPr>
            <a:solidFill>
              <a:schemeClr val="accent5"/>
            </a:solidFill>
            <a:ln>
              <a:solidFill>
                <a:schemeClr val="tx1"/>
              </a:solidFill>
            </a:ln>
          </c:spPr>
          <c:invertIfNegative val="0"/>
          <c:dLbls>
            <c:dLbl>
              <c:idx val="0"/>
              <c:spPr/>
              <c:txPr>
                <a:bodyPr/>
                <a:lstStyle/>
                <a:p>
                  <a:pPr>
                    <a:defRPr sz="1100"/>
                  </a:pPr>
                  <a:endParaRPr lang="en-US"/>
                </a:p>
              </c:txPr>
              <c:showLegendKey val="0"/>
              <c:showVal val="1"/>
              <c:showCatName val="0"/>
              <c:showSerName val="0"/>
              <c:showPercent val="0"/>
              <c:showBubbleSize val="0"/>
            </c:dLbl>
            <c:dLbl>
              <c:idx val="1"/>
              <c:spPr/>
              <c:txPr>
                <a:bodyPr/>
                <a:lstStyle/>
                <a:p>
                  <a:pPr>
                    <a:defRPr sz="1400"/>
                  </a:pPr>
                  <a:endParaRPr lang="en-US"/>
                </a:p>
              </c:txPr>
              <c:showLegendKey val="0"/>
              <c:showVal val="1"/>
              <c:showCatName val="0"/>
              <c:showSerName val="0"/>
              <c:showPercent val="0"/>
              <c:showBubbleSize val="0"/>
            </c:dLbl>
            <c:dLbl>
              <c:idx val="5"/>
              <c:spPr/>
              <c:txPr>
                <a:bodyPr/>
                <a:lstStyle/>
                <a:p>
                  <a:pPr>
                    <a:defRPr sz="1100"/>
                  </a:pPr>
                  <a:endParaRPr lang="en-US"/>
                </a:p>
              </c:txPr>
              <c:showLegendKey val="0"/>
              <c:showVal val="1"/>
              <c:showCatName val="0"/>
              <c:showSerName val="0"/>
              <c:showPercent val="0"/>
              <c:showBubbleSize val="0"/>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would be nice if one parent could stay home when children are young, but nowadays it takes two incomes to have enough money to raise a child</c:v>
                </c:pt>
                <c:pt idx="1">
                  <c:v>Children who attend pre-school programs end up learning more quickly when they start school</c:v>
                </c:pt>
                <c:pt idx="2">
                  <c:v>All Solano County residents have a shared responsibility in helping local children grow up healthy and ready to learn</c:v>
                </c:pt>
              </c:strCache>
            </c:strRef>
          </c:cat>
          <c:val>
            <c:numRef>
              <c:f>Sheet1!$D$2:$D$4</c:f>
              <c:numCache>
                <c:formatCode>0%</c:formatCode>
                <c:ptCount val="3"/>
                <c:pt idx="0">
                  <c:v>0.06</c:v>
                </c:pt>
                <c:pt idx="1">
                  <c:v>7.0000000000000007E-2</c:v>
                </c:pt>
                <c:pt idx="2">
                  <c:v>0.09</c:v>
                </c:pt>
              </c:numCache>
            </c:numRef>
          </c:val>
        </c:ser>
        <c:ser>
          <c:idx val="3"/>
          <c:order val="3"/>
          <c:tx>
            <c:strRef>
              <c:f>Sheet1!$E$1</c:f>
              <c:strCache>
                <c:ptCount val="1"/>
                <c:pt idx="0">
                  <c:v>Strng. Disag.</c:v>
                </c:pt>
              </c:strCache>
            </c:strRef>
          </c:tx>
          <c:spPr>
            <a:solidFill>
              <a:schemeClr val="accent4"/>
            </a:solidFill>
            <a:ln>
              <a:solidFill>
                <a:schemeClr val="tx1"/>
              </a:solidFill>
            </a:ln>
          </c:spPr>
          <c:invertIfNegative val="0"/>
          <c:dLbls>
            <c:dLbl>
              <c:idx val="0"/>
              <c:spPr/>
              <c:txPr>
                <a:bodyPr/>
                <a:lstStyle/>
                <a:p>
                  <a:pPr>
                    <a:defRPr sz="1100">
                      <a:solidFill>
                        <a:schemeClr val="tx1"/>
                      </a:solidFill>
                    </a:defRPr>
                  </a:pPr>
                  <a:endParaRPr lang="en-US"/>
                </a:p>
              </c:txPr>
              <c:showLegendKey val="0"/>
              <c:showVal val="1"/>
              <c:showCatName val="0"/>
              <c:showSerName val="0"/>
              <c:showPercent val="0"/>
              <c:showBubbleSize val="0"/>
            </c:dLbl>
            <c:dLbl>
              <c:idx val="1"/>
              <c:delete val="1"/>
              <c:extLst>
                <c:ext xmlns:c15="http://schemas.microsoft.com/office/drawing/2012/chart" uri="{CE6537A1-D6FC-4f65-9D91-7224C49458BB}"/>
              </c:extLst>
            </c:dLbl>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would be nice if one parent could stay home when children are young, but nowadays it takes two incomes to have enough money to raise a child</c:v>
                </c:pt>
                <c:pt idx="1">
                  <c:v>Children who attend pre-school programs end up learning more quickly when they start school</c:v>
                </c:pt>
                <c:pt idx="2">
                  <c:v>All Solano County residents have a shared responsibility in helping local children grow up healthy and ready to learn</c:v>
                </c:pt>
              </c:strCache>
            </c:strRef>
          </c:cat>
          <c:val>
            <c:numRef>
              <c:f>Sheet1!$E$2:$E$4</c:f>
              <c:numCache>
                <c:formatCode>0%</c:formatCode>
                <c:ptCount val="3"/>
                <c:pt idx="0">
                  <c:v>0.06</c:v>
                </c:pt>
                <c:pt idx="1">
                  <c:v>0.02</c:v>
                </c:pt>
                <c:pt idx="2">
                  <c:v>0.08</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dLbls>
            <c:delete val="1"/>
          </c:dLbls>
          <c:cat>
            <c:strRef>
              <c:f>Sheet1!$A$2:$A$4</c:f>
              <c:strCache>
                <c:ptCount val="3"/>
                <c:pt idx="0">
                  <c:v>It would be nice if one parent could stay home when children are young, but nowadays it takes two incomes to have enough money to raise a child</c:v>
                </c:pt>
                <c:pt idx="1">
                  <c:v>Children who attend pre-school programs end up learning more quickly when they start school</c:v>
                </c:pt>
                <c:pt idx="2">
                  <c:v>All Solano County residents have a shared responsibility in helping local children grow up healthy and ready to learn</c:v>
                </c:pt>
              </c:strCache>
            </c:strRef>
          </c:cat>
          <c:val>
            <c:numRef>
              <c:f>Sheet1!$F$2:$F$4</c:f>
              <c:numCache>
                <c:formatCode>0%</c:formatCode>
                <c:ptCount val="3"/>
                <c:pt idx="0">
                  <c:v>0.02</c:v>
                </c:pt>
                <c:pt idx="1">
                  <c:v>0.03</c:v>
                </c:pt>
                <c:pt idx="2">
                  <c:v>0.01</c:v>
                </c:pt>
              </c:numCache>
            </c:numRef>
          </c:val>
        </c:ser>
        <c:dLbls>
          <c:showLegendKey val="0"/>
          <c:showVal val="1"/>
          <c:showCatName val="0"/>
          <c:showSerName val="0"/>
          <c:showPercent val="0"/>
          <c:showBubbleSize val="0"/>
        </c:dLbls>
        <c:gapWidth val="53"/>
        <c:overlap val="100"/>
        <c:axId val="81536512"/>
        <c:axId val="81538048"/>
      </c:barChart>
      <c:catAx>
        <c:axId val="81536512"/>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ct val="100000"/>
              </a:lnSpc>
              <a:defRPr sz="1600"/>
            </a:pPr>
            <a:endParaRPr lang="en-US"/>
          </a:p>
        </c:txPr>
        <c:crossAx val="81538048"/>
        <c:crosses val="autoZero"/>
        <c:auto val="1"/>
        <c:lblAlgn val="ctr"/>
        <c:lblOffset val="100"/>
        <c:noMultiLvlLbl val="0"/>
      </c:catAx>
      <c:valAx>
        <c:axId val="81538048"/>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81536512"/>
        <c:crosses val="max"/>
        <c:crossBetween val="between"/>
        <c:majorUnit val="0.2"/>
      </c:valAx>
    </c:plotArea>
    <c:legend>
      <c:legendPos val="t"/>
      <c:layout>
        <c:manualLayout>
          <c:xMode val="edge"/>
          <c:yMode val="edge"/>
          <c:x val="0.25008631256673958"/>
          <c:y val="1.2693833970149001E-2"/>
          <c:w val="0.71904088123785415"/>
          <c:h val="6.117128604780227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6"/>
            <a:ext cx="3014641" cy="46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0" tIns="45544" rIns="91090" bIns="45544" numCol="1" anchor="t" anchorCtr="0" compatLnSpc="1">
            <a:prstTxWarp prst="textNoShape">
              <a:avLst/>
            </a:prstTxWarp>
          </a:bodyPr>
          <a:lstStyle>
            <a:lvl1pPr algn="l" defTabSz="910146">
              <a:defRPr sz="1100">
                <a:latin typeface="Times New Roman" pitchFamily="18" charset="0"/>
              </a:defRPr>
            </a:lvl1pPr>
          </a:lstStyle>
          <a:p>
            <a:endParaRPr lang="en-US" dirty="0"/>
          </a:p>
        </p:txBody>
      </p:sp>
      <p:sp>
        <p:nvSpPr>
          <p:cNvPr id="5123" name="Rectangle 3"/>
          <p:cNvSpPr>
            <a:spLocks noGrp="1" noChangeArrowheads="1"/>
          </p:cNvSpPr>
          <p:nvPr>
            <p:ph type="dt" sz="quarter" idx="1"/>
          </p:nvPr>
        </p:nvSpPr>
        <p:spPr bwMode="auto">
          <a:xfrm>
            <a:off x="3940201" y="6"/>
            <a:ext cx="3014640" cy="46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0" tIns="45544" rIns="91090" bIns="45544" numCol="1" anchor="t" anchorCtr="0" compatLnSpc="1">
            <a:prstTxWarp prst="textNoShape">
              <a:avLst/>
            </a:prstTxWarp>
          </a:bodyPr>
          <a:lstStyle>
            <a:lvl1pPr algn="r" defTabSz="910146">
              <a:defRPr sz="1100">
                <a:latin typeface="Times New Roman" pitchFamily="18" charset="0"/>
              </a:defRPr>
            </a:lvl1pPr>
          </a:lstStyle>
          <a:p>
            <a:endParaRPr lang="en-US" dirty="0"/>
          </a:p>
        </p:txBody>
      </p:sp>
      <p:sp>
        <p:nvSpPr>
          <p:cNvPr id="5124" name="Rectangle 4"/>
          <p:cNvSpPr>
            <a:spLocks noGrp="1" noChangeArrowheads="1"/>
          </p:cNvSpPr>
          <p:nvPr>
            <p:ph type="ftr" sz="quarter" idx="2"/>
          </p:nvPr>
        </p:nvSpPr>
        <p:spPr bwMode="auto">
          <a:xfrm>
            <a:off x="1" y="8842367"/>
            <a:ext cx="3014641" cy="46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0" tIns="45544" rIns="91090" bIns="45544" numCol="1" anchor="b" anchorCtr="0" compatLnSpc="1">
            <a:prstTxWarp prst="textNoShape">
              <a:avLst/>
            </a:prstTxWarp>
          </a:bodyPr>
          <a:lstStyle>
            <a:lvl1pPr algn="l" defTabSz="910146">
              <a:defRPr sz="1100">
                <a:latin typeface="Times New Roman" pitchFamily="18" charset="0"/>
              </a:defRPr>
            </a:lvl1pPr>
          </a:lstStyle>
          <a:p>
            <a:endParaRPr lang="en-US" dirty="0"/>
          </a:p>
        </p:txBody>
      </p:sp>
      <p:sp>
        <p:nvSpPr>
          <p:cNvPr id="5125" name="Rectangle 5"/>
          <p:cNvSpPr>
            <a:spLocks noGrp="1" noChangeArrowheads="1"/>
          </p:cNvSpPr>
          <p:nvPr>
            <p:ph type="sldNum" sz="quarter" idx="3"/>
          </p:nvPr>
        </p:nvSpPr>
        <p:spPr bwMode="auto">
          <a:xfrm>
            <a:off x="3940201" y="8842367"/>
            <a:ext cx="3014640" cy="46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0" tIns="45544" rIns="91090" bIns="45544" numCol="1" anchor="b" anchorCtr="0" compatLnSpc="1">
            <a:prstTxWarp prst="textNoShape">
              <a:avLst/>
            </a:prstTxWarp>
          </a:bodyPr>
          <a:lstStyle>
            <a:lvl1pPr algn="r" defTabSz="910146">
              <a:defRPr sz="1100">
                <a:latin typeface="Times New Roman" pitchFamily="18" charset="0"/>
              </a:defRPr>
            </a:lvl1pPr>
          </a:lstStyle>
          <a:p>
            <a:fld id="{1D1A881E-5525-4A85-ADE4-D5C96F3B475B}" type="slidenum">
              <a:rPr lang="en-US"/>
              <a:pPr/>
              <a:t>‹#›</a:t>
            </a:fld>
            <a:endParaRPr lang="en-US" dirty="0"/>
          </a:p>
        </p:txBody>
      </p:sp>
    </p:spTree>
    <p:extLst>
      <p:ext uri="{BB962C8B-B14F-4D97-AF65-F5344CB8AC3E}">
        <p14:creationId xmlns:p14="http://schemas.microsoft.com/office/powerpoint/2010/main" val="30539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282" name="Rectangle 2"/>
          <p:cNvSpPr>
            <a:spLocks noGrp="1" noChangeArrowheads="1"/>
          </p:cNvSpPr>
          <p:nvPr>
            <p:ph type="hdr" sz="quarter"/>
          </p:nvPr>
        </p:nvSpPr>
        <p:spPr bwMode="auto">
          <a:xfrm>
            <a:off x="0" y="3"/>
            <a:ext cx="3013444" cy="46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6" rIns="91972" bIns="45986" numCol="1" anchor="t" anchorCtr="0" compatLnSpc="1">
            <a:prstTxWarp prst="textNoShape">
              <a:avLst/>
            </a:prstTxWarp>
          </a:bodyPr>
          <a:lstStyle>
            <a:lvl1pPr algn="l">
              <a:defRPr sz="1200">
                <a:latin typeface="Times New Roman" pitchFamily="18" charset="0"/>
              </a:defRPr>
            </a:lvl1pPr>
          </a:lstStyle>
          <a:p>
            <a:endParaRPr lang="en-US" dirty="0"/>
          </a:p>
        </p:txBody>
      </p:sp>
      <p:sp>
        <p:nvSpPr>
          <p:cNvPr id="737283" name="Rectangle 3"/>
          <p:cNvSpPr>
            <a:spLocks noGrp="1" noChangeArrowheads="1"/>
          </p:cNvSpPr>
          <p:nvPr>
            <p:ph type="dt" idx="1"/>
          </p:nvPr>
        </p:nvSpPr>
        <p:spPr bwMode="auto">
          <a:xfrm>
            <a:off x="3939002" y="3"/>
            <a:ext cx="3014641" cy="46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6" rIns="91972" bIns="45986"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737284" name="Rectangle 4"/>
          <p:cNvSpPr>
            <a:spLocks noGrp="1" noRot="1" noChangeAspect="1" noChangeArrowheads="1" noTextEdit="1"/>
          </p:cNvSpPr>
          <p:nvPr>
            <p:ph type="sldImg" idx="2"/>
          </p:nvPr>
        </p:nvSpPr>
        <p:spPr bwMode="auto">
          <a:xfrm>
            <a:off x="1150938" y="700088"/>
            <a:ext cx="4652962" cy="34909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285" name="Rectangle 5"/>
          <p:cNvSpPr>
            <a:spLocks noGrp="1" noChangeArrowheads="1"/>
          </p:cNvSpPr>
          <p:nvPr>
            <p:ph type="body" sz="quarter" idx="3"/>
          </p:nvPr>
        </p:nvSpPr>
        <p:spPr bwMode="auto">
          <a:xfrm>
            <a:off x="695963" y="4422255"/>
            <a:ext cx="5562914" cy="418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6" rIns="91972" bIns="459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286" name="Rectangle 6"/>
          <p:cNvSpPr>
            <a:spLocks noGrp="1" noChangeArrowheads="1"/>
          </p:cNvSpPr>
          <p:nvPr>
            <p:ph type="ftr" sz="quarter" idx="4"/>
          </p:nvPr>
        </p:nvSpPr>
        <p:spPr bwMode="auto">
          <a:xfrm>
            <a:off x="0" y="8842372"/>
            <a:ext cx="3013444" cy="46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6" rIns="91972" bIns="45986" numCol="1" anchor="b" anchorCtr="0" compatLnSpc="1">
            <a:prstTxWarp prst="textNoShape">
              <a:avLst/>
            </a:prstTxWarp>
          </a:bodyPr>
          <a:lstStyle>
            <a:lvl1pPr algn="l">
              <a:defRPr sz="1200">
                <a:latin typeface="Times New Roman" pitchFamily="18" charset="0"/>
              </a:defRPr>
            </a:lvl1pPr>
          </a:lstStyle>
          <a:p>
            <a:endParaRPr lang="en-US" dirty="0"/>
          </a:p>
        </p:txBody>
      </p:sp>
      <p:sp>
        <p:nvSpPr>
          <p:cNvPr id="737287" name="Rectangle 7"/>
          <p:cNvSpPr>
            <a:spLocks noGrp="1" noChangeArrowheads="1"/>
          </p:cNvSpPr>
          <p:nvPr>
            <p:ph type="sldNum" sz="quarter" idx="5"/>
          </p:nvPr>
        </p:nvSpPr>
        <p:spPr bwMode="auto">
          <a:xfrm>
            <a:off x="3939002" y="8842372"/>
            <a:ext cx="3014641" cy="46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6" rIns="91972" bIns="45986" numCol="1" anchor="b" anchorCtr="0" compatLnSpc="1">
            <a:prstTxWarp prst="textNoShape">
              <a:avLst/>
            </a:prstTxWarp>
          </a:bodyPr>
          <a:lstStyle>
            <a:lvl1pPr algn="r">
              <a:defRPr sz="1200">
                <a:latin typeface="Times New Roman" pitchFamily="18" charset="0"/>
              </a:defRPr>
            </a:lvl1pPr>
          </a:lstStyle>
          <a:p>
            <a:fld id="{712D619C-2E31-453B-BE8E-5AD0426E54D2}" type="slidenum">
              <a:rPr lang="en-US"/>
              <a:pPr/>
              <a:t>‹#›</a:t>
            </a:fld>
            <a:endParaRPr lang="en-US" dirty="0"/>
          </a:p>
        </p:txBody>
      </p:sp>
    </p:spTree>
    <p:extLst>
      <p:ext uri="{BB962C8B-B14F-4D97-AF65-F5344CB8AC3E}">
        <p14:creationId xmlns:p14="http://schemas.microsoft.com/office/powerpoint/2010/main" val="15143367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17</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xfrm>
            <a:off x="1150938" y="700088"/>
            <a:ext cx="4654550" cy="3490912"/>
          </a:xfrm>
          <a:ln/>
        </p:spPr>
      </p:sp>
      <p:sp>
        <p:nvSpPr>
          <p:cNvPr id="28676" name="Rectangle 3"/>
          <p:cNvSpPr>
            <a:spLocks noGrp="1" noChangeArrowheads="1"/>
          </p:cNvSpPr>
          <p:nvPr>
            <p:ph type="body" idx="1"/>
          </p:nvPr>
        </p:nvSpPr>
        <p:spPr>
          <a:xfrm>
            <a:off x="697893" y="4424051"/>
            <a:ext cx="5559056" cy="4185599"/>
          </a:xfrm>
          <a:noFill/>
        </p:spPr>
        <p:txBody>
          <a:bodyPr/>
          <a:lstStyle/>
          <a:p>
            <a:pPr eaLnBrk="1" hangingPunct="1"/>
            <a:endParaRPr lang="en-US" dirty="0" smtClean="0"/>
          </a:p>
        </p:txBody>
      </p:sp>
    </p:spTree>
    <p:extLst>
      <p:ext uri="{BB962C8B-B14F-4D97-AF65-F5344CB8AC3E}">
        <p14:creationId xmlns:p14="http://schemas.microsoft.com/office/powerpoint/2010/main" val="184722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bg1"/>
            </a:gs>
            <a:gs pos="50000">
              <a:schemeClr val="accent3"/>
            </a:gs>
            <a:gs pos="100000">
              <a:schemeClr val="accent2"/>
            </a:gs>
          </a:gsLst>
          <a:lin ang="5400000" scaled="0"/>
        </a:gradFill>
        <a:effectLst/>
      </p:bgPr>
    </p:bg>
    <p:spTree>
      <p:nvGrpSpPr>
        <p:cNvPr id="1" name=""/>
        <p:cNvGrpSpPr/>
        <p:nvPr/>
      </p:nvGrpSpPr>
      <p:grpSpPr>
        <a:xfrm>
          <a:off x="0" y="0"/>
          <a:ext cx="0" cy="0"/>
          <a:chOff x="0" y="0"/>
          <a:chExt cx="0" cy="0"/>
        </a:xfrm>
      </p:grpSpPr>
      <p:sp>
        <p:nvSpPr>
          <p:cNvPr id="14" name="Text Box 8"/>
          <p:cNvSpPr txBox="1">
            <a:spLocks noChangeArrowheads="1"/>
          </p:cNvSpPr>
          <p:nvPr userDrawn="1"/>
        </p:nvSpPr>
        <p:spPr bwMode="auto">
          <a:xfrm>
            <a:off x="3629819" y="5045791"/>
            <a:ext cx="1884362" cy="27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58" tIns="41029" rIns="82058" bIns="41029">
            <a:spAutoFit/>
          </a:bodyPr>
          <a:lstStyle>
            <a:lvl1pPr algn="l" defTabSz="820738">
              <a:defRPr sz="2400">
                <a:solidFill>
                  <a:schemeClr val="tx1"/>
                </a:solidFill>
                <a:latin typeface="Times New Roman" pitchFamily="18" charset="0"/>
              </a:defRPr>
            </a:lvl1pPr>
            <a:lvl2pPr marL="409575" algn="l" defTabSz="820738">
              <a:defRPr sz="2400">
                <a:solidFill>
                  <a:schemeClr val="tx1"/>
                </a:solidFill>
                <a:latin typeface="Times New Roman" pitchFamily="18" charset="0"/>
              </a:defRPr>
            </a:lvl2pPr>
            <a:lvl3pPr marL="820738" algn="l" defTabSz="820738">
              <a:defRPr sz="2400">
                <a:solidFill>
                  <a:schemeClr val="tx1"/>
                </a:solidFill>
                <a:latin typeface="Times New Roman" pitchFamily="18" charset="0"/>
              </a:defRPr>
            </a:lvl3pPr>
            <a:lvl4pPr marL="1230313" algn="l" defTabSz="820738">
              <a:defRPr sz="2400">
                <a:solidFill>
                  <a:schemeClr val="tx1"/>
                </a:solidFill>
                <a:latin typeface="Times New Roman" pitchFamily="18" charset="0"/>
              </a:defRPr>
            </a:lvl4pPr>
            <a:lvl5pPr marL="1641475" algn="l" defTabSz="820738">
              <a:defRPr sz="2400">
                <a:solidFill>
                  <a:schemeClr val="tx1"/>
                </a:solidFill>
                <a:latin typeface="Times New Roman" pitchFamily="18" charset="0"/>
              </a:defRPr>
            </a:lvl5pPr>
            <a:lvl6pPr marL="2098675" defTabSz="820738" fontAlgn="base">
              <a:spcBef>
                <a:spcPct val="0"/>
              </a:spcBef>
              <a:spcAft>
                <a:spcPct val="0"/>
              </a:spcAft>
              <a:defRPr sz="2400">
                <a:solidFill>
                  <a:schemeClr val="tx1"/>
                </a:solidFill>
                <a:latin typeface="Times New Roman" pitchFamily="18" charset="0"/>
              </a:defRPr>
            </a:lvl6pPr>
            <a:lvl7pPr marL="2555875" defTabSz="820738" fontAlgn="base">
              <a:spcBef>
                <a:spcPct val="0"/>
              </a:spcBef>
              <a:spcAft>
                <a:spcPct val="0"/>
              </a:spcAft>
              <a:defRPr sz="2400">
                <a:solidFill>
                  <a:schemeClr val="tx1"/>
                </a:solidFill>
                <a:latin typeface="Times New Roman" pitchFamily="18" charset="0"/>
              </a:defRPr>
            </a:lvl7pPr>
            <a:lvl8pPr marL="3013075" defTabSz="820738" fontAlgn="base">
              <a:spcBef>
                <a:spcPct val="0"/>
              </a:spcBef>
              <a:spcAft>
                <a:spcPct val="0"/>
              </a:spcAft>
              <a:defRPr sz="2400">
                <a:solidFill>
                  <a:schemeClr val="tx1"/>
                </a:solidFill>
                <a:latin typeface="Times New Roman" pitchFamily="18" charset="0"/>
              </a:defRPr>
            </a:lvl8pPr>
            <a:lvl9pPr marL="3470275" defTabSz="820738" fontAlgn="base">
              <a:spcBef>
                <a:spcPct val="0"/>
              </a:spcBef>
              <a:spcAft>
                <a:spcPct val="0"/>
              </a:spcAft>
              <a:defRPr sz="2400">
                <a:solidFill>
                  <a:schemeClr val="tx1"/>
                </a:solidFill>
                <a:latin typeface="Times New Roman" pitchFamily="18" charset="0"/>
              </a:defRPr>
            </a:lvl9pPr>
          </a:lstStyle>
          <a:p>
            <a:pPr algn="ctr">
              <a:lnSpc>
                <a:spcPct val="80000"/>
              </a:lnSpc>
              <a:spcBef>
                <a:spcPct val="50000"/>
              </a:spcBef>
            </a:pPr>
            <a:r>
              <a:rPr lang="en-US" sz="1600" b="1" dirty="0" smtClean="0">
                <a:ln>
                  <a:solidFill>
                    <a:schemeClr val="tx2"/>
                  </a:solidFill>
                </a:ln>
                <a:solidFill>
                  <a:schemeClr val="accent1"/>
                </a:solidFill>
                <a:effectLst/>
                <a:latin typeface="Arial" charset="0"/>
              </a:rPr>
              <a:t>220-3991</a:t>
            </a:r>
            <a:endParaRPr lang="en-US" sz="1600" b="1" dirty="0">
              <a:ln>
                <a:solidFill>
                  <a:schemeClr val="tx2"/>
                </a:solidFill>
              </a:ln>
              <a:solidFill>
                <a:schemeClr val="accent1"/>
              </a:solidFill>
              <a:effectLst/>
              <a:latin typeface="Arial" charset="0"/>
            </a:endParaRPr>
          </a:p>
        </p:txBody>
      </p:sp>
      <p:pic>
        <p:nvPicPr>
          <p:cNvPr id="18" name="Picture 15" descr="FM3-Logo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7693"/>
          <a:stretch>
            <a:fillRect/>
          </a:stretch>
        </p:blipFill>
        <p:spPr bwMode="auto">
          <a:xfrm>
            <a:off x="1233488" y="5533158"/>
            <a:ext cx="6677025" cy="119856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1303274" y="4276960"/>
            <a:ext cx="6537451" cy="430887"/>
          </a:xfrm>
          <a:prstGeom prst="rect">
            <a:avLst/>
          </a:prstGeom>
          <a:noFill/>
        </p:spPr>
        <p:txBody>
          <a:bodyPr wrap="square" rtlCol="0">
            <a:spAutoFit/>
          </a:bodyPr>
          <a:lstStyle/>
          <a:p>
            <a:r>
              <a:rPr lang="en-US" b="1" i="1" dirty="0" smtClean="0">
                <a:ln>
                  <a:solidFill>
                    <a:schemeClr val="tx2"/>
                  </a:solidFill>
                </a:ln>
                <a:solidFill>
                  <a:schemeClr val="accent1"/>
                </a:solidFill>
                <a:effectLst/>
              </a:rPr>
              <a:t>Interviews Conducted</a:t>
            </a:r>
            <a:r>
              <a:rPr lang="en-US" b="1" i="1" baseline="0" dirty="0" smtClean="0">
                <a:ln>
                  <a:solidFill>
                    <a:schemeClr val="tx2"/>
                  </a:solidFill>
                </a:ln>
                <a:solidFill>
                  <a:schemeClr val="accent1"/>
                </a:solidFill>
                <a:effectLst/>
              </a:rPr>
              <a:t> September 23-28, 2014</a:t>
            </a:r>
          </a:p>
        </p:txBody>
      </p:sp>
      <p:sp>
        <p:nvSpPr>
          <p:cNvPr id="16" name="Text Box 11"/>
          <p:cNvSpPr txBox="1">
            <a:spLocks noChangeArrowheads="1"/>
          </p:cNvSpPr>
          <p:nvPr userDrawn="1"/>
        </p:nvSpPr>
        <p:spPr bwMode="auto">
          <a:xfrm>
            <a:off x="112735" y="1613838"/>
            <a:ext cx="8918531" cy="2092881"/>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a:lnSpc>
                <a:spcPct val="100000"/>
              </a:lnSpc>
              <a:spcBef>
                <a:spcPct val="50000"/>
              </a:spcBef>
            </a:pPr>
            <a:r>
              <a:rPr lang="en-US" sz="4400" b="1" i="0" cap="none" spc="0" dirty="0" smtClean="0">
                <a:ln w="19050">
                  <a:solidFill>
                    <a:schemeClr val="accent1">
                      <a:lumMod val="50000"/>
                    </a:schemeClr>
                  </a:solidFill>
                  <a:prstDash val="solid"/>
                </a:ln>
                <a:solidFill>
                  <a:schemeClr val="accent1"/>
                </a:solidFill>
                <a:effectLst>
                  <a:outerShdw blurRad="50800" dist="38100" dir="8100000" algn="tr" rotWithShape="0">
                    <a:prstClr val="black">
                      <a:alpha val="40000"/>
                    </a:prstClr>
                  </a:outerShdw>
                </a:effectLst>
                <a:latin typeface="+mj-lt"/>
              </a:rPr>
              <a:t>Funding the Next Generation in Solano County </a:t>
            </a:r>
          </a:p>
          <a:p>
            <a:pPr algn="ctr">
              <a:lnSpc>
                <a:spcPct val="100000"/>
              </a:lnSpc>
              <a:spcBef>
                <a:spcPct val="50000"/>
              </a:spcBef>
            </a:pPr>
            <a:r>
              <a:rPr lang="en-US" sz="2800" b="1" i="0" cap="none" spc="0" dirty="0" smtClean="0">
                <a:ln w="19050">
                  <a:solidFill>
                    <a:schemeClr val="accent1">
                      <a:lumMod val="50000"/>
                    </a:schemeClr>
                  </a:solidFill>
                  <a:prstDash val="solid"/>
                </a:ln>
                <a:solidFill>
                  <a:schemeClr val="accent1"/>
                </a:solidFill>
                <a:effectLst>
                  <a:outerShdw blurRad="50800" dist="38100" dir="8100000" algn="tr" rotWithShape="0">
                    <a:prstClr val="black">
                      <a:alpha val="40000"/>
                    </a:prstClr>
                  </a:outerShdw>
                </a:effectLst>
                <a:latin typeface="+mj-lt"/>
              </a:rPr>
              <a:t>Key Findings from a Countywide Voter Survey</a:t>
            </a:r>
          </a:p>
        </p:txBody>
      </p:sp>
      <p:sp>
        <p:nvSpPr>
          <p:cNvPr id="3" name="Rectangle 2"/>
          <p:cNvSpPr/>
          <p:nvPr userDrawn="1"/>
        </p:nvSpPr>
        <p:spPr bwMode="auto">
          <a:xfrm>
            <a:off x="0" y="356271"/>
            <a:ext cx="9144000" cy="676893"/>
          </a:xfrm>
          <a:prstGeom prst="rect">
            <a:avLst/>
          </a:prstGeom>
          <a:solidFill>
            <a:schemeClr val="accent4"/>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 name="Rectangle 8"/>
          <p:cNvSpPr/>
          <p:nvPr userDrawn="1"/>
        </p:nvSpPr>
        <p:spPr bwMode="auto">
          <a:xfrm>
            <a:off x="0" y="1025248"/>
            <a:ext cx="9144000" cy="71252"/>
          </a:xfrm>
          <a:prstGeom prst="rect">
            <a:avLst/>
          </a:prstGeom>
          <a:solidFill>
            <a:schemeClr val="accent2"/>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0" name="TextBox 9"/>
          <p:cNvSpPr txBox="1"/>
          <p:nvPr userDrawn="1"/>
        </p:nvSpPr>
        <p:spPr>
          <a:xfrm>
            <a:off x="0" y="6427113"/>
            <a:ext cx="1233488" cy="430887"/>
          </a:xfrm>
          <a:prstGeom prst="rect">
            <a:avLst/>
          </a:prstGeom>
          <a:noFill/>
        </p:spPr>
        <p:txBody>
          <a:bodyPr wrap="square" rtlCol="0">
            <a:spAutoFit/>
          </a:bodyPr>
          <a:lstStyle/>
          <a:p>
            <a:r>
              <a:rPr lang="en-US" b="1" dirty="0" smtClean="0">
                <a:solidFill>
                  <a:srgbClr val="FF0000"/>
                </a:solidFill>
                <a:effectLst>
                  <a:outerShdw blurRad="50800" dist="38100" dir="8100000" algn="tr" rotWithShape="0">
                    <a:prstClr val="black">
                      <a:alpha val="40000"/>
                    </a:prstClr>
                  </a:outerShdw>
                </a:effectLst>
              </a:rPr>
              <a:t>DRAFT</a:t>
            </a:r>
            <a:endParaRPr lang="en-US" b="1" dirty="0">
              <a:solidFill>
                <a:srgbClr val="FF0000"/>
              </a:solidFill>
              <a:effectLst>
                <a:outerShdw blurRad="50800" dist="38100" dir="8100000" algn="tr" rotWithShape="0">
                  <a:prstClr val="black">
                    <a:alpha val="40000"/>
                  </a:prstClr>
                </a:outerShdw>
              </a:effectLst>
            </a:endParaRPr>
          </a:p>
        </p:txBody>
      </p:sp>
    </p:spTree>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270" y="85426"/>
            <a:ext cx="8905460" cy="890593"/>
          </a:xfrm>
          <a:prstGeom prst="rect">
            <a:avLst/>
          </a:prstGeom>
        </p:spPr>
        <p:txBody>
          <a:bodyPr anchor="ctr" anchorCtr="1">
            <a:noAutofit/>
          </a:bodyPr>
          <a:lstStyle>
            <a:lvl1pPr>
              <a:defRPr sz="2800" b="1">
                <a:solidFill>
                  <a:schemeClr val="tx1"/>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013358" y="6391258"/>
            <a:ext cx="6780264" cy="440108"/>
          </a:xfrm>
          <a:prstGeom prst="rect">
            <a:avLst/>
          </a:prstGeom>
        </p:spPr>
        <p:txBody>
          <a:bodyPr anchor="ctr"/>
          <a:lstStyle>
            <a:lvl1pPr>
              <a:buNone/>
              <a:defRPr sz="800" i="1">
                <a:solidFill>
                  <a:schemeClr val="tx1"/>
                </a:solidFill>
              </a:defRPr>
            </a:lvl1pPr>
          </a:lstStyle>
          <a:p>
            <a:pPr lvl="0"/>
            <a:r>
              <a:rPr lang="en-US" dirty="0" smtClean="0"/>
              <a:t>Click to edit Master text styles</a:t>
            </a:r>
            <a:endParaRPr lang="en-US" dirty="0"/>
          </a:p>
        </p:txBody>
      </p:sp>
      <p:sp>
        <p:nvSpPr>
          <p:cNvPr id="5" name="Text Placeholder 4"/>
          <p:cNvSpPr>
            <a:spLocks noGrp="1"/>
          </p:cNvSpPr>
          <p:nvPr>
            <p:ph type="body" sz="quarter" idx="11"/>
          </p:nvPr>
        </p:nvSpPr>
        <p:spPr>
          <a:xfrm>
            <a:off x="135239" y="1077511"/>
            <a:ext cx="8902700" cy="5159375"/>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12115"/>
      </p:ext>
    </p:extLst>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270" y="113175"/>
            <a:ext cx="8913411" cy="1143000"/>
          </a:xfrm>
          <a:prstGeom prst="rect">
            <a:avLst/>
          </a:prstGeom>
        </p:spPr>
        <p:txBody>
          <a:bodyPr anchor="t" anchorCtr="1"/>
          <a:lstStyle>
            <a:lvl1pPr>
              <a:defRPr sz="28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2013358" y="6382380"/>
            <a:ext cx="6766657" cy="440108"/>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325683633"/>
      </p:ext>
    </p:extLst>
  </p:cSld>
  <p:clrMapOvr>
    <a:masterClrMapping/>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gradFill>
          <a:gsLst>
            <a:gs pos="0">
              <a:schemeClr val="bg1"/>
            </a:gs>
            <a:gs pos="34000">
              <a:schemeClr val="accent3"/>
            </a:gs>
            <a:gs pos="100000">
              <a:schemeClr val="accent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079" y="1038687"/>
            <a:ext cx="8549843" cy="5501226"/>
          </a:xfrm>
          <a:prstGeom prst="rect">
            <a:avLst/>
          </a:prstGeom>
        </p:spPr>
        <p:txBody>
          <a:bodyPr anchor="ctr"/>
          <a:lstStyle>
            <a:lvl1pPr algn="ctr" defTabSz="820738" rtl="0" fontAlgn="base">
              <a:lnSpc>
                <a:spcPct val="100000"/>
              </a:lnSpc>
              <a:spcBef>
                <a:spcPct val="50000"/>
              </a:spcBef>
              <a:spcAft>
                <a:spcPct val="0"/>
              </a:spcAft>
              <a:defRPr lang="en-US" sz="4800" b="1" i="0" kern="1200" cap="none" spc="0" dirty="0">
                <a:ln w="19050">
                  <a:solidFill>
                    <a:schemeClr val="accent1">
                      <a:lumMod val="50000"/>
                    </a:schemeClr>
                  </a:solidFill>
                  <a:prstDash val="solid"/>
                </a:ln>
                <a:solidFill>
                  <a:schemeClr val="accent1"/>
                </a:solidFill>
                <a:effectLst>
                  <a:outerShdw blurRad="50800" dist="38100" dir="8100000" algn="tr" rotWithShape="0">
                    <a:prstClr val="black">
                      <a:alpha val="40000"/>
                    </a:prstClr>
                  </a:outerShdw>
                </a:effectLst>
                <a:latin typeface="+mj-lt"/>
                <a:ea typeface="+mn-ea"/>
                <a:cs typeface="+mn-cs"/>
              </a:defRPr>
            </a:lvl1pPr>
          </a:lstStyle>
          <a:p>
            <a:r>
              <a:rPr lang="en-US" dirty="0" smtClean="0"/>
              <a:t>Click to edit Master title style</a:t>
            </a:r>
            <a:endParaRPr lang="en-US" dirty="0"/>
          </a:p>
        </p:txBody>
      </p:sp>
      <p:sp>
        <p:nvSpPr>
          <p:cNvPr id="6" name="Text Box 51"/>
          <p:cNvSpPr txBox="1">
            <a:spLocks noChangeArrowheads="1"/>
          </p:cNvSpPr>
          <p:nvPr userDrawn="1"/>
        </p:nvSpPr>
        <p:spPr bwMode="auto">
          <a:xfrm>
            <a:off x="817186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pPr>
            <a:fld id="{1748490F-2088-4798-94E4-9235526F0353}" type="slidenum">
              <a:rPr lang="en-US" sz="1000" i="1">
                <a:solidFill>
                  <a:schemeClr val="tx1"/>
                </a:solidFill>
                <a:latin typeface="Arial" charset="0"/>
              </a:rPr>
              <a:pPr algn="r">
                <a:spcBef>
                  <a:spcPct val="50000"/>
                </a:spcBef>
              </a:pPr>
              <a:t>‹#›</a:t>
            </a:fld>
            <a:endParaRPr lang="en-US" sz="1000" i="1" dirty="0">
              <a:solidFill>
                <a:schemeClr val="tx1"/>
              </a:solidFill>
              <a:latin typeface="Arial" charset="0"/>
            </a:endParaRPr>
          </a:p>
        </p:txBody>
      </p:sp>
      <p:sp>
        <p:nvSpPr>
          <p:cNvPr id="8" name="Rectangle 7"/>
          <p:cNvSpPr/>
          <p:nvPr userDrawn="1"/>
        </p:nvSpPr>
        <p:spPr bwMode="auto">
          <a:xfrm>
            <a:off x="0" y="356271"/>
            <a:ext cx="9144000" cy="676893"/>
          </a:xfrm>
          <a:prstGeom prst="rect">
            <a:avLst/>
          </a:prstGeom>
          <a:solidFill>
            <a:schemeClr val="accent4"/>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1" name="Rectangle 10"/>
          <p:cNvSpPr/>
          <p:nvPr userDrawn="1"/>
        </p:nvSpPr>
        <p:spPr bwMode="auto">
          <a:xfrm>
            <a:off x="0" y="1025248"/>
            <a:ext cx="9144000" cy="71252"/>
          </a:xfrm>
          <a:prstGeom prst="rect">
            <a:avLst/>
          </a:prstGeom>
          <a:solidFill>
            <a:schemeClr val="accent2"/>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2" name="TextBox 11"/>
          <p:cNvSpPr txBox="1"/>
          <p:nvPr userDrawn="1"/>
        </p:nvSpPr>
        <p:spPr>
          <a:xfrm>
            <a:off x="17811" y="6516071"/>
            <a:ext cx="1233488" cy="338554"/>
          </a:xfrm>
          <a:prstGeom prst="rect">
            <a:avLst/>
          </a:prstGeom>
          <a:noFill/>
        </p:spPr>
        <p:txBody>
          <a:bodyPr wrap="square" rtlCol="0" anchor="b">
            <a:spAutoFit/>
          </a:bodyPr>
          <a:lstStyle/>
          <a:p>
            <a:pPr algn="l"/>
            <a:r>
              <a:rPr lang="en-US" sz="1600" b="1" dirty="0" smtClean="0">
                <a:solidFill>
                  <a:srgbClr val="FF0000"/>
                </a:solidFill>
                <a:effectLst>
                  <a:outerShdw blurRad="50800" dist="38100" dir="8100000" algn="tr" rotWithShape="0">
                    <a:prstClr val="black">
                      <a:alpha val="40000"/>
                    </a:prstClr>
                  </a:outerShdw>
                </a:effectLst>
              </a:rPr>
              <a:t>DRAFT</a:t>
            </a:r>
            <a:endParaRPr lang="en-US" sz="1600" b="1" dirty="0">
              <a:solidFill>
                <a:srgbClr val="FF0000"/>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40181294"/>
      </p:ext>
    </p:extLst>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gradFill>
          <a:gsLst>
            <a:gs pos="0">
              <a:schemeClr val="bg1"/>
            </a:gs>
            <a:gs pos="50000">
              <a:schemeClr val="accent3"/>
            </a:gs>
            <a:gs pos="100000">
              <a:schemeClr val="accent2"/>
            </a:gs>
          </a:gsLst>
          <a:lin ang="5400000" scaled="0"/>
        </a:gradFill>
        <a:effectLst/>
      </p:bgPr>
    </p:bg>
    <p:spTree>
      <p:nvGrpSpPr>
        <p:cNvPr id="1" name=""/>
        <p:cNvGrpSpPr/>
        <p:nvPr/>
      </p:nvGrpSpPr>
      <p:grpSpPr>
        <a:xfrm>
          <a:off x="0" y="0"/>
          <a:ext cx="0" cy="0"/>
          <a:chOff x="0" y="0"/>
          <a:chExt cx="0" cy="0"/>
        </a:xfrm>
      </p:grpSpPr>
      <p:sp>
        <p:nvSpPr>
          <p:cNvPr id="8" name="Rectangle 7"/>
          <p:cNvSpPr/>
          <p:nvPr userDrawn="1"/>
        </p:nvSpPr>
        <p:spPr bwMode="auto">
          <a:xfrm>
            <a:off x="0" y="261264"/>
            <a:ext cx="9144000" cy="983672"/>
          </a:xfrm>
          <a:prstGeom prst="rect">
            <a:avLst/>
          </a:prstGeom>
          <a:solidFill>
            <a:schemeClr val="accent4"/>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pic>
        <p:nvPicPr>
          <p:cNvPr id="3" name="Picture 15" descr="FM3-Logo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7693"/>
          <a:stretch>
            <a:fillRect/>
          </a:stretch>
        </p:blipFill>
        <p:spPr bwMode="auto">
          <a:xfrm>
            <a:off x="1233488" y="5145120"/>
            <a:ext cx="6677025" cy="119856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006113" y="475170"/>
            <a:ext cx="7080568" cy="584775"/>
          </a:xfrm>
          <a:prstGeom prst="rect">
            <a:avLst/>
          </a:prstGeom>
          <a:noFill/>
          <a:effectLst/>
        </p:spPr>
        <p:txBody>
          <a:bodyPr wrap="square" rtlCol="0">
            <a:spAutoFit/>
          </a:bodyPr>
          <a:lstStyle/>
          <a:p>
            <a:r>
              <a:rPr lang="en-US" sz="3200" b="1" i="0" kern="1200" cap="none" spc="0" dirty="0" smtClean="0">
                <a:ln w="19050">
                  <a:solidFill>
                    <a:schemeClr val="tx2"/>
                  </a:solidFill>
                  <a:prstDash val="solid"/>
                </a:ln>
                <a:solidFill>
                  <a:schemeClr val="bg1"/>
                </a:solidFill>
                <a:effectLst/>
                <a:latin typeface="+mj-lt"/>
                <a:ea typeface="+mn-ea"/>
                <a:cs typeface="+mn-cs"/>
              </a:rPr>
              <a:t>For more information, contact:</a:t>
            </a:r>
            <a:endParaRPr lang="en-US" sz="3200" b="1" i="0" kern="1200" cap="none" spc="0" dirty="0">
              <a:ln w="19050">
                <a:solidFill>
                  <a:schemeClr val="tx2"/>
                </a:solidFill>
                <a:prstDash val="solid"/>
              </a:ln>
              <a:solidFill>
                <a:schemeClr val="bg1"/>
              </a:solidFill>
              <a:effectLst/>
              <a:latin typeface="+mj-lt"/>
              <a:ea typeface="+mn-ea"/>
              <a:cs typeface="+mn-cs"/>
            </a:endParaRPr>
          </a:p>
        </p:txBody>
      </p:sp>
      <p:sp>
        <p:nvSpPr>
          <p:cNvPr id="24" name="TextBox 23"/>
          <p:cNvSpPr txBox="1"/>
          <p:nvPr userDrawn="1"/>
        </p:nvSpPr>
        <p:spPr>
          <a:xfrm>
            <a:off x="1586285" y="3385602"/>
            <a:ext cx="5971430" cy="1323439"/>
          </a:xfrm>
          <a:prstGeom prst="rect">
            <a:avLst/>
          </a:prstGeom>
          <a:noFill/>
        </p:spPr>
        <p:txBody>
          <a:bodyPr wrap="square" rtlCol="0">
            <a:spAutoFit/>
          </a:bodyPr>
          <a:lstStyle/>
          <a:p>
            <a:pPr algn="ctr"/>
            <a:r>
              <a:rPr lang="en-US" sz="2000" b="1" i="1" dirty="0" smtClean="0">
                <a:solidFill>
                  <a:schemeClr val="tx1"/>
                </a:solidFill>
              </a:rPr>
              <a:t>1999 Harrison St., Suite 1290</a:t>
            </a:r>
            <a:br>
              <a:rPr lang="en-US" sz="2000" b="1" i="1" dirty="0" smtClean="0">
                <a:solidFill>
                  <a:schemeClr val="tx1"/>
                </a:solidFill>
              </a:rPr>
            </a:br>
            <a:r>
              <a:rPr lang="en-US" sz="2000" b="1" i="1" dirty="0" smtClean="0">
                <a:solidFill>
                  <a:schemeClr val="tx1"/>
                </a:solidFill>
              </a:rPr>
              <a:t>Oakland, CA 94612</a:t>
            </a:r>
            <a:br>
              <a:rPr lang="en-US" sz="2000" b="1" i="1" dirty="0" smtClean="0">
                <a:solidFill>
                  <a:schemeClr val="tx1"/>
                </a:solidFill>
              </a:rPr>
            </a:br>
            <a:r>
              <a:rPr lang="en-US" sz="2000" b="1" i="1" dirty="0" smtClean="0">
                <a:solidFill>
                  <a:schemeClr val="tx1"/>
                </a:solidFill>
              </a:rPr>
              <a:t>Phone (510) 451-9521</a:t>
            </a:r>
          </a:p>
          <a:p>
            <a:pPr algn="ctr"/>
            <a:r>
              <a:rPr lang="en-US" sz="2000" b="1" i="1" dirty="0" smtClean="0">
                <a:solidFill>
                  <a:schemeClr val="tx1"/>
                </a:solidFill>
              </a:rPr>
              <a:t>Fax (510) 451-0384 </a:t>
            </a:r>
          </a:p>
        </p:txBody>
      </p:sp>
      <p:sp>
        <p:nvSpPr>
          <p:cNvPr id="27" name="TextBox 26"/>
          <p:cNvSpPr txBox="1"/>
          <p:nvPr userDrawn="1"/>
        </p:nvSpPr>
        <p:spPr>
          <a:xfrm>
            <a:off x="2721669" y="2577047"/>
            <a:ext cx="3700663" cy="430887"/>
          </a:xfrm>
          <a:prstGeom prst="rect">
            <a:avLst/>
          </a:prstGeom>
          <a:noFill/>
        </p:spPr>
        <p:txBody>
          <a:bodyPr wrap="square" rtlCol="0">
            <a:spAutoFit/>
          </a:bodyPr>
          <a:lstStyle/>
          <a:p>
            <a:pPr algn="ctr"/>
            <a:r>
              <a:rPr lang="en-US" b="0" i="1" dirty="0" smtClean="0">
                <a:solidFill>
                  <a:schemeClr val="tx1"/>
                </a:solidFill>
              </a:rPr>
              <a:t>Dave@FM3research.com</a:t>
            </a:r>
          </a:p>
        </p:txBody>
      </p:sp>
      <p:sp>
        <p:nvSpPr>
          <p:cNvPr id="28" name="TextBox 27"/>
          <p:cNvSpPr txBox="1"/>
          <p:nvPr userDrawn="1"/>
        </p:nvSpPr>
        <p:spPr>
          <a:xfrm>
            <a:off x="1881187" y="1900924"/>
            <a:ext cx="5381626" cy="707886"/>
          </a:xfrm>
          <a:prstGeom prst="rect">
            <a:avLst/>
          </a:prstGeom>
          <a:noFill/>
        </p:spPr>
        <p:txBody>
          <a:bodyPr wrap="square" rtlCol="0">
            <a:spAutoFit/>
          </a:bodyPr>
          <a:lstStyle/>
          <a:p>
            <a:pPr algn="ctr"/>
            <a:r>
              <a:rPr lang="en-US" sz="4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Dave Metz</a:t>
            </a:r>
            <a:endParaRPr lang="en-US" sz="4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0" name="Rectangle 9"/>
          <p:cNvSpPr/>
          <p:nvPr userDrawn="1"/>
        </p:nvSpPr>
        <p:spPr bwMode="auto">
          <a:xfrm>
            <a:off x="0" y="1244936"/>
            <a:ext cx="9144000" cy="71252"/>
          </a:xfrm>
          <a:prstGeom prst="rect">
            <a:avLst/>
          </a:prstGeom>
          <a:solidFill>
            <a:schemeClr val="accent2"/>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8528733"/>
      </p:ext>
    </p:extLst>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1826581"/>
            <a:ext cx="8969776" cy="3204839"/>
          </a:xfrm>
          <a:prstGeom prst="rect">
            <a:avLst/>
          </a:prstGeom>
        </p:spPr>
        <p:txBody>
          <a:bodyPr anchor="ctr"/>
          <a:lstStyle>
            <a:lvl1pPr>
              <a:defRPr sz="4000" b="1" cap="none" spc="0">
                <a:ln w="12700">
                  <a:solidFill>
                    <a:schemeClr val="accent1"/>
                  </a:solidFill>
                  <a:prstDash val="solid"/>
                </a:ln>
                <a:solidFill>
                  <a:schemeClr val="tx1"/>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35136292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974" y="152688"/>
            <a:ext cx="8807823" cy="1143000"/>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890944" y="6382380"/>
            <a:ext cx="6889071" cy="440108"/>
          </a:xfrm>
          <a:prstGeom prst="rect">
            <a:avLst/>
          </a:prstGeom>
        </p:spPr>
        <p:txBody>
          <a:bodyPr anchor="ctr"/>
          <a:lstStyle>
            <a:lvl1pPr marL="0" indent="0">
              <a:buNone/>
              <a:defRPr sz="800" b="1" i="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89159868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51119" y="64290"/>
            <a:ext cx="9041763" cy="6729420"/>
          </a:xfrm>
          <a:prstGeom prst="rect">
            <a:avLst/>
          </a:prstGeom>
          <a:solidFill>
            <a:schemeClr val="bg1"/>
          </a:solidFill>
          <a:ln w="19050" cmpd="sng">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p>
            <a:pPr defTabSz="820738"/>
            <a:r>
              <a:rPr lang="en-US" b="1" u="sng" dirty="0">
                <a:solidFill>
                  <a:srgbClr val="0000FF"/>
                </a:solidFill>
                <a:cs typeface="Times New Roman" pitchFamily="18" charset="0"/>
              </a:rPr>
              <a:t/>
            </a:r>
            <a:br>
              <a:rPr lang="en-US" b="1" u="sng" dirty="0">
                <a:solidFill>
                  <a:srgbClr val="0000FF"/>
                </a:solidFill>
                <a:cs typeface="Times New Roman" pitchFamily="18" charset="0"/>
              </a:rPr>
            </a:br>
            <a:endParaRPr lang="en-US" b="1" u="sng" dirty="0">
              <a:solidFill>
                <a:srgbClr val="0000FF"/>
              </a:solidFill>
              <a:cs typeface="Times New Roman" pitchFamily="18" charset="0"/>
            </a:endParaRPr>
          </a:p>
        </p:txBody>
      </p:sp>
      <p:sp>
        <p:nvSpPr>
          <p:cNvPr id="1075" name="Text Box 51"/>
          <p:cNvSpPr txBox="1">
            <a:spLocks noChangeArrowheads="1"/>
          </p:cNvSpPr>
          <p:nvPr/>
        </p:nvSpPr>
        <p:spPr bwMode="auto">
          <a:xfrm>
            <a:off x="817186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pPr>
            <a:fld id="{1748490F-2088-4798-94E4-9235526F0353}" type="slidenum">
              <a:rPr lang="en-US" sz="1000" i="1">
                <a:solidFill>
                  <a:schemeClr val="tx1"/>
                </a:solidFill>
                <a:latin typeface="Arial" charset="0"/>
              </a:rPr>
              <a:pPr algn="r">
                <a:spcBef>
                  <a:spcPct val="50000"/>
                </a:spcBef>
              </a:pPr>
              <a:t>‹#›</a:t>
            </a:fld>
            <a:endParaRPr lang="en-US" sz="1000" i="1" dirty="0">
              <a:solidFill>
                <a:schemeClr val="tx1"/>
              </a:solidFill>
              <a:latin typeface="Arial" charset="0"/>
            </a:endParaRPr>
          </a:p>
        </p:txBody>
      </p:sp>
      <p:sp>
        <p:nvSpPr>
          <p:cNvPr id="1079" name="Text Box 55"/>
          <p:cNvSpPr txBox="1">
            <a:spLocks noChangeArrowheads="1"/>
          </p:cNvSpPr>
          <p:nvPr/>
        </p:nvSpPr>
        <p:spPr bwMode="auto">
          <a:xfrm>
            <a:off x="307975" y="6149975"/>
            <a:ext cx="184150" cy="427038"/>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a:endParaRPr lang="en-US" sz="2200" dirty="0">
              <a:latin typeface="Arial" charset="0"/>
            </a:endParaRPr>
          </a:p>
        </p:txBody>
      </p:sp>
      <p:pic>
        <p:nvPicPr>
          <p:cNvPr id="6" name="Picture 15" descr="FM3-Logo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15" y="6374009"/>
            <a:ext cx="1936601" cy="436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7811" y="6100542"/>
            <a:ext cx="1233488" cy="338554"/>
          </a:xfrm>
          <a:prstGeom prst="rect">
            <a:avLst/>
          </a:prstGeom>
          <a:noFill/>
        </p:spPr>
        <p:txBody>
          <a:bodyPr wrap="square" rtlCol="0" anchor="b">
            <a:spAutoFit/>
          </a:bodyPr>
          <a:lstStyle/>
          <a:p>
            <a:pPr algn="l"/>
            <a:r>
              <a:rPr lang="en-US" sz="1600" b="1" dirty="0" smtClean="0">
                <a:solidFill>
                  <a:srgbClr val="FF0000"/>
                </a:solidFill>
                <a:effectLst>
                  <a:outerShdw blurRad="50800" dist="38100" dir="8100000" algn="tr" rotWithShape="0">
                    <a:prstClr val="black">
                      <a:alpha val="40000"/>
                    </a:prstClr>
                  </a:outerShdw>
                </a:effectLst>
              </a:rPr>
              <a:t>DRAFT</a:t>
            </a:r>
            <a:endParaRPr lang="en-US" sz="1600" b="1" dirty="0">
              <a:solidFill>
                <a:srgbClr val="FF0000"/>
              </a:solidFill>
              <a:effectLst>
                <a:outerShdw blurRad="50800" dist="38100" dir="8100000" algn="tr" rotWithShape="0">
                  <a:prstClr val="black">
                    <a:alpha val="40000"/>
                  </a:prst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5" r:id="rId5"/>
    <p:sldLayoutId id="2147483657" r:id="rId6"/>
    <p:sldLayoutId id="2147483658" r:id="rId7"/>
  </p:sldLayoutIdLst>
  <p:transition advClick="0"/>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olanocounty.com/default.as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olanocounty.com/default.asp" TargetMode="External"/><Relationship Id="rId2" Type="http://schemas.openxmlformats.org/officeDocument/2006/relationships/chart" Target="../charts/chart7.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solanocounty.com/default.asp" TargetMode="Externa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hyperlink" Target="http://www.solanocounty.com/default.asp" TargetMode="External"/><Relationship Id="rId2" Type="http://schemas.openxmlformats.org/officeDocument/2006/relationships/chart" Target="../charts/chart11.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hyperlink" Target="http://www.solanocounty.com/default.asp" TargetMode="External"/><Relationship Id="rId2" Type="http://schemas.openxmlformats.org/officeDocument/2006/relationships/chart" Target="../charts/chart12.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hyperlink" Target="http://www.solanocounty.com/default.asp" TargetMode="External"/><Relationship Id="rId2" Type="http://schemas.openxmlformats.org/officeDocument/2006/relationships/chart" Target="../charts/chart13.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 to Homep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74638"/>
            <a:ext cx="428625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58399"/>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Overwhelmingly, voters say we should </a:t>
            </a:r>
            <a:r>
              <a:rPr lang="en-US" sz="2400" dirty="0" smtClean="0"/>
              <a:t>be doing </a:t>
            </a:r>
            <a:r>
              <a:rPr lang="en-US" sz="2400" i="1" dirty="0"/>
              <a:t>more</a:t>
            </a:r>
            <a:r>
              <a:rPr lang="en-US" sz="2400" dirty="0"/>
              <a:t> </a:t>
            </a:r>
            <a:r>
              <a:rPr lang="en-US" sz="2400" dirty="0" smtClean="0"/>
              <a:t>to ensure </a:t>
            </a:r>
            <a:r>
              <a:rPr lang="en-US" sz="2400" dirty="0"/>
              <a:t>children start kindergarten ready to do their best – </a:t>
            </a:r>
            <a:r>
              <a:rPr lang="en-US" sz="2400" dirty="0" smtClean="0"/>
              <a:t>virtually no </a:t>
            </a:r>
            <a:r>
              <a:rPr lang="en-US" sz="2400" dirty="0"/>
              <a:t>one says do </a:t>
            </a:r>
            <a:r>
              <a:rPr lang="en-US" sz="2400" i="1" dirty="0"/>
              <a:t>less</a:t>
            </a:r>
            <a:r>
              <a:rPr lang="en-US" sz="2400" dirty="0"/>
              <a:t>.</a:t>
            </a:r>
          </a:p>
        </p:txBody>
      </p:sp>
      <p:sp>
        <p:nvSpPr>
          <p:cNvPr id="4" name="TextBox 3"/>
          <p:cNvSpPr txBox="1"/>
          <p:nvPr/>
        </p:nvSpPr>
        <p:spPr>
          <a:xfrm>
            <a:off x="995083" y="1461247"/>
            <a:ext cx="7153835" cy="830997"/>
          </a:xfrm>
          <a:prstGeom prst="rect">
            <a:avLst/>
          </a:prstGeom>
          <a:noFill/>
        </p:spPr>
        <p:txBody>
          <a:bodyPr wrap="square" rtlCol="0">
            <a:spAutoFit/>
          </a:bodyPr>
          <a:lstStyle/>
          <a:p>
            <a:pPr algn="ctr"/>
            <a:r>
              <a:rPr lang="en-US" sz="1600" b="0" i="1" dirty="0" smtClean="0"/>
              <a:t>And when it comes to ensuring that children begin kindergarten with the knowledge and skills they need to do their best in school, do you think we should be doing more, doing less, or are doing enough?</a:t>
            </a:r>
          </a:p>
        </p:txBody>
      </p:sp>
      <p:graphicFrame>
        <p:nvGraphicFramePr>
          <p:cNvPr id="7" name="Content Placeholder 4"/>
          <p:cNvGraphicFramePr>
            <a:graphicFrameLocks/>
          </p:cNvGraphicFramePr>
          <p:nvPr>
            <p:extLst>
              <p:ext uri="{D42A27DB-BD31-4B8C-83A1-F6EECF244321}">
                <p14:modId xmlns:p14="http://schemas.microsoft.com/office/powerpoint/2010/main" val="4211534554"/>
              </p:ext>
            </p:extLst>
          </p:nvPr>
        </p:nvGraphicFramePr>
        <p:xfrm>
          <a:off x="152400" y="2563905"/>
          <a:ext cx="8839200" cy="37069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txBox="1">
            <a:spLocks/>
          </p:cNvSpPr>
          <p:nvPr/>
        </p:nvSpPr>
        <p:spPr>
          <a:xfrm>
            <a:off x="1915753" y="6321115"/>
            <a:ext cx="6889071" cy="440108"/>
          </a:xfrm>
          <a:prstGeom prst="rect">
            <a:avLst/>
          </a:prstGeom>
        </p:spPr>
        <p:txBody>
          <a:bodyPr anchor="ctr"/>
          <a:lstStyle>
            <a:lvl1pPr marL="0" indent="0" algn="l" rtl="0" eaLnBrk="0" fontAlgn="base" hangingPunct="0">
              <a:spcBef>
                <a:spcPct val="20000"/>
              </a:spcBef>
              <a:spcAft>
                <a:spcPct val="0"/>
              </a:spcAft>
              <a:buNone/>
              <a:defRPr sz="800" b="1" i="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2013 National Survey by Public Opinion Strategies/Hart Research Associates</a:t>
            </a:r>
            <a:endParaRPr lang="en-US" kern="0" dirty="0"/>
          </a:p>
        </p:txBody>
      </p:sp>
    </p:spTree>
    <p:extLst>
      <p:ext uri="{BB962C8B-B14F-4D97-AF65-F5344CB8AC3E}">
        <p14:creationId xmlns:p14="http://schemas.microsoft.com/office/powerpoint/2010/main" val="332629129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2447" y="112058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#4:</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6" name="Title 5"/>
          <p:cNvSpPr>
            <a:spLocks noGrp="1"/>
          </p:cNvSpPr>
          <p:nvPr>
            <p:ph type="title"/>
          </p:nvPr>
        </p:nvSpPr>
        <p:spPr/>
        <p:txBody>
          <a:bodyPr/>
          <a:lstStyle/>
          <a:p>
            <a:r>
              <a:rPr lang="en-US" dirty="0" smtClean="0"/>
              <a:t>In our hyper-partisan time, kids are one issue that is non-partisan.</a:t>
            </a:r>
            <a:endParaRPr lang="en-US" dirty="0"/>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3274763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Voters across the political spectrum say that we should be doing more.</a:t>
            </a:r>
          </a:p>
        </p:txBody>
      </p:sp>
      <p:graphicFrame>
        <p:nvGraphicFramePr>
          <p:cNvPr id="6" name="Content Placeholder 4"/>
          <p:cNvGraphicFramePr>
            <a:graphicFrameLocks/>
          </p:cNvGraphicFramePr>
          <p:nvPr>
            <p:extLst>
              <p:ext uri="{D42A27DB-BD31-4B8C-83A1-F6EECF244321}">
                <p14:modId xmlns:p14="http://schemas.microsoft.com/office/powerpoint/2010/main" val="1706358836"/>
              </p:ext>
            </p:extLst>
          </p:nvPr>
        </p:nvGraphicFramePr>
        <p:xfrm>
          <a:off x="152400" y="1891552"/>
          <a:ext cx="8839200" cy="450924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1377" y="1360094"/>
            <a:ext cx="9081247" cy="400110"/>
          </a:xfrm>
          <a:prstGeom prst="rect">
            <a:avLst/>
          </a:prstGeom>
          <a:noFill/>
        </p:spPr>
        <p:txBody>
          <a:bodyPr wrap="square" rtlCol="0" anchor="ctr">
            <a:spAutoFit/>
          </a:bodyPr>
          <a:lstStyle/>
          <a:p>
            <a:pPr algn="ctr"/>
            <a:r>
              <a:rPr lang="en-US" sz="2000" b="0" i="1" dirty="0" smtClean="0"/>
              <a:t>Start Kindergarten with Skills/Knowledge To Succeed By Party</a:t>
            </a:r>
            <a:endParaRPr lang="en-US" sz="2000" b="0" i="1" dirty="0"/>
          </a:p>
        </p:txBody>
      </p:sp>
      <p:sp>
        <p:nvSpPr>
          <p:cNvPr id="7" name="Text Placeholder 2"/>
          <p:cNvSpPr txBox="1">
            <a:spLocks/>
          </p:cNvSpPr>
          <p:nvPr/>
        </p:nvSpPr>
        <p:spPr>
          <a:xfrm>
            <a:off x="1862590" y="6385993"/>
            <a:ext cx="6889071" cy="440108"/>
          </a:xfrm>
          <a:prstGeom prst="rect">
            <a:avLst/>
          </a:prstGeom>
        </p:spPr>
        <p:txBody>
          <a:bodyPr anchor="ctr"/>
          <a:lstStyle>
            <a:lvl1pPr marL="0" indent="0" algn="l" rtl="0" eaLnBrk="0" fontAlgn="base" hangingPunct="0">
              <a:spcBef>
                <a:spcPct val="20000"/>
              </a:spcBef>
              <a:spcAft>
                <a:spcPct val="0"/>
              </a:spcAft>
              <a:buNone/>
              <a:defRPr sz="800" b="1" i="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2013 National Survey by Public Opinion Strategies/Hart Research Associates</a:t>
            </a:r>
            <a:endParaRPr lang="en-US" kern="0" dirty="0"/>
          </a:p>
        </p:txBody>
      </p:sp>
    </p:spTree>
    <p:extLst>
      <p:ext uri="{BB962C8B-B14F-4D97-AF65-F5344CB8AC3E}">
        <p14:creationId xmlns:p14="http://schemas.microsoft.com/office/powerpoint/2010/main" val="133196290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2447" y="112058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#5:</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5" name="Title 4"/>
          <p:cNvSpPr>
            <a:spLocks noGrp="1"/>
          </p:cNvSpPr>
          <p:nvPr>
            <p:ph type="title"/>
          </p:nvPr>
        </p:nvSpPr>
        <p:spPr/>
        <p:txBody>
          <a:bodyPr/>
          <a:lstStyle/>
          <a:p>
            <a:r>
              <a:rPr lang="en-US" dirty="0" smtClean="0"/>
              <a:t>Voters see investments in kids as helping </a:t>
            </a:r>
            <a:r>
              <a:rPr lang="en-US" i="1" dirty="0" smtClean="0"/>
              <a:t>everyone</a:t>
            </a:r>
            <a:r>
              <a:rPr lang="en-US" dirty="0" smtClean="0"/>
              <a:t> – not just individual kids and their  families.</a:t>
            </a:r>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6567103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4"/>
          <p:cNvGraphicFramePr>
            <a:graphicFrameLocks/>
          </p:cNvGraphicFramePr>
          <p:nvPr>
            <p:extLst>
              <p:ext uri="{D42A27DB-BD31-4B8C-83A1-F6EECF244321}">
                <p14:modId xmlns:p14="http://schemas.microsoft.com/office/powerpoint/2010/main" val="1227135962"/>
              </p:ext>
            </p:extLst>
          </p:nvPr>
        </p:nvGraphicFramePr>
        <p:xfrm>
          <a:off x="5478463" y="1577975"/>
          <a:ext cx="3503612" cy="46069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pPr eaLnBrk="1" hangingPunct="1">
              <a:defRPr/>
            </a:pPr>
            <a:r>
              <a:rPr lang="en-US" sz="2800" dirty="0" smtClean="0"/>
              <a:t>And three in five voters say these</a:t>
            </a:r>
            <a:br>
              <a:rPr lang="en-US" sz="2800" dirty="0" smtClean="0"/>
            </a:br>
            <a:r>
              <a:rPr lang="en-US" sz="2800" dirty="0" smtClean="0"/>
              <a:t> programs benefit </a:t>
            </a:r>
            <a:r>
              <a:rPr lang="en-US" sz="2800" i="1" dirty="0" smtClean="0"/>
              <a:t>everyone</a:t>
            </a:r>
            <a:r>
              <a:rPr lang="en-US" sz="2800" dirty="0" smtClean="0"/>
              <a:t>, not just the children who are enrolled and their families.</a:t>
            </a:r>
            <a:br>
              <a:rPr lang="en-US" sz="2800" dirty="0" smtClean="0"/>
            </a:br>
            <a:r>
              <a:rPr lang="en-US" sz="2800" dirty="0" smtClean="0"/>
              <a:t/>
            </a:r>
            <a:br>
              <a:rPr lang="en-US" sz="2800" dirty="0" smtClean="0"/>
            </a:br>
            <a:endParaRPr lang="en-US" sz="2800" dirty="0" smtClean="0"/>
          </a:p>
        </p:txBody>
      </p:sp>
      <p:sp>
        <p:nvSpPr>
          <p:cNvPr id="70660" name="Text Placeholder 1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smtClean="0"/>
              <a:t>2012 San Antonio Voter Survey</a:t>
            </a:r>
          </a:p>
        </p:txBody>
      </p:sp>
      <p:graphicFrame>
        <p:nvGraphicFramePr>
          <p:cNvPr id="9" name="Table 8"/>
          <p:cNvGraphicFramePr>
            <a:graphicFrameLocks noGrp="1"/>
          </p:cNvGraphicFramePr>
          <p:nvPr/>
        </p:nvGraphicFramePr>
        <p:xfrm>
          <a:off x="155575" y="2095500"/>
          <a:ext cx="5486400" cy="3303588"/>
        </p:xfrm>
        <a:graphic>
          <a:graphicData uri="http://schemas.openxmlformats.org/drawingml/2006/table">
            <a:tbl>
              <a:tblPr/>
              <a:tblGrid>
                <a:gridCol w="5486400"/>
              </a:tblGrid>
              <a:tr h="98375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Pre-school programs benefit </a:t>
                      </a:r>
                      <a:r>
                        <a:rPr lang="en-US" sz="1800" u="sng" kern="1200" dirty="0" smtClean="0">
                          <a:solidFill>
                            <a:schemeClr val="tx1"/>
                          </a:solidFill>
                          <a:latin typeface="+mn-lt"/>
                          <a:ea typeface="+mn-ea"/>
                          <a:cs typeface="+mn-cs"/>
                        </a:rPr>
                        <a:t>everyone</a:t>
                      </a:r>
                      <a:r>
                        <a:rPr lang="en-US" sz="1800" kern="1200" dirty="0" smtClean="0">
                          <a:solidFill>
                            <a:schemeClr val="tx1"/>
                          </a:solidFill>
                          <a:latin typeface="+mn-lt"/>
                          <a:ea typeface="+mn-ea"/>
                          <a:cs typeface="+mn-cs"/>
                        </a:rPr>
                        <a:t>, by leading to better-educated kids, lower crime rates, and a stronger economy.</a:t>
                      </a:r>
                      <a:endParaRPr lang="en-US" sz="1800" b="0" i="0" u="none" strike="noStrike" dirty="0">
                        <a:solidFill>
                          <a:srgbClr val="000000"/>
                        </a:solidFill>
                        <a:latin typeface="+mn-lt"/>
                      </a:endParaRPr>
                    </a:p>
                  </a:txBody>
                  <a:tcPr marL="9525" marR="9525" marT="9528" marB="0" anchor="b">
                    <a:lnL>
                      <a:noFill/>
                    </a:lnL>
                    <a:lnR>
                      <a:noFill/>
                    </a:lnR>
                    <a:lnT>
                      <a:noFill/>
                    </a:lnT>
                    <a:lnB>
                      <a:noFill/>
                    </a:lnB>
                  </a:tcPr>
                </a:tc>
              </a:tr>
              <a:tr h="1357173">
                <a:tc>
                  <a:txBody>
                    <a:bodyPr/>
                    <a:lstStyle/>
                    <a:p>
                      <a:pPr algn="r" fontAlgn="b"/>
                      <a:r>
                        <a:rPr lang="en-US" sz="1800" kern="1200" dirty="0" smtClean="0">
                          <a:solidFill>
                            <a:schemeClr val="tx1"/>
                          </a:solidFill>
                          <a:latin typeface="+mn-lt"/>
                          <a:ea typeface="+mn-ea"/>
                          <a:cs typeface="+mn-cs"/>
                        </a:rPr>
                        <a:t>Pre-school programs primarily benefit the </a:t>
                      </a:r>
                      <a:r>
                        <a:rPr lang="en-US" sz="1800" u="sng" kern="1200" dirty="0" smtClean="0">
                          <a:solidFill>
                            <a:schemeClr val="tx1"/>
                          </a:solidFill>
                          <a:latin typeface="+mn-lt"/>
                          <a:ea typeface="+mn-ea"/>
                          <a:cs typeface="+mn-cs"/>
                        </a:rPr>
                        <a:t>children who are enrolled in them</a:t>
                      </a:r>
                      <a:r>
                        <a:rPr lang="en-US" sz="1800" kern="1200" dirty="0" smtClean="0">
                          <a:solidFill>
                            <a:schemeClr val="tx1"/>
                          </a:solidFill>
                          <a:latin typeface="+mn-lt"/>
                          <a:ea typeface="+mn-ea"/>
                          <a:cs typeface="+mn-cs"/>
                        </a:rPr>
                        <a:t>, and their parents and families.</a:t>
                      </a:r>
                      <a:endParaRPr lang="en-US" sz="1800" b="0" i="0" u="none" strike="noStrike" dirty="0">
                        <a:solidFill>
                          <a:srgbClr val="000000"/>
                        </a:solidFill>
                        <a:latin typeface="+mn-lt"/>
                      </a:endParaRPr>
                    </a:p>
                  </a:txBody>
                  <a:tcPr marL="9525" marR="9525" marT="9528" marB="0" anchor="b">
                    <a:lnL>
                      <a:noFill/>
                    </a:lnL>
                    <a:lnR>
                      <a:noFill/>
                    </a:lnR>
                    <a:lnT>
                      <a:noFill/>
                    </a:lnT>
                    <a:lnB>
                      <a:noFill/>
                    </a:lnB>
                  </a:tcPr>
                </a:tc>
              </a:tr>
              <a:tr h="962663">
                <a:tc>
                  <a:txBody>
                    <a:bodyPr/>
                    <a:lstStyle/>
                    <a:p>
                      <a:pPr algn="r" fontAlgn="b"/>
                      <a:r>
                        <a:rPr lang="en-US" sz="1800" b="0" i="0" u="none" strike="noStrike" dirty="0" smtClean="0">
                          <a:solidFill>
                            <a:srgbClr val="000000"/>
                          </a:solidFill>
                          <a:latin typeface="+mn-lt"/>
                        </a:rPr>
                        <a:t>Both/Neither/Not </a:t>
                      </a:r>
                      <a:r>
                        <a:rPr lang="en-US" sz="1800" b="0" i="0" u="none" strike="noStrike" dirty="0">
                          <a:solidFill>
                            <a:srgbClr val="000000"/>
                          </a:solidFill>
                          <a:latin typeface="+mn-lt"/>
                        </a:rPr>
                        <a:t>sure/Don't know</a:t>
                      </a:r>
                    </a:p>
                  </a:txBody>
                  <a:tcPr marL="9525" marR="9525" marT="9528" marB="0" anchor="b">
                    <a:lnL>
                      <a:noFill/>
                    </a:lnL>
                    <a:lnR>
                      <a:noFill/>
                    </a:lnR>
                    <a:lnT>
                      <a:noFill/>
                    </a:lnT>
                    <a:lnB>
                      <a:noFill/>
                    </a:lnB>
                  </a:tcPr>
                </a:tc>
              </a:tr>
            </a:tbl>
          </a:graphicData>
        </a:graphic>
      </p:graphicFrame>
      <p:sp>
        <p:nvSpPr>
          <p:cNvPr id="70665" name="TextBox 9"/>
          <p:cNvSpPr txBox="1">
            <a:spLocks noChangeArrowheads="1"/>
          </p:cNvSpPr>
          <p:nvPr/>
        </p:nvSpPr>
        <p:spPr bwMode="auto">
          <a:xfrm>
            <a:off x="2346325" y="2976563"/>
            <a:ext cx="896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hangingPunct="1"/>
            <a:r>
              <a:rPr lang="en-US" altLang="en-US">
                <a:solidFill>
                  <a:schemeClr val="accent1"/>
                </a:solidFill>
              </a:rPr>
              <a:t>OR</a:t>
            </a:r>
          </a:p>
        </p:txBody>
      </p:sp>
    </p:spTree>
    <p:extLst>
      <p:ext uri="{BB962C8B-B14F-4D97-AF65-F5344CB8AC3E}">
        <p14:creationId xmlns:p14="http://schemas.microsoft.com/office/powerpoint/2010/main" val="45148679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Findings in Solano County</a:t>
            </a:r>
            <a:endParaRPr lang="en-US" dirty="0"/>
          </a:p>
        </p:txBody>
      </p:sp>
    </p:spTree>
    <p:extLst>
      <p:ext uri="{BB962C8B-B14F-4D97-AF65-F5344CB8AC3E}">
        <p14:creationId xmlns:p14="http://schemas.microsoft.com/office/powerpoint/2010/main" val="1132073005"/>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870" y="112419"/>
            <a:ext cx="8905460" cy="890593"/>
          </a:xfrm>
        </p:spPr>
        <p:txBody>
          <a:bodyPr/>
          <a:lstStyle/>
          <a:p>
            <a:r>
              <a:rPr lang="en-US" sz="3200" dirty="0" smtClean="0"/>
              <a:t>Methodology</a:t>
            </a:r>
            <a:endParaRPr lang="en-US" sz="3200" dirty="0"/>
          </a:p>
        </p:txBody>
      </p:sp>
      <p:sp>
        <p:nvSpPr>
          <p:cNvPr id="7" name="Text Placeholder 6"/>
          <p:cNvSpPr>
            <a:spLocks noGrp="1"/>
          </p:cNvSpPr>
          <p:nvPr>
            <p:ph type="body" sz="quarter" idx="10"/>
          </p:nvPr>
        </p:nvSpPr>
        <p:spPr/>
        <p:txBody>
          <a:bodyPr/>
          <a:lstStyle/>
          <a:p>
            <a:endParaRPr lang="en-US"/>
          </a:p>
        </p:txBody>
      </p:sp>
      <p:sp>
        <p:nvSpPr>
          <p:cNvPr id="8" name="Text Placeholder 7"/>
          <p:cNvSpPr>
            <a:spLocks noGrp="1"/>
          </p:cNvSpPr>
          <p:nvPr>
            <p:ph type="body" sz="quarter" idx="11"/>
          </p:nvPr>
        </p:nvSpPr>
        <p:spPr>
          <a:xfrm>
            <a:off x="313039" y="976019"/>
            <a:ext cx="5973461" cy="5159375"/>
          </a:xfrm>
        </p:spPr>
        <p:txBody>
          <a:bodyPr/>
          <a:lstStyle/>
          <a:p>
            <a:pPr algn="just"/>
            <a:r>
              <a:rPr lang="en-US" dirty="0"/>
              <a:t>600 telephone interviews with Solano County voters likely to cast ballots in November 2016</a:t>
            </a:r>
          </a:p>
          <a:p>
            <a:pPr lvl="1" algn="just"/>
            <a:r>
              <a:rPr lang="en-US" i="1" dirty="0"/>
              <a:t>Interviews conducted September 23-28, 2014</a:t>
            </a:r>
          </a:p>
          <a:p>
            <a:pPr lvl="1" algn="just"/>
            <a:r>
              <a:rPr lang="en-US" i="1" dirty="0"/>
              <a:t>Interviews on both landlines and cell phones</a:t>
            </a:r>
          </a:p>
          <a:p>
            <a:pPr algn="just"/>
            <a:r>
              <a:rPr lang="en-US" dirty="0"/>
              <a:t>Margin of sampling error of +/- </a:t>
            </a:r>
            <a:r>
              <a:rPr lang="en-US" dirty="0" smtClean="0"/>
              <a:t>4.0%</a:t>
            </a:r>
            <a:endParaRPr lang="en-US" dirty="0"/>
          </a:p>
          <a:p>
            <a:pPr algn="just"/>
            <a:r>
              <a:rPr lang="en-US" dirty="0"/>
              <a:t>Some percentages may not sum to 100% due to rounding</a:t>
            </a:r>
          </a:p>
          <a:p>
            <a:pPr algn="just"/>
            <a:endParaRPr lang="en-US" sz="25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817"/>
          <a:stretch/>
        </p:blipFill>
        <p:spPr>
          <a:xfrm>
            <a:off x="6402736" y="1409700"/>
            <a:ext cx="2505757" cy="3731768"/>
          </a:xfrm>
          <a:prstGeom prst="rect">
            <a:avLst/>
          </a:prstGeom>
        </p:spPr>
      </p:pic>
    </p:spTree>
    <p:extLst>
      <p:ext uri="{BB962C8B-B14F-4D97-AF65-F5344CB8AC3E}">
        <p14:creationId xmlns:p14="http://schemas.microsoft.com/office/powerpoint/2010/main" val="4167448110"/>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Q1.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18161656"/>
              </p:ext>
            </p:extLst>
          </p:nvPr>
        </p:nvGraphicFramePr>
        <p:xfrm>
          <a:off x="7781449" y="2400553"/>
          <a:ext cx="1263003" cy="3476679"/>
        </p:xfrm>
        <a:graphic>
          <a:graphicData uri="http://schemas.openxmlformats.org/drawingml/2006/table">
            <a:tbl>
              <a:tblPr/>
              <a:tblGrid>
                <a:gridCol w="550069"/>
                <a:gridCol w="712934"/>
              </a:tblGrid>
              <a:tr h="447629">
                <a:tc>
                  <a:txBody>
                    <a:bodyPr/>
                    <a:lstStyle/>
                    <a:p>
                      <a:pPr algn="ctr" fontAlgn="ctr"/>
                      <a:r>
                        <a:rPr lang="en-US" sz="1600" b="1" i="0" u="none" strike="noStrike" dirty="0">
                          <a:solidFill>
                            <a:schemeClr val="accent1"/>
                          </a:solidFill>
                          <a:effectLst/>
                          <a:latin typeface="+mn-lt"/>
                        </a:rPr>
                        <a:t>Total </a:t>
                      </a:r>
                      <a:r>
                        <a:rPr lang="en-US" sz="1600" b="1" i="0" u="none" strike="noStrike" dirty="0" err="1">
                          <a:solidFill>
                            <a:schemeClr val="accent1"/>
                          </a:solidFill>
                          <a:effectLst/>
                          <a:latin typeface="+mn-lt"/>
                        </a:rPr>
                        <a:t>Fav</a:t>
                      </a:r>
                      <a:r>
                        <a:rPr lang="en-US" sz="1600" b="1" i="0" u="none" strike="noStrike" dirty="0">
                          <a:solidFill>
                            <a:schemeClr val="accent1"/>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4"/>
                          </a:solidFill>
                          <a:effectLst/>
                          <a:latin typeface="+mn-lt"/>
                        </a:rPr>
                        <a:t>Total </a:t>
                      </a:r>
                      <a:r>
                        <a:rPr lang="en-US" sz="1600" b="1" i="0" u="none" strike="noStrike" dirty="0" err="1">
                          <a:solidFill>
                            <a:schemeClr val="accent4"/>
                          </a:solidFill>
                          <a:effectLst/>
                          <a:latin typeface="+mn-lt"/>
                        </a:rPr>
                        <a:t>Unfav</a:t>
                      </a:r>
                      <a:r>
                        <a:rPr lang="en-US" sz="1600" b="1" i="0" u="none" strike="noStrike" dirty="0">
                          <a:solidFill>
                            <a:schemeClr val="accent4"/>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tr>
              <a:tr h="378989">
                <a:tc>
                  <a:txBody>
                    <a:bodyPr/>
                    <a:lstStyle/>
                    <a:p>
                      <a:pPr algn="ctr" fontAlgn="ctr"/>
                      <a:r>
                        <a:rPr lang="en-US" sz="1800" b="1" i="0" u="none" strike="noStrike" dirty="0">
                          <a:solidFill>
                            <a:schemeClr val="accent1"/>
                          </a:solidFill>
                          <a:effectLst/>
                          <a:latin typeface="+mn-lt"/>
                        </a:rPr>
                        <a:t>58%</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26%</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69455">
                <a:tc>
                  <a:txBody>
                    <a:bodyPr/>
                    <a:lstStyle/>
                    <a:p>
                      <a:pPr algn="ctr" fontAlgn="ctr"/>
                      <a:r>
                        <a:rPr lang="en-US" sz="1800" b="1" i="0" u="none" strike="noStrike" dirty="0">
                          <a:solidFill>
                            <a:schemeClr val="accent1"/>
                          </a:solidFill>
                          <a:effectLst/>
                          <a:latin typeface="+mn-lt"/>
                        </a:rPr>
                        <a:t>65%</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24%</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62780">
                <a:tc>
                  <a:txBody>
                    <a:bodyPr/>
                    <a:lstStyle/>
                    <a:p>
                      <a:pPr algn="ctr" fontAlgn="ctr"/>
                      <a:r>
                        <a:rPr lang="en-US" sz="1800" b="1" i="0" u="none" strike="noStrike" dirty="0">
                          <a:solidFill>
                            <a:schemeClr val="accent1"/>
                          </a:solidFill>
                          <a:effectLst/>
                          <a:latin typeface="+mn-lt"/>
                        </a:rPr>
                        <a:t>60%</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20%</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70155">
                <a:tc>
                  <a:txBody>
                    <a:bodyPr/>
                    <a:lstStyle/>
                    <a:p>
                      <a:pPr algn="ctr" fontAlgn="ctr"/>
                      <a:r>
                        <a:rPr lang="en-US" sz="1800" b="1" i="0" u="none" strike="noStrike">
                          <a:solidFill>
                            <a:schemeClr val="accent1"/>
                          </a:solidFill>
                          <a:effectLst/>
                          <a:latin typeface="+mn-lt"/>
                        </a:rPr>
                        <a:t>27%</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4%</a:t>
                      </a:r>
                    </a:p>
                  </a:txBody>
                  <a:tcPr marL="7620" marR="7620" marT="7620"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7" name="Rectangle 6"/>
          <p:cNvSpPr/>
          <p:nvPr/>
        </p:nvSpPr>
        <p:spPr>
          <a:xfrm>
            <a:off x="266700" y="1216929"/>
            <a:ext cx="8592642" cy="830997"/>
          </a:xfrm>
          <a:prstGeom prst="rect">
            <a:avLst/>
          </a:prstGeom>
        </p:spPr>
        <p:txBody>
          <a:bodyPr wrap="square">
            <a:spAutoFit/>
          </a:bodyPr>
          <a:lstStyle/>
          <a:p>
            <a:r>
              <a:rPr lang="en-US" sz="1600" i="1" dirty="0"/>
              <a:t>I am going to read you a list of names of some local institutions that are often in the public eye.  </a:t>
            </a:r>
            <a:r>
              <a:rPr lang="en-US" sz="1600" i="1" dirty="0" smtClean="0"/>
              <a:t>Please </a:t>
            </a:r>
            <a:r>
              <a:rPr lang="en-US" sz="1600" i="1" dirty="0"/>
              <a:t>tell me if your overall impression of that institution is favorable or unfavorable. If you don’t recognize any of them, just say so. </a:t>
            </a:r>
            <a:endParaRPr lang="en-US" sz="1600" i="1" dirty="0">
              <a:solidFill>
                <a:srgbClr val="000000"/>
              </a:solidFill>
            </a:endParaRPr>
          </a:p>
        </p:txBody>
      </p:sp>
      <p:graphicFrame>
        <p:nvGraphicFramePr>
          <p:cNvPr id="8" name="Chart 7"/>
          <p:cNvGraphicFramePr/>
          <p:nvPr>
            <p:extLst>
              <p:ext uri="{D42A27DB-BD31-4B8C-83A1-F6EECF244321}">
                <p14:modId xmlns:p14="http://schemas.microsoft.com/office/powerpoint/2010/main" val="3648220522"/>
              </p:ext>
            </p:extLst>
          </p:nvPr>
        </p:nvGraphicFramePr>
        <p:xfrm>
          <a:off x="82662" y="2398218"/>
          <a:ext cx="7854043" cy="40019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27000" y="197804"/>
            <a:ext cx="8913411" cy="1038254"/>
          </a:xfrm>
        </p:spPr>
        <p:txBody>
          <a:bodyPr/>
          <a:lstStyle/>
          <a:p>
            <a:r>
              <a:rPr lang="en-US" dirty="0" smtClean="0"/>
              <a:t>Attitudes toward local public agencies that help children and youth are favorable.</a:t>
            </a:r>
            <a:endParaRPr lang="en-US" dirty="0"/>
          </a:p>
        </p:txBody>
      </p:sp>
      <p:pic>
        <p:nvPicPr>
          <p:cNvPr id="1026" name="Picture 2" descr="Back to Home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74638"/>
            <a:ext cx="42862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981" t="10539" r="48378" b="9246"/>
          <a:stretch/>
        </p:blipFill>
        <p:spPr bwMode="auto">
          <a:xfrm>
            <a:off x="215900" y="5447213"/>
            <a:ext cx="1587500" cy="48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psf\Home\Pictures\iPhoto Library.photolibrary\Masters\2014\10\20\20141020-083037\TransparentGIF(400x40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900" y="4374597"/>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9100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3"/>
          <p:cNvGraphicFramePr>
            <a:graphicFrameLocks noChangeAspect="1"/>
          </p:cNvGraphicFramePr>
          <p:nvPr>
            <p:extLst>
              <p:ext uri="{D42A27DB-BD31-4B8C-83A1-F6EECF244321}">
                <p14:modId xmlns:p14="http://schemas.microsoft.com/office/powerpoint/2010/main" val="2441223939"/>
              </p:ext>
            </p:extLst>
          </p:nvPr>
        </p:nvGraphicFramePr>
        <p:xfrm>
          <a:off x="400154" y="2111542"/>
          <a:ext cx="8067029" cy="41104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31494" y="1351456"/>
            <a:ext cx="8681013" cy="646331"/>
          </a:xfrm>
          <a:prstGeom prst="rect">
            <a:avLst/>
          </a:prstGeom>
          <a:noFill/>
        </p:spPr>
        <p:txBody>
          <a:bodyPr wrap="square" rtlCol="0">
            <a:spAutoFit/>
          </a:bodyPr>
          <a:lstStyle/>
          <a:p>
            <a:r>
              <a:rPr lang="en-US" sz="1800" i="1" dirty="0" smtClean="0"/>
              <a:t>In </a:t>
            </a:r>
            <a:r>
              <a:rPr lang="en-US" sz="1800" i="1" dirty="0"/>
              <a:t>general, how prepared do you think Solano County’s children are for learning when they enter kindergarten: are they… </a:t>
            </a:r>
          </a:p>
        </p:txBody>
      </p:sp>
      <p:sp>
        <p:nvSpPr>
          <p:cNvPr id="5" name="Text Placeholder 4"/>
          <p:cNvSpPr>
            <a:spLocks noGrp="1"/>
          </p:cNvSpPr>
          <p:nvPr>
            <p:ph type="body" sz="quarter" idx="10"/>
          </p:nvPr>
        </p:nvSpPr>
        <p:spPr/>
        <p:txBody>
          <a:bodyPr/>
          <a:lstStyle/>
          <a:p>
            <a:r>
              <a:rPr lang="en-US" dirty="0" smtClean="0"/>
              <a:t>Q6.</a:t>
            </a:r>
            <a:endParaRPr lang="en-US" dirty="0"/>
          </a:p>
        </p:txBody>
      </p:sp>
      <p:sp>
        <p:nvSpPr>
          <p:cNvPr id="3" name="Title 2"/>
          <p:cNvSpPr>
            <a:spLocks noGrp="1"/>
          </p:cNvSpPr>
          <p:nvPr>
            <p:ph type="title"/>
          </p:nvPr>
        </p:nvSpPr>
        <p:spPr/>
        <p:txBody>
          <a:bodyPr/>
          <a:lstStyle/>
          <a:p>
            <a:r>
              <a:rPr lang="en-US" dirty="0" smtClean="0"/>
              <a:t>Only ten percent believe the County’s children are “very well-prepared” for Kindergarten.</a:t>
            </a:r>
            <a:endParaRPr lang="en-US" dirty="0"/>
          </a:p>
        </p:txBody>
      </p:sp>
      <p:sp>
        <p:nvSpPr>
          <p:cNvPr id="7" name="Text Box 8"/>
          <p:cNvSpPr txBox="1">
            <a:spLocks noChangeArrowheads="1"/>
          </p:cNvSpPr>
          <p:nvPr/>
        </p:nvSpPr>
        <p:spPr bwMode="auto">
          <a:xfrm>
            <a:off x="7851117" y="2469133"/>
            <a:ext cx="1244115" cy="923330"/>
          </a:xfrm>
          <a:prstGeom prst="rect">
            <a:avLst/>
          </a:prstGeom>
          <a:noFill/>
          <a:ln w="9525">
            <a:noFill/>
            <a:miter lim="800000"/>
            <a:headEnd/>
            <a:tailEnd/>
          </a:ln>
        </p:spPr>
        <p:txBody>
          <a:bodyPr wrap="square">
            <a:spAutoFit/>
          </a:bodyPr>
          <a:lstStyle/>
          <a:p>
            <a:pPr>
              <a:spcBef>
                <a:spcPct val="50000"/>
              </a:spcBef>
            </a:pPr>
            <a:r>
              <a:rPr lang="en-US" sz="1800" b="1" dirty="0">
                <a:solidFill>
                  <a:schemeClr val="accent1"/>
                </a:solidFill>
                <a:latin typeface="Arial"/>
              </a:rPr>
              <a:t>Total </a:t>
            </a:r>
            <a:br>
              <a:rPr lang="en-US" sz="1800" b="1" dirty="0">
                <a:solidFill>
                  <a:schemeClr val="accent1"/>
                </a:solidFill>
                <a:latin typeface="Arial"/>
              </a:rPr>
            </a:br>
            <a:r>
              <a:rPr lang="en-US" sz="1800" b="1" dirty="0" smtClean="0">
                <a:solidFill>
                  <a:schemeClr val="accent1"/>
                </a:solidFill>
                <a:latin typeface="Arial"/>
              </a:rPr>
              <a:t>Prepared</a:t>
            </a:r>
            <a:br>
              <a:rPr lang="en-US" sz="1800" b="1" dirty="0" smtClean="0">
                <a:solidFill>
                  <a:schemeClr val="accent1"/>
                </a:solidFill>
                <a:latin typeface="Arial"/>
              </a:rPr>
            </a:br>
            <a:r>
              <a:rPr lang="en-US" sz="1800" b="1" dirty="0" smtClean="0">
                <a:solidFill>
                  <a:schemeClr val="accent1"/>
                </a:solidFill>
                <a:latin typeface="Arial"/>
              </a:rPr>
              <a:t>58%</a:t>
            </a:r>
            <a:endParaRPr lang="en-US" sz="1800" b="1" dirty="0">
              <a:solidFill>
                <a:schemeClr val="accent1"/>
              </a:solidFill>
              <a:latin typeface="Arial"/>
            </a:endParaRPr>
          </a:p>
        </p:txBody>
      </p:sp>
      <p:sp>
        <p:nvSpPr>
          <p:cNvPr id="8" name="AutoShape 4"/>
          <p:cNvSpPr>
            <a:spLocks/>
          </p:cNvSpPr>
          <p:nvPr/>
        </p:nvSpPr>
        <p:spPr bwMode="auto">
          <a:xfrm>
            <a:off x="7715438" y="2243620"/>
            <a:ext cx="190543" cy="1374357"/>
          </a:xfrm>
          <a:prstGeom prst="rightBrace">
            <a:avLst>
              <a:gd name="adj1" fmla="val 36676"/>
              <a:gd name="adj2" fmla="val 50000"/>
            </a:avLst>
          </a:prstGeom>
          <a:noFill/>
          <a:ln w="19050">
            <a:solidFill>
              <a:schemeClr val="accent1"/>
            </a:solidFill>
            <a:round/>
            <a:headEnd/>
            <a:tailEnd/>
          </a:ln>
          <a:effectLst/>
        </p:spPr>
        <p:txBody>
          <a:bodyPr wrap="none" anchor="ctr"/>
          <a:lstStyle/>
          <a:p>
            <a:endParaRPr lang="en-US" sz="1800" dirty="0">
              <a:solidFill>
                <a:srgbClr val="1356A5"/>
              </a:solidFill>
            </a:endParaRPr>
          </a:p>
        </p:txBody>
      </p:sp>
      <p:sp>
        <p:nvSpPr>
          <p:cNvPr id="9" name="Text Box 8"/>
          <p:cNvSpPr txBox="1">
            <a:spLocks noChangeArrowheads="1"/>
          </p:cNvSpPr>
          <p:nvPr/>
        </p:nvSpPr>
        <p:spPr bwMode="auto">
          <a:xfrm>
            <a:off x="4980432" y="4125946"/>
            <a:ext cx="1591056" cy="923330"/>
          </a:xfrm>
          <a:prstGeom prst="rect">
            <a:avLst/>
          </a:prstGeom>
          <a:noFill/>
          <a:ln w="9525">
            <a:noFill/>
            <a:miter lim="800000"/>
            <a:headEnd/>
            <a:tailEnd/>
          </a:ln>
        </p:spPr>
        <p:txBody>
          <a:bodyPr wrap="square">
            <a:spAutoFit/>
          </a:bodyPr>
          <a:lstStyle/>
          <a:p>
            <a:pPr>
              <a:spcBef>
                <a:spcPct val="50000"/>
              </a:spcBef>
            </a:pPr>
            <a:r>
              <a:rPr lang="en-US" sz="1800" b="1" dirty="0">
                <a:solidFill>
                  <a:schemeClr val="accent4"/>
                </a:solidFill>
                <a:latin typeface="Arial"/>
              </a:rPr>
              <a:t>Total </a:t>
            </a:r>
            <a:r>
              <a:rPr lang="en-US" sz="1800" b="1" dirty="0" smtClean="0">
                <a:solidFill>
                  <a:schemeClr val="accent4"/>
                </a:solidFill>
                <a:latin typeface="Arial"/>
              </a:rPr>
              <a:t>Not Prepared</a:t>
            </a:r>
            <a:br>
              <a:rPr lang="en-US" sz="1800" b="1" dirty="0" smtClean="0">
                <a:solidFill>
                  <a:schemeClr val="accent4"/>
                </a:solidFill>
                <a:latin typeface="Arial"/>
              </a:rPr>
            </a:br>
            <a:r>
              <a:rPr lang="en-US" sz="1800" b="1" dirty="0" smtClean="0">
                <a:solidFill>
                  <a:schemeClr val="accent4"/>
                </a:solidFill>
                <a:latin typeface="Arial"/>
              </a:rPr>
              <a:t>18%</a:t>
            </a:r>
            <a:endParaRPr lang="en-US" sz="1800" b="1" dirty="0">
              <a:solidFill>
                <a:schemeClr val="accent4"/>
              </a:solidFill>
              <a:latin typeface="Arial"/>
            </a:endParaRPr>
          </a:p>
        </p:txBody>
      </p:sp>
      <p:sp>
        <p:nvSpPr>
          <p:cNvPr id="10" name="AutoShape 4"/>
          <p:cNvSpPr>
            <a:spLocks/>
          </p:cNvSpPr>
          <p:nvPr/>
        </p:nvSpPr>
        <p:spPr bwMode="auto">
          <a:xfrm>
            <a:off x="4983711" y="4125946"/>
            <a:ext cx="190543" cy="891062"/>
          </a:xfrm>
          <a:prstGeom prst="rightBrace">
            <a:avLst>
              <a:gd name="adj1" fmla="val 36676"/>
              <a:gd name="adj2" fmla="val 50000"/>
            </a:avLst>
          </a:prstGeom>
          <a:noFill/>
          <a:ln w="19050">
            <a:solidFill>
              <a:schemeClr val="accent4"/>
            </a:solidFill>
            <a:round/>
            <a:headEnd/>
            <a:tailEnd/>
          </a:ln>
          <a:effectLst/>
        </p:spPr>
        <p:txBody>
          <a:bodyPr wrap="none" anchor="ctr"/>
          <a:lstStyle/>
          <a:p>
            <a:endParaRPr lang="en-US" sz="1800" dirty="0">
              <a:solidFill>
                <a:srgbClr val="1356A5"/>
              </a:solidFill>
            </a:endParaRPr>
          </a:p>
        </p:txBody>
      </p:sp>
    </p:spTree>
    <p:extLst>
      <p:ext uri="{BB962C8B-B14F-4D97-AF65-F5344CB8AC3E}">
        <p14:creationId xmlns:p14="http://schemas.microsoft.com/office/powerpoint/2010/main" val="378288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Q7.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93617676"/>
              </p:ext>
            </p:extLst>
          </p:nvPr>
        </p:nvGraphicFramePr>
        <p:xfrm>
          <a:off x="7754111" y="2273972"/>
          <a:ext cx="1335026" cy="3352636"/>
        </p:xfrm>
        <a:graphic>
          <a:graphicData uri="http://schemas.openxmlformats.org/drawingml/2006/table">
            <a:tbl>
              <a:tblPr/>
              <a:tblGrid>
                <a:gridCol w="621793"/>
                <a:gridCol w="713233"/>
              </a:tblGrid>
              <a:tr h="447629">
                <a:tc>
                  <a:txBody>
                    <a:bodyPr/>
                    <a:lstStyle/>
                    <a:p>
                      <a:pPr algn="ctr" fontAlgn="ctr"/>
                      <a:r>
                        <a:rPr lang="en-US" sz="1600" b="1" i="0" u="none" strike="noStrike" dirty="0">
                          <a:solidFill>
                            <a:schemeClr val="accent1"/>
                          </a:solidFill>
                          <a:effectLst/>
                          <a:latin typeface="+mn-lt"/>
                        </a:rPr>
                        <a:t>Total Agree</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accent4"/>
                          </a:solidFill>
                          <a:effectLst/>
                          <a:latin typeface="+mn-lt"/>
                        </a:rPr>
                        <a:t>Total </a:t>
                      </a:r>
                      <a:r>
                        <a:rPr lang="en-US" sz="1600" b="1" i="0" u="none" strike="noStrike" dirty="0" err="1">
                          <a:solidFill>
                            <a:schemeClr val="accent4"/>
                          </a:solidFill>
                          <a:effectLst/>
                          <a:latin typeface="+mn-lt"/>
                        </a:rPr>
                        <a:t>Disag</a:t>
                      </a:r>
                      <a:r>
                        <a:rPr lang="en-US" sz="1600" b="1" i="0" u="none" strike="noStrike" dirty="0">
                          <a:solidFill>
                            <a:schemeClr val="accent4"/>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65240">
                <a:tc>
                  <a:txBody>
                    <a:bodyPr/>
                    <a:lstStyle/>
                    <a:p>
                      <a:pPr algn="ctr" fontAlgn="ctr"/>
                      <a:r>
                        <a:rPr lang="en-US" sz="1800" b="1" i="0" u="none" strike="noStrike" dirty="0">
                          <a:solidFill>
                            <a:schemeClr val="accent1"/>
                          </a:solidFill>
                          <a:effectLst/>
                          <a:latin typeface="+mn-lt"/>
                        </a:rPr>
                        <a:t>86%</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12%</a:t>
                      </a:r>
                    </a:p>
                  </a:txBody>
                  <a:tcPr marL="7620" marR="7620" marT="7620" marB="0" anchor="b">
                    <a:lnL>
                      <a:noFill/>
                    </a:lnL>
                    <a:lnR>
                      <a:noFill/>
                    </a:lnR>
                    <a:lnT>
                      <a:noFill/>
                    </a:lnT>
                    <a:lnB>
                      <a:noFill/>
                    </a:lnB>
                    <a:lnTlToBr w="12700" cmpd="sng">
                      <a:noFill/>
                      <a:prstDash val="solid"/>
                    </a:lnTlToBr>
                    <a:lnBlToTr w="12700" cmpd="sng">
                      <a:noFill/>
                      <a:prstDash val="solid"/>
                    </a:lnBlToTr>
                  </a:tcPr>
                </a:tc>
              </a:tr>
              <a:tr h="1127760">
                <a:tc>
                  <a:txBody>
                    <a:bodyPr/>
                    <a:lstStyle/>
                    <a:p>
                      <a:pPr algn="ctr" fontAlgn="ctr"/>
                      <a:r>
                        <a:rPr lang="en-US" sz="1800" b="1" i="0" u="none" strike="noStrike" dirty="0">
                          <a:solidFill>
                            <a:schemeClr val="accent1"/>
                          </a:solidFill>
                          <a:effectLst/>
                          <a:latin typeface="+mn-lt"/>
                        </a:rPr>
                        <a:t>87%</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9%</a:t>
                      </a:r>
                    </a:p>
                  </a:txBody>
                  <a:tcPr marL="7620" marR="7620" marT="7620" marB="0" anchor="b">
                    <a:lnL>
                      <a:noFill/>
                    </a:lnL>
                    <a:lnR>
                      <a:noFill/>
                    </a:lnR>
                    <a:lnT>
                      <a:noFill/>
                    </a:lnT>
                    <a:lnB>
                      <a:noFill/>
                    </a:lnB>
                    <a:lnTlToBr w="12700" cmpd="sng">
                      <a:noFill/>
                      <a:prstDash val="solid"/>
                    </a:lnTlToBr>
                    <a:lnBlToTr w="12700" cmpd="sng">
                      <a:noFill/>
                      <a:prstDash val="solid"/>
                    </a:lnBlToTr>
                  </a:tcPr>
                </a:tc>
              </a:tr>
              <a:tr h="1164336">
                <a:tc>
                  <a:txBody>
                    <a:bodyPr/>
                    <a:lstStyle/>
                    <a:p>
                      <a:pPr algn="ctr" fontAlgn="ctr"/>
                      <a:r>
                        <a:rPr lang="en-US" sz="1800" b="1" i="0" u="none" strike="noStrike" dirty="0">
                          <a:solidFill>
                            <a:schemeClr val="accent1"/>
                          </a:solidFill>
                          <a:effectLst/>
                          <a:latin typeface="+mn-lt"/>
                        </a:rPr>
                        <a:t>81%</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18%</a:t>
                      </a:r>
                    </a:p>
                  </a:txBody>
                  <a:tcPr marL="7620" marR="7620" marT="7620"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7" name="Rectangle 6"/>
          <p:cNvSpPr/>
          <p:nvPr/>
        </p:nvSpPr>
        <p:spPr>
          <a:xfrm>
            <a:off x="117388" y="1379724"/>
            <a:ext cx="8922980" cy="646331"/>
          </a:xfrm>
          <a:prstGeom prst="rect">
            <a:avLst/>
          </a:prstGeom>
        </p:spPr>
        <p:txBody>
          <a:bodyPr wrap="square">
            <a:spAutoFit/>
          </a:bodyPr>
          <a:lstStyle/>
          <a:p>
            <a:r>
              <a:rPr lang="en-US" sz="1800" i="1" dirty="0"/>
              <a:t>I am going to read you a series of statements.  </a:t>
            </a:r>
            <a:r>
              <a:rPr lang="en-US" sz="1800" i="1" dirty="0" smtClean="0"/>
              <a:t/>
            </a:r>
            <a:br>
              <a:rPr lang="en-US" sz="1800" i="1" dirty="0" smtClean="0"/>
            </a:br>
            <a:r>
              <a:rPr lang="en-US" sz="1800" i="1" dirty="0" smtClean="0"/>
              <a:t>Please </a:t>
            </a:r>
            <a:r>
              <a:rPr lang="en-US" sz="1800" i="1" dirty="0"/>
              <a:t>tell me whether you agree or disagree. </a:t>
            </a:r>
            <a:endParaRPr lang="en-US" sz="1800" i="1" dirty="0">
              <a:solidFill>
                <a:srgbClr val="000000"/>
              </a:solidFill>
            </a:endParaRPr>
          </a:p>
        </p:txBody>
      </p:sp>
      <p:graphicFrame>
        <p:nvGraphicFramePr>
          <p:cNvPr id="8" name="Chart 7"/>
          <p:cNvGraphicFramePr/>
          <p:nvPr>
            <p:extLst>
              <p:ext uri="{D42A27DB-BD31-4B8C-83A1-F6EECF244321}">
                <p14:modId xmlns:p14="http://schemas.microsoft.com/office/powerpoint/2010/main" val="3701159608"/>
              </p:ext>
            </p:extLst>
          </p:nvPr>
        </p:nvGraphicFramePr>
        <p:xfrm>
          <a:off x="82662" y="2300682"/>
          <a:ext cx="7897002" cy="40019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Solano County voters feel a strong sense of collective responsibility for helping kids.</a:t>
            </a:r>
            <a:endParaRPr lang="en-US" dirty="0"/>
          </a:p>
        </p:txBody>
      </p:sp>
    </p:spTree>
    <p:extLst>
      <p:ext uri="{BB962C8B-B14F-4D97-AF65-F5344CB8AC3E}">
        <p14:creationId xmlns:p14="http://schemas.microsoft.com/office/powerpoint/2010/main" val="282027547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Big Picture</a:t>
            </a:r>
            <a:endParaRPr lang="en-US" dirty="0"/>
          </a:p>
        </p:txBody>
      </p:sp>
    </p:spTree>
    <p:extLst>
      <p:ext uri="{BB962C8B-B14F-4D97-AF65-F5344CB8AC3E}">
        <p14:creationId xmlns:p14="http://schemas.microsoft.com/office/powerpoint/2010/main" val="352783891"/>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19270" y="3886200"/>
            <a:ext cx="8846930" cy="520700"/>
          </a:xfrm>
          <a:prstGeom prst="roundRect">
            <a:avLst/>
          </a:prstGeom>
          <a:solidFill>
            <a:srgbClr val="C0E399">
              <a:alpha val="26000"/>
            </a:srgbClr>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1" name="Rounded Rectangle 10"/>
          <p:cNvSpPr/>
          <p:nvPr/>
        </p:nvSpPr>
        <p:spPr bwMode="auto">
          <a:xfrm>
            <a:off x="119270" y="5015862"/>
            <a:ext cx="8846930" cy="520700"/>
          </a:xfrm>
          <a:prstGeom prst="roundRect">
            <a:avLst/>
          </a:prstGeom>
          <a:solidFill>
            <a:srgbClr val="C0E399">
              <a:alpha val="26000"/>
            </a:srgbClr>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2" name="Rounded Rectangle 1"/>
          <p:cNvSpPr/>
          <p:nvPr/>
        </p:nvSpPr>
        <p:spPr bwMode="auto">
          <a:xfrm>
            <a:off x="119270" y="3302000"/>
            <a:ext cx="8872330" cy="520700"/>
          </a:xfrm>
          <a:prstGeom prst="roundRect">
            <a:avLst/>
          </a:prstGeom>
          <a:solidFill>
            <a:srgbClr val="C0E399">
              <a:alpha val="26000"/>
            </a:srgbClr>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aphicFrame>
        <p:nvGraphicFramePr>
          <p:cNvPr id="8" name="Chart 7"/>
          <p:cNvGraphicFramePr/>
          <p:nvPr>
            <p:extLst>
              <p:ext uri="{D42A27DB-BD31-4B8C-83A1-F6EECF244321}">
                <p14:modId xmlns:p14="http://schemas.microsoft.com/office/powerpoint/2010/main" val="3649144121"/>
              </p:ext>
            </p:extLst>
          </p:nvPr>
        </p:nvGraphicFramePr>
        <p:xfrm>
          <a:off x="82662" y="2398218"/>
          <a:ext cx="8323722" cy="400194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quarter" idx="10"/>
          </p:nvPr>
        </p:nvSpPr>
        <p:spPr/>
        <p:txBody>
          <a:bodyPr/>
          <a:lstStyle/>
          <a:p>
            <a:r>
              <a:rPr lang="en-US" dirty="0" smtClean="0"/>
              <a:t>Q2. Split Sample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65780880"/>
              </p:ext>
            </p:extLst>
          </p:nvPr>
        </p:nvGraphicFramePr>
        <p:xfrm>
          <a:off x="8128921" y="2188628"/>
          <a:ext cx="917543" cy="3809836"/>
        </p:xfrm>
        <a:graphic>
          <a:graphicData uri="http://schemas.openxmlformats.org/drawingml/2006/table">
            <a:tbl>
              <a:tblPr/>
              <a:tblGrid>
                <a:gridCol w="917543"/>
              </a:tblGrid>
              <a:tr h="447629">
                <a:tc>
                  <a:txBody>
                    <a:bodyPr/>
                    <a:lstStyle/>
                    <a:p>
                      <a:pPr algn="ctr" fontAlgn="b"/>
                      <a:r>
                        <a:rPr lang="en-US" sz="1600" b="1" i="0" u="none" strike="noStrike" dirty="0">
                          <a:solidFill>
                            <a:schemeClr val="accent4"/>
                          </a:solidFill>
                          <a:effectLst/>
                          <a:latin typeface="+mn-lt"/>
                        </a:rPr>
                        <a:t>Great</a:t>
                      </a:r>
                      <a:r>
                        <a:rPr lang="en-US" sz="1600" b="1" i="0" u="none" strike="noStrike" dirty="0" smtClean="0">
                          <a:solidFill>
                            <a:schemeClr val="accent4"/>
                          </a:solidFill>
                          <a:effectLst/>
                          <a:latin typeface="+mn-lt"/>
                        </a:rPr>
                        <a:t>/</a:t>
                      </a:r>
                      <a:br>
                        <a:rPr lang="en-US" sz="1600" b="1" i="0" u="none" strike="noStrike" dirty="0" smtClean="0">
                          <a:solidFill>
                            <a:schemeClr val="accent4"/>
                          </a:solidFill>
                          <a:effectLst/>
                          <a:latin typeface="+mn-lt"/>
                        </a:rPr>
                      </a:br>
                      <a:r>
                        <a:rPr lang="en-US" sz="1600" b="1" i="0" u="none" strike="noStrike" dirty="0" smtClean="0">
                          <a:solidFill>
                            <a:schemeClr val="accent4"/>
                          </a:solidFill>
                          <a:effectLst/>
                          <a:latin typeface="+mn-lt"/>
                        </a:rPr>
                        <a:t>Some</a:t>
                      </a:r>
                      <a:endParaRPr lang="en-US" sz="1600" b="1" i="0" u="none" strike="noStrike" dirty="0">
                        <a:solidFill>
                          <a:schemeClr val="accent4"/>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447629">
                <a:tc>
                  <a:txBody>
                    <a:bodyPr/>
                    <a:lstStyle/>
                    <a:p>
                      <a:pPr algn="ctr" fontAlgn="ctr"/>
                      <a:r>
                        <a:rPr lang="en-US" sz="1800" b="1" i="0" u="none" strike="noStrike" dirty="0">
                          <a:solidFill>
                            <a:schemeClr val="accent4"/>
                          </a:solidFill>
                          <a:effectLst/>
                          <a:latin typeface="+mn-lt"/>
                        </a:rPr>
                        <a:t>81%</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87003">
                <a:tc>
                  <a:txBody>
                    <a:bodyPr/>
                    <a:lstStyle/>
                    <a:p>
                      <a:pPr algn="ctr" fontAlgn="ctr"/>
                      <a:r>
                        <a:rPr lang="en-US" sz="1800" b="1" i="0" u="none" strike="noStrike" dirty="0">
                          <a:solidFill>
                            <a:schemeClr val="accent4"/>
                          </a:solidFill>
                          <a:effectLst/>
                          <a:latin typeface="+mn-lt"/>
                        </a:rPr>
                        <a:t>79%</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85216">
                <a:tc>
                  <a:txBody>
                    <a:bodyPr/>
                    <a:lstStyle/>
                    <a:p>
                      <a:pPr algn="ctr" fontAlgn="ctr"/>
                      <a:r>
                        <a:rPr lang="en-US" sz="1800" b="1" i="0" u="none" strike="noStrike" dirty="0">
                          <a:solidFill>
                            <a:schemeClr val="accent4"/>
                          </a:solidFill>
                          <a:effectLst/>
                          <a:latin typeface="+mn-lt"/>
                        </a:rPr>
                        <a:t>77%</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73024">
                <a:tc>
                  <a:txBody>
                    <a:bodyPr/>
                    <a:lstStyle/>
                    <a:p>
                      <a:pPr algn="ctr" fontAlgn="ctr"/>
                      <a:r>
                        <a:rPr lang="en-US" sz="1800" b="1" i="0" u="none" strike="noStrike" dirty="0">
                          <a:solidFill>
                            <a:schemeClr val="accent4"/>
                          </a:solidFill>
                          <a:effectLst/>
                          <a:latin typeface="+mn-lt"/>
                        </a:rPr>
                        <a:t>78%</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73024">
                <a:tc>
                  <a:txBody>
                    <a:bodyPr/>
                    <a:lstStyle/>
                    <a:p>
                      <a:pPr algn="ctr" fontAlgn="ctr"/>
                      <a:r>
                        <a:rPr lang="en-US" sz="1800" b="1" i="0" u="none" strike="noStrike" dirty="0">
                          <a:solidFill>
                            <a:schemeClr val="accent4"/>
                          </a:solidFill>
                          <a:effectLst/>
                          <a:latin typeface="+mn-lt"/>
                        </a:rPr>
                        <a:t>67%</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48640">
                <a:tc>
                  <a:txBody>
                    <a:bodyPr/>
                    <a:lstStyle/>
                    <a:p>
                      <a:pPr algn="ctr" fontAlgn="ctr"/>
                      <a:r>
                        <a:rPr lang="en-US" sz="1800" b="1" i="0" u="none" strike="noStrike" dirty="0">
                          <a:solidFill>
                            <a:schemeClr val="accent4"/>
                          </a:solidFill>
                          <a:effectLst/>
                          <a:latin typeface="+mn-lt"/>
                        </a:rPr>
                        <a:t>77%</a:t>
                      </a:r>
                    </a:p>
                  </a:txBody>
                  <a:tcPr marL="7620" marR="7620" marT="7620"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7" name="Rectangle 6"/>
          <p:cNvSpPr/>
          <p:nvPr/>
        </p:nvSpPr>
        <p:spPr>
          <a:xfrm>
            <a:off x="234268" y="1347745"/>
            <a:ext cx="8592642" cy="923330"/>
          </a:xfrm>
          <a:prstGeom prst="rect">
            <a:avLst/>
          </a:prstGeom>
        </p:spPr>
        <p:txBody>
          <a:bodyPr wrap="square">
            <a:spAutoFit/>
          </a:bodyPr>
          <a:lstStyle/>
          <a:p>
            <a:r>
              <a:rPr lang="en-US" sz="1800" i="1" dirty="0"/>
              <a:t>I am going to read a short list of public services in Solano County.  </a:t>
            </a:r>
            <a:r>
              <a:rPr lang="en-US" sz="1800" i="1" dirty="0" smtClean="0"/>
              <a:t>Please </a:t>
            </a:r>
            <a:r>
              <a:rPr lang="en-US" sz="1800" i="1" dirty="0"/>
              <a:t>tell me if you think there a great need for additional funding, some need, a little need or no real need for additional funding. </a:t>
            </a:r>
            <a:endParaRPr lang="en-US" sz="1800" i="1" dirty="0">
              <a:solidFill>
                <a:srgbClr val="000000"/>
              </a:solidFill>
            </a:endParaRPr>
          </a:p>
        </p:txBody>
      </p:sp>
      <p:sp>
        <p:nvSpPr>
          <p:cNvPr id="3" name="Title 2"/>
          <p:cNvSpPr>
            <a:spLocks noGrp="1"/>
          </p:cNvSpPr>
          <p:nvPr>
            <p:ph type="title"/>
          </p:nvPr>
        </p:nvSpPr>
        <p:spPr/>
        <p:txBody>
          <a:bodyPr/>
          <a:lstStyle/>
          <a:p>
            <a:r>
              <a:rPr lang="en-US" dirty="0" smtClean="0"/>
              <a:t>Voters see a substantial need for funding programs that benefit children and youth.</a:t>
            </a:r>
            <a:endParaRPr lang="en-US" dirty="0"/>
          </a:p>
        </p:txBody>
      </p:sp>
      <p:pic>
        <p:nvPicPr>
          <p:cNvPr id="1026" name="Picture 2" descr="Back to Home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74638"/>
            <a:ext cx="428625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31933"/>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Q10.</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40383844"/>
              </p:ext>
            </p:extLst>
          </p:nvPr>
        </p:nvGraphicFramePr>
        <p:xfrm>
          <a:off x="7754111" y="2301131"/>
          <a:ext cx="1335026" cy="3462364"/>
        </p:xfrm>
        <a:graphic>
          <a:graphicData uri="http://schemas.openxmlformats.org/drawingml/2006/table">
            <a:tbl>
              <a:tblPr/>
              <a:tblGrid>
                <a:gridCol w="621793"/>
                <a:gridCol w="713233"/>
              </a:tblGrid>
              <a:tr h="447629">
                <a:tc>
                  <a:txBody>
                    <a:bodyPr/>
                    <a:lstStyle/>
                    <a:p>
                      <a:pPr algn="ctr" fontAlgn="b"/>
                      <a:r>
                        <a:rPr lang="en-US" sz="1600" b="1" i="0" u="none" strike="noStrike" dirty="0">
                          <a:solidFill>
                            <a:schemeClr val="accent1"/>
                          </a:solidFill>
                          <a:effectLst/>
                          <a:latin typeface="+mn-lt"/>
                        </a:rPr>
                        <a:t>Total Will.</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4"/>
                          </a:solidFill>
                          <a:effectLst/>
                          <a:latin typeface="+mn-lt"/>
                        </a:rPr>
                        <a:t>Total </a:t>
                      </a:r>
                      <a:r>
                        <a:rPr lang="en-US" sz="1600" b="1" i="0" u="none" strike="noStrike" dirty="0" err="1">
                          <a:solidFill>
                            <a:schemeClr val="accent4"/>
                          </a:solidFill>
                          <a:effectLst/>
                          <a:latin typeface="+mn-lt"/>
                        </a:rPr>
                        <a:t>Unwill</a:t>
                      </a:r>
                      <a:r>
                        <a:rPr lang="en-US" sz="1600" b="1" i="0" u="none" strike="noStrike" dirty="0">
                          <a:solidFill>
                            <a:schemeClr val="accent4"/>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tr>
              <a:tr h="382360">
                <a:tc>
                  <a:txBody>
                    <a:bodyPr/>
                    <a:lstStyle/>
                    <a:p>
                      <a:pPr algn="ctr" fontAlgn="ctr"/>
                      <a:r>
                        <a:rPr lang="en-US" sz="1800" b="1" i="0" u="none" strike="noStrike" dirty="0">
                          <a:solidFill>
                            <a:schemeClr val="accent1"/>
                          </a:solidFill>
                          <a:effectLst/>
                          <a:latin typeface="+mn-lt"/>
                        </a:rPr>
                        <a:t>39%</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58%</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59536">
                <a:tc>
                  <a:txBody>
                    <a:bodyPr/>
                    <a:lstStyle/>
                    <a:p>
                      <a:pPr algn="ctr" fontAlgn="ctr"/>
                      <a:r>
                        <a:rPr lang="en-US" sz="1800" b="1" i="0" u="none" strike="noStrike" dirty="0">
                          <a:solidFill>
                            <a:schemeClr val="accent1"/>
                          </a:solidFill>
                          <a:effectLst/>
                          <a:latin typeface="+mn-lt"/>
                        </a:rPr>
                        <a:t>51%</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48%</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77824">
                <a:tc>
                  <a:txBody>
                    <a:bodyPr/>
                    <a:lstStyle/>
                    <a:p>
                      <a:pPr algn="ctr" fontAlgn="ctr"/>
                      <a:r>
                        <a:rPr lang="en-US" sz="1800" b="1" i="0" u="none" strike="noStrike">
                          <a:solidFill>
                            <a:schemeClr val="accent1"/>
                          </a:solidFill>
                          <a:effectLst/>
                          <a:latin typeface="+mn-lt"/>
                        </a:rPr>
                        <a:t>59%</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39%</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47344">
                <a:tc>
                  <a:txBody>
                    <a:bodyPr/>
                    <a:lstStyle/>
                    <a:p>
                      <a:pPr algn="ctr" fontAlgn="ctr"/>
                      <a:r>
                        <a:rPr lang="en-US" sz="1800" b="1" i="0" u="none" strike="noStrike" dirty="0">
                          <a:solidFill>
                            <a:schemeClr val="accent1"/>
                          </a:solidFill>
                          <a:effectLst/>
                          <a:latin typeface="+mn-lt"/>
                        </a:rPr>
                        <a:t>69%</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29%</a:t>
                      </a:r>
                    </a:p>
                  </a:txBody>
                  <a:tcPr marL="7620" marR="7620" marT="7620"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7" name="Rectangle 6"/>
          <p:cNvSpPr/>
          <p:nvPr/>
        </p:nvSpPr>
        <p:spPr>
          <a:xfrm>
            <a:off x="117388" y="1158048"/>
            <a:ext cx="8922980" cy="923330"/>
          </a:xfrm>
          <a:prstGeom prst="rect">
            <a:avLst/>
          </a:prstGeom>
        </p:spPr>
        <p:txBody>
          <a:bodyPr wrap="square">
            <a:spAutoFit/>
          </a:bodyPr>
          <a:lstStyle/>
          <a:p>
            <a:r>
              <a:rPr lang="en-US" sz="1800" i="1" dirty="0" smtClean="0"/>
              <a:t>Regardless </a:t>
            </a:r>
            <a:r>
              <a:rPr lang="en-US" sz="1800" i="1" dirty="0"/>
              <a:t>of how the money were raised, would your household be </a:t>
            </a:r>
            <a:endParaRPr lang="en-US" sz="1800" i="1" dirty="0" smtClean="0"/>
          </a:p>
          <a:p>
            <a:r>
              <a:rPr lang="en-US" sz="1800" i="1" dirty="0" smtClean="0"/>
              <a:t>willing </a:t>
            </a:r>
            <a:r>
              <a:rPr lang="en-US" sz="1800" i="1" dirty="0"/>
              <a:t>to pay ______ in additional taxes to improve and expand </a:t>
            </a:r>
            <a:endParaRPr lang="en-US" sz="1800" i="1" dirty="0" smtClean="0"/>
          </a:p>
          <a:p>
            <a:r>
              <a:rPr lang="en-US" sz="1800" i="1" dirty="0" smtClean="0"/>
              <a:t>access </a:t>
            </a:r>
            <a:r>
              <a:rPr lang="en-US" sz="1800" i="1" dirty="0"/>
              <a:t>to children’s services throughout Solano County? </a:t>
            </a:r>
            <a:endParaRPr lang="en-US" sz="1800" i="1" dirty="0">
              <a:solidFill>
                <a:srgbClr val="000000"/>
              </a:solidFill>
            </a:endParaRPr>
          </a:p>
        </p:txBody>
      </p:sp>
      <p:graphicFrame>
        <p:nvGraphicFramePr>
          <p:cNvPr id="8" name="Chart 7"/>
          <p:cNvGraphicFramePr/>
          <p:nvPr>
            <p:extLst>
              <p:ext uri="{D42A27DB-BD31-4B8C-83A1-F6EECF244321}">
                <p14:modId xmlns:p14="http://schemas.microsoft.com/office/powerpoint/2010/main" val="3814959104"/>
              </p:ext>
            </p:extLst>
          </p:nvPr>
        </p:nvGraphicFramePr>
        <p:xfrm>
          <a:off x="82662" y="2300682"/>
          <a:ext cx="7897002" cy="40019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17388" y="189375"/>
            <a:ext cx="8913411" cy="966325"/>
          </a:xfrm>
        </p:spPr>
        <p:txBody>
          <a:bodyPr/>
          <a:lstStyle/>
          <a:p>
            <a:r>
              <a:rPr lang="en-US" dirty="0" smtClean="0"/>
              <a:t>The tipping point for support seems to be right around $50 per year.</a:t>
            </a:r>
            <a:endParaRPr lang="en-US" dirty="0"/>
          </a:p>
        </p:txBody>
      </p:sp>
      <p:pic>
        <p:nvPicPr>
          <p:cNvPr id="1026" name="Picture 2" descr="Back to Home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74638"/>
            <a:ext cx="4286250" cy="5715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104688" y="3454400"/>
            <a:ext cx="8913411" cy="12700"/>
          </a:xfrm>
          <a:prstGeom prst="line">
            <a:avLst/>
          </a:prstGeom>
          <a:solidFill>
            <a:srgbClr val="1E2B6D"/>
          </a:solidFill>
          <a:ln w="254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Tree>
    <p:extLst>
      <p:ext uri="{BB962C8B-B14F-4D97-AF65-F5344CB8AC3E}">
        <p14:creationId xmlns:p14="http://schemas.microsoft.com/office/powerpoint/2010/main" val="343981974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Q8. Split Sample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02503108"/>
              </p:ext>
            </p:extLst>
          </p:nvPr>
        </p:nvGraphicFramePr>
        <p:xfrm>
          <a:off x="8113775" y="1321992"/>
          <a:ext cx="1030225" cy="4636681"/>
        </p:xfrm>
        <a:graphic>
          <a:graphicData uri="http://schemas.openxmlformats.org/drawingml/2006/table">
            <a:tbl>
              <a:tblPr/>
              <a:tblGrid>
                <a:gridCol w="1030225"/>
              </a:tblGrid>
              <a:tr h="810670">
                <a:tc>
                  <a:txBody>
                    <a:bodyPr/>
                    <a:lstStyle/>
                    <a:p>
                      <a:pPr algn="ctr" fontAlgn="ctr"/>
                      <a:r>
                        <a:rPr lang="en-US" sz="1600" b="1" i="0" u="none" strike="noStrike" dirty="0">
                          <a:solidFill>
                            <a:schemeClr val="accent1"/>
                          </a:solidFill>
                          <a:effectLst/>
                          <a:latin typeface="+mn-lt"/>
                        </a:rPr>
                        <a:t>Ext</a:t>
                      </a:r>
                      <a:r>
                        <a:rPr lang="en-US" sz="1600" b="1" i="0" u="none" strike="noStrike" dirty="0" smtClean="0">
                          <a:solidFill>
                            <a:schemeClr val="accent1"/>
                          </a:solidFill>
                          <a:effectLst/>
                          <a:latin typeface="+mn-lt"/>
                        </a:rPr>
                        <a:t>./Very </a:t>
                      </a:r>
                      <a:r>
                        <a:rPr lang="en-US" sz="1600" b="1" i="0" u="none" strike="noStrike" dirty="0" err="1">
                          <a:solidFill>
                            <a:schemeClr val="accent1"/>
                          </a:solidFill>
                          <a:effectLst/>
                          <a:latin typeface="+mn-lt"/>
                        </a:rPr>
                        <a:t>Impt</a:t>
                      </a:r>
                      <a:r>
                        <a:rPr lang="en-US" sz="1600" b="1" i="0" u="none" strike="noStrike" dirty="0">
                          <a:solidFill>
                            <a:schemeClr val="accent1"/>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tr>
              <a:tr h="389091">
                <a:tc>
                  <a:txBody>
                    <a:bodyPr/>
                    <a:lstStyle/>
                    <a:p>
                      <a:pPr algn="ctr" fontAlgn="ctr"/>
                      <a:r>
                        <a:rPr lang="en-US" sz="1800" b="1" i="0" u="none" strike="noStrike" dirty="0">
                          <a:solidFill>
                            <a:schemeClr val="accent1"/>
                          </a:solidFill>
                          <a:effectLst/>
                          <a:latin typeface="+mn-lt"/>
                        </a:rPr>
                        <a:t>81%</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48084">
                <a:tc>
                  <a:txBody>
                    <a:bodyPr/>
                    <a:lstStyle/>
                    <a:p>
                      <a:pPr algn="ctr" fontAlgn="ctr"/>
                      <a:r>
                        <a:rPr lang="en-US" sz="1800" b="1" i="0" u="none" strike="noStrike" dirty="0">
                          <a:solidFill>
                            <a:schemeClr val="accent1"/>
                          </a:solidFill>
                          <a:effectLst/>
                          <a:latin typeface="+mn-lt"/>
                        </a:rPr>
                        <a:t>76%</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92598">
                <a:tc>
                  <a:txBody>
                    <a:bodyPr/>
                    <a:lstStyle/>
                    <a:p>
                      <a:pPr algn="ctr" fontAlgn="ctr"/>
                      <a:r>
                        <a:rPr lang="en-US" sz="1800" b="1" i="0" u="none" strike="noStrike" dirty="0">
                          <a:solidFill>
                            <a:schemeClr val="accent1"/>
                          </a:solidFill>
                          <a:effectLst/>
                          <a:latin typeface="+mn-lt"/>
                        </a:rPr>
                        <a:t>69%</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58061">
                <a:tc>
                  <a:txBody>
                    <a:bodyPr/>
                    <a:lstStyle/>
                    <a:p>
                      <a:pPr algn="ctr" fontAlgn="ctr"/>
                      <a:r>
                        <a:rPr lang="en-US" sz="1800" b="1" i="0" u="none" strike="noStrike" dirty="0">
                          <a:solidFill>
                            <a:schemeClr val="accent1"/>
                          </a:solidFill>
                          <a:effectLst/>
                          <a:latin typeface="+mn-lt"/>
                        </a:rPr>
                        <a:t>67%</a:t>
                      </a:r>
                    </a:p>
                  </a:txBody>
                  <a:tcPr marL="7620" marR="7620" marT="7620" marB="0" anchor="b">
                    <a:lnL>
                      <a:noFill/>
                    </a:lnL>
                    <a:lnR>
                      <a:noFill/>
                    </a:lnR>
                    <a:lnT>
                      <a:noFill/>
                    </a:lnT>
                    <a:lnB>
                      <a:noFill/>
                    </a:lnB>
                    <a:lnTlToBr w="12700" cmpd="sng">
                      <a:noFill/>
                      <a:prstDash val="solid"/>
                    </a:lnTlToBr>
                    <a:lnBlToTr w="12700" cmpd="sng">
                      <a:noFill/>
                      <a:prstDash val="solid"/>
                    </a:lnBlToTr>
                  </a:tcPr>
                </a:tc>
              </a:tr>
              <a:tr h="838177">
                <a:tc>
                  <a:txBody>
                    <a:bodyPr/>
                    <a:lstStyle/>
                    <a:p>
                      <a:pPr algn="ctr" fontAlgn="ctr"/>
                      <a:r>
                        <a:rPr lang="en-US" sz="1800" b="1" i="0" u="none" strike="noStrike" dirty="0">
                          <a:solidFill>
                            <a:schemeClr val="accent1"/>
                          </a:solidFill>
                          <a:effectLst/>
                          <a:latin typeface="+mn-lt"/>
                        </a:rPr>
                        <a:t>68%</a:t>
                      </a:r>
                    </a:p>
                  </a:txBody>
                  <a:tcPr marL="7620" marR="7620" marT="7620"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7" name="Rectangle 6"/>
          <p:cNvSpPr/>
          <p:nvPr/>
        </p:nvSpPr>
        <p:spPr>
          <a:xfrm>
            <a:off x="119270" y="1132772"/>
            <a:ext cx="8922980" cy="338554"/>
          </a:xfrm>
          <a:prstGeom prst="rect">
            <a:avLst/>
          </a:prstGeom>
        </p:spPr>
        <p:txBody>
          <a:bodyPr wrap="square">
            <a:spAutoFit/>
          </a:bodyPr>
          <a:lstStyle/>
          <a:p>
            <a:r>
              <a:rPr lang="en-US" sz="1600" i="1" dirty="0" smtClean="0"/>
              <a:t>Ranking the Importance of Children’s Services to be Funded</a:t>
            </a:r>
            <a:endParaRPr lang="en-US" sz="1600" i="1" dirty="0">
              <a:solidFill>
                <a:srgbClr val="000000"/>
              </a:solidFill>
            </a:endParaRPr>
          </a:p>
        </p:txBody>
      </p:sp>
      <p:graphicFrame>
        <p:nvGraphicFramePr>
          <p:cNvPr id="8" name="Chart 7"/>
          <p:cNvGraphicFramePr/>
          <p:nvPr>
            <p:extLst>
              <p:ext uri="{D42A27DB-BD31-4B8C-83A1-F6EECF244321}">
                <p14:modId xmlns:p14="http://schemas.microsoft.com/office/powerpoint/2010/main" val="2726273412"/>
              </p:ext>
            </p:extLst>
          </p:nvPr>
        </p:nvGraphicFramePr>
        <p:xfrm>
          <a:off x="82662" y="1557495"/>
          <a:ext cx="8250570" cy="486768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28839" y="100878"/>
            <a:ext cx="8913411" cy="1143000"/>
          </a:xfrm>
        </p:spPr>
        <p:txBody>
          <a:bodyPr/>
          <a:lstStyle/>
          <a:p>
            <a:r>
              <a:rPr lang="en-US" dirty="0" smtClean="0"/>
              <a:t>Voters offer the strongest support for helping homeless youth and child abuse prevention.</a:t>
            </a:r>
            <a:endParaRPr lang="en-US" dirty="0"/>
          </a:p>
        </p:txBody>
      </p:sp>
      <p:pic>
        <p:nvPicPr>
          <p:cNvPr id="1026" name="Picture 2" descr="Back to Home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74638"/>
            <a:ext cx="42862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ck to Home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22238"/>
            <a:ext cx="428625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34792"/>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8. </a:t>
            </a:r>
            <a:r>
              <a:rPr lang="en-US" dirty="0"/>
              <a:t>I am going to read you a list of some of the specific items that might be </a:t>
            </a:r>
            <a:r>
              <a:rPr lang="en-US" dirty="0" smtClean="0"/>
              <a:t>funded </a:t>
            </a:r>
            <a:r>
              <a:rPr lang="en-US" dirty="0"/>
              <a:t>by this measure. Please tell me how important it is to you that money from </a:t>
            </a:r>
            <a:r>
              <a:rPr lang="en-US" dirty="0" smtClean="0"/>
              <a:t>the </a:t>
            </a:r>
            <a:r>
              <a:rPr lang="en-US" dirty="0"/>
              <a:t>measure be used to pay for that particular project—is it extremely </a:t>
            </a:r>
            <a:r>
              <a:rPr lang="en-US" dirty="0" smtClean="0"/>
              <a:t>important, very </a:t>
            </a:r>
            <a:r>
              <a:rPr lang="en-US" dirty="0"/>
              <a:t>important, somewhat important or not too important? </a:t>
            </a:r>
            <a:r>
              <a:rPr lang="en-US" dirty="0" smtClean="0"/>
              <a:t>Split Sample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15175886"/>
              </p:ext>
            </p:extLst>
          </p:nvPr>
        </p:nvGraphicFramePr>
        <p:xfrm>
          <a:off x="8058911" y="488172"/>
          <a:ext cx="1030225" cy="5546868"/>
        </p:xfrm>
        <a:graphic>
          <a:graphicData uri="http://schemas.openxmlformats.org/drawingml/2006/table">
            <a:tbl>
              <a:tblPr/>
              <a:tblGrid>
                <a:gridCol w="1030225"/>
              </a:tblGrid>
              <a:tr h="644874">
                <a:tc>
                  <a:txBody>
                    <a:bodyPr/>
                    <a:lstStyle/>
                    <a:p>
                      <a:pPr algn="ctr" fontAlgn="ctr"/>
                      <a:r>
                        <a:rPr lang="en-US" sz="1600" b="1" i="0" u="none" strike="noStrike" dirty="0">
                          <a:solidFill>
                            <a:schemeClr val="accent1"/>
                          </a:solidFill>
                          <a:effectLst/>
                          <a:latin typeface="+mn-lt"/>
                        </a:rPr>
                        <a:t>Ext</a:t>
                      </a:r>
                      <a:r>
                        <a:rPr lang="en-US" sz="1600" b="1" i="0" u="none" strike="noStrike" dirty="0" smtClean="0">
                          <a:solidFill>
                            <a:schemeClr val="accent1"/>
                          </a:solidFill>
                          <a:effectLst/>
                          <a:latin typeface="+mn-lt"/>
                        </a:rPr>
                        <a:t>./Very </a:t>
                      </a:r>
                      <a:r>
                        <a:rPr lang="en-US" sz="1600" b="1" i="0" u="none" strike="noStrike" dirty="0" err="1">
                          <a:solidFill>
                            <a:schemeClr val="accent1"/>
                          </a:solidFill>
                          <a:effectLst/>
                          <a:latin typeface="+mn-lt"/>
                        </a:rPr>
                        <a:t>Impt</a:t>
                      </a:r>
                      <a:r>
                        <a:rPr lang="en-US" sz="1600" b="1" i="0" u="none" strike="noStrike" dirty="0">
                          <a:solidFill>
                            <a:schemeClr val="accent1"/>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tr>
              <a:tr h="309515">
                <a:tc>
                  <a:txBody>
                    <a:bodyPr/>
                    <a:lstStyle/>
                    <a:p>
                      <a:pPr algn="ctr" fontAlgn="ctr"/>
                      <a:r>
                        <a:rPr lang="en-US" sz="1800" b="1" i="0" u="none" strike="noStrike" dirty="0">
                          <a:solidFill>
                            <a:schemeClr val="accent1"/>
                          </a:solidFill>
                          <a:effectLst/>
                          <a:latin typeface="+mn-lt"/>
                        </a:rPr>
                        <a:t>65%</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26447">
                <a:tc>
                  <a:txBody>
                    <a:bodyPr/>
                    <a:lstStyle/>
                    <a:p>
                      <a:pPr algn="ctr" fontAlgn="ctr"/>
                      <a:r>
                        <a:rPr lang="en-US" sz="1800" b="1" i="0" u="none" strike="noStrike">
                          <a:solidFill>
                            <a:schemeClr val="accent1"/>
                          </a:solidFill>
                          <a:effectLst/>
                          <a:latin typeface="+mn-lt"/>
                        </a:rPr>
                        <a:t>65%</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05968">
                <a:tc>
                  <a:txBody>
                    <a:bodyPr/>
                    <a:lstStyle/>
                    <a:p>
                      <a:pPr algn="ctr" fontAlgn="ctr"/>
                      <a:r>
                        <a:rPr lang="en-US" sz="1800" b="1" i="0" u="none" strike="noStrike">
                          <a:solidFill>
                            <a:schemeClr val="accent1"/>
                          </a:solidFill>
                          <a:effectLst/>
                          <a:latin typeface="+mn-lt"/>
                        </a:rPr>
                        <a:t>62%</a:t>
                      </a:r>
                    </a:p>
                  </a:txBody>
                  <a:tcPr marL="7620" marR="7620" marT="7620" marB="0" anchor="b">
                    <a:lnL>
                      <a:noFill/>
                    </a:lnL>
                    <a:lnR>
                      <a:noFill/>
                    </a:lnR>
                    <a:lnT>
                      <a:noFill/>
                    </a:lnT>
                    <a:lnB>
                      <a:noFill/>
                    </a:lnB>
                    <a:lnTlToBr w="12700" cmpd="sng">
                      <a:noFill/>
                      <a:prstDash val="solid"/>
                    </a:lnTlToBr>
                    <a:lnBlToTr w="12700" cmpd="sng">
                      <a:noFill/>
                      <a:prstDash val="solid"/>
                    </a:lnBlToTr>
                  </a:tcPr>
                </a:tc>
              </a:tr>
              <a:tr h="493776">
                <a:tc>
                  <a:txBody>
                    <a:bodyPr/>
                    <a:lstStyle/>
                    <a:p>
                      <a:pPr algn="ctr" fontAlgn="ctr"/>
                      <a:r>
                        <a:rPr lang="en-US" sz="1800" b="1" i="0" u="none" strike="noStrike">
                          <a:solidFill>
                            <a:schemeClr val="accent1"/>
                          </a:solidFill>
                          <a:effectLst/>
                          <a:latin typeface="+mn-lt"/>
                        </a:rPr>
                        <a:t>65%</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24256">
                <a:tc>
                  <a:txBody>
                    <a:bodyPr/>
                    <a:lstStyle/>
                    <a:p>
                      <a:pPr algn="ctr" fontAlgn="ctr"/>
                      <a:r>
                        <a:rPr lang="en-US" sz="1800" b="1" i="0" u="none" strike="noStrike">
                          <a:solidFill>
                            <a:schemeClr val="accent1"/>
                          </a:solidFill>
                          <a:effectLst/>
                          <a:latin typeface="+mn-lt"/>
                        </a:rPr>
                        <a:t>65%</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12064">
                <a:tc>
                  <a:txBody>
                    <a:bodyPr/>
                    <a:lstStyle/>
                    <a:p>
                      <a:pPr algn="ctr" fontAlgn="ctr"/>
                      <a:r>
                        <a:rPr lang="en-US" sz="1800" b="1" i="0" u="none" strike="noStrike">
                          <a:solidFill>
                            <a:schemeClr val="accent1"/>
                          </a:solidFill>
                          <a:effectLst/>
                          <a:latin typeface="+mn-lt"/>
                        </a:rPr>
                        <a:t>61%</a:t>
                      </a:r>
                    </a:p>
                  </a:txBody>
                  <a:tcPr marL="7620" marR="7620" marT="7620" marB="0" anchor="b">
                    <a:lnL>
                      <a:noFill/>
                    </a:lnL>
                    <a:lnR>
                      <a:noFill/>
                    </a:lnR>
                    <a:lnT>
                      <a:noFill/>
                    </a:lnT>
                    <a:lnB>
                      <a:noFill/>
                    </a:lnB>
                    <a:lnTlToBr w="12700" cmpd="sng">
                      <a:noFill/>
                      <a:prstDash val="solid"/>
                    </a:lnTlToBr>
                    <a:lnBlToTr w="12700" cmpd="sng">
                      <a:noFill/>
                      <a:prstDash val="solid"/>
                    </a:lnBlToTr>
                  </a:tcPr>
                </a:tc>
              </a:tr>
              <a:tr h="493776">
                <a:tc>
                  <a:txBody>
                    <a:bodyPr/>
                    <a:lstStyle/>
                    <a:p>
                      <a:pPr algn="ctr" fontAlgn="ctr"/>
                      <a:r>
                        <a:rPr lang="en-US" sz="1800" b="1" i="0" u="none" strike="noStrike">
                          <a:solidFill>
                            <a:schemeClr val="accent1"/>
                          </a:solidFill>
                          <a:effectLst/>
                          <a:latin typeface="+mn-lt"/>
                        </a:rPr>
                        <a:t>65%</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24256">
                <a:tc>
                  <a:txBody>
                    <a:bodyPr/>
                    <a:lstStyle/>
                    <a:p>
                      <a:pPr algn="ctr" fontAlgn="ctr"/>
                      <a:r>
                        <a:rPr lang="en-US" sz="1800" b="1" i="0" u="none" strike="noStrike">
                          <a:solidFill>
                            <a:schemeClr val="accent1"/>
                          </a:solidFill>
                          <a:effectLst/>
                          <a:latin typeface="+mn-lt"/>
                        </a:rPr>
                        <a:t>61%</a:t>
                      </a:r>
                    </a:p>
                  </a:txBody>
                  <a:tcPr marL="7620" marR="7620" marT="7620" marB="0" anchor="b">
                    <a:lnL>
                      <a:noFill/>
                    </a:lnL>
                    <a:lnR>
                      <a:noFill/>
                    </a:lnR>
                    <a:lnT>
                      <a:noFill/>
                    </a:lnT>
                    <a:lnB>
                      <a:noFill/>
                    </a:lnB>
                    <a:lnTlToBr w="12700" cmpd="sng">
                      <a:noFill/>
                      <a:prstDash val="solid"/>
                    </a:lnTlToBr>
                    <a:lnBlToTr w="12700" cmpd="sng">
                      <a:noFill/>
                      <a:prstDash val="solid"/>
                    </a:lnBlToTr>
                  </a:tcPr>
                </a:tc>
              </a:tr>
              <a:tr h="512064">
                <a:tc>
                  <a:txBody>
                    <a:bodyPr/>
                    <a:lstStyle/>
                    <a:p>
                      <a:pPr algn="ctr" fontAlgn="ctr"/>
                      <a:r>
                        <a:rPr lang="en-US" sz="1800" b="1" i="0" u="none" strike="noStrike">
                          <a:solidFill>
                            <a:schemeClr val="accent1"/>
                          </a:solidFill>
                          <a:effectLst/>
                          <a:latin typeface="+mn-lt"/>
                        </a:rPr>
                        <a:t>57%</a:t>
                      </a:r>
                    </a:p>
                  </a:txBody>
                  <a:tcPr marL="7620" marR="7620" marT="7620" marB="0" anchor="b">
                    <a:lnL>
                      <a:noFill/>
                    </a:lnL>
                    <a:lnR>
                      <a:noFill/>
                    </a:lnR>
                    <a:lnT>
                      <a:noFill/>
                    </a:lnT>
                    <a:lnB>
                      <a:noFill/>
                    </a:lnB>
                    <a:lnTlToBr w="12700" cmpd="sng">
                      <a:noFill/>
                      <a:prstDash val="solid"/>
                    </a:lnTlToBr>
                    <a:lnBlToTr w="12700" cmpd="sng">
                      <a:noFill/>
                      <a:prstDash val="solid"/>
                    </a:lnBlToTr>
                  </a:tcPr>
                </a:tc>
              </a:tr>
              <a:tr h="499872">
                <a:tc>
                  <a:txBody>
                    <a:bodyPr/>
                    <a:lstStyle/>
                    <a:p>
                      <a:pPr algn="ctr" fontAlgn="ctr"/>
                      <a:r>
                        <a:rPr lang="en-US" sz="1800" b="1" i="0" u="none" strike="noStrike" dirty="0">
                          <a:solidFill>
                            <a:schemeClr val="accent1"/>
                          </a:solidFill>
                          <a:effectLst/>
                          <a:latin typeface="+mn-lt"/>
                        </a:rPr>
                        <a:t>54%</a:t>
                      </a:r>
                    </a:p>
                  </a:txBody>
                  <a:tcPr marL="7620" marR="7620" marT="7620" marB="0" anchor="b">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8" name="Chart 7"/>
          <p:cNvGraphicFramePr/>
          <p:nvPr>
            <p:extLst>
              <p:ext uri="{D42A27DB-BD31-4B8C-83A1-F6EECF244321}">
                <p14:modId xmlns:p14="http://schemas.microsoft.com/office/powerpoint/2010/main" val="3312664216"/>
              </p:ext>
            </p:extLst>
          </p:nvPr>
        </p:nvGraphicFramePr>
        <p:xfrm>
          <a:off x="82662" y="694944"/>
          <a:ext cx="8250570" cy="57302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sz="2400" dirty="0" smtClean="0"/>
              <a:t>Majorities rate many other services as “very important.”</a:t>
            </a:r>
            <a:endParaRPr lang="en-US" sz="2400" dirty="0"/>
          </a:p>
        </p:txBody>
      </p:sp>
      <p:pic>
        <p:nvPicPr>
          <p:cNvPr id="1026" name="Picture 2" descr="Back to Home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74638"/>
            <a:ext cx="42862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ck to Home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22238"/>
            <a:ext cx="428625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18185"/>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906346871"/>
              </p:ext>
            </p:extLst>
          </p:nvPr>
        </p:nvGraphicFramePr>
        <p:xfrm>
          <a:off x="6500389" y="1149790"/>
          <a:ext cx="2643611" cy="5131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61380" y="2092349"/>
            <a:ext cx="711200" cy="384721"/>
          </a:xfrm>
          <a:prstGeom prst="rect">
            <a:avLst/>
          </a:prstGeom>
          <a:noFill/>
        </p:spPr>
        <p:txBody>
          <a:bodyPr wrap="square" rtlCol="0">
            <a:spAutoFit/>
          </a:bodyPr>
          <a:lstStyle/>
          <a:p>
            <a:r>
              <a:rPr lang="en-US" sz="1900" b="1" dirty="0" smtClean="0">
                <a:solidFill>
                  <a:schemeClr val="accent1"/>
                </a:solidFill>
              </a:rPr>
              <a:t>80%</a:t>
            </a:r>
            <a:endParaRPr lang="en-US" sz="1900" b="1" dirty="0">
              <a:solidFill>
                <a:schemeClr val="accent1"/>
              </a:solidFill>
            </a:endParaRPr>
          </a:p>
        </p:txBody>
      </p:sp>
      <p:sp>
        <p:nvSpPr>
          <p:cNvPr id="7" name="TextBox 6"/>
          <p:cNvSpPr txBox="1"/>
          <p:nvPr/>
        </p:nvSpPr>
        <p:spPr>
          <a:xfrm>
            <a:off x="8302953" y="5105518"/>
            <a:ext cx="711200" cy="384721"/>
          </a:xfrm>
          <a:prstGeom prst="rect">
            <a:avLst/>
          </a:prstGeom>
          <a:noFill/>
        </p:spPr>
        <p:txBody>
          <a:bodyPr wrap="square" rtlCol="0">
            <a:spAutoFit/>
          </a:bodyPr>
          <a:lstStyle/>
          <a:p>
            <a:r>
              <a:rPr lang="en-US" sz="1900" b="1" dirty="0" smtClean="0">
                <a:solidFill>
                  <a:schemeClr val="accent1"/>
                </a:solidFill>
              </a:rPr>
              <a:t>77%</a:t>
            </a:r>
            <a:endParaRPr lang="en-US" sz="1900" b="1" dirty="0">
              <a:solidFill>
                <a:schemeClr val="accent1"/>
              </a:solidFill>
            </a:endParaRPr>
          </a:p>
        </p:txBody>
      </p:sp>
      <p:sp>
        <p:nvSpPr>
          <p:cNvPr id="9" name="TextBox 8"/>
          <p:cNvSpPr txBox="1"/>
          <p:nvPr/>
        </p:nvSpPr>
        <p:spPr>
          <a:xfrm>
            <a:off x="8266377" y="3604606"/>
            <a:ext cx="711200" cy="384721"/>
          </a:xfrm>
          <a:prstGeom prst="rect">
            <a:avLst/>
          </a:prstGeom>
          <a:noFill/>
        </p:spPr>
        <p:txBody>
          <a:bodyPr wrap="square" rtlCol="0">
            <a:spAutoFit/>
          </a:bodyPr>
          <a:lstStyle/>
          <a:p>
            <a:r>
              <a:rPr lang="en-US" sz="1900" b="1" dirty="0" smtClean="0">
                <a:solidFill>
                  <a:schemeClr val="accent1"/>
                </a:solidFill>
              </a:rPr>
              <a:t>75%</a:t>
            </a:r>
            <a:endParaRPr lang="en-US" sz="1900" b="1"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43527303"/>
              </p:ext>
            </p:extLst>
          </p:nvPr>
        </p:nvGraphicFramePr>
        <p:xfrm>
          <a:off x="116984" y="1650724"/>
          <a:ext cx="6497524" cy="4158764"/>
        </p:xfrm>
        <a:graphic>
          <a:graphicData uri="http://schemas.openxmlformats.org/drawingml/2006/table">
            <a:tbl>
              <a:tblPr>
                <a:tableStyleId>{5C22544A-7EE6-4342-B048-85BDC9FD1C3A}</a:tableStyleId>
              </a:tblPr>
              <a:tblGrid>
                <a:gridCol w="6497524"/>
              </a:tblGrid>
              <a:tr h="1302729">
                <a:tc>
                  <a:txBody>
                    <a:bodyPr/>
                    <a:lstStyle/>
                    <a:p>
                      <a:pPr algn="r" fontAlgn="ctr">
                        <a:lnSpc>
                          <a:spcPts val="1700"/>
                        </a:lnSpc>
                      </a:pPr>
                      <a:r>
                        <a:rPr lang="en-US" sz="1600" b="1" i="0" u="none" strike="noStrike" dirty="0">
                          <a:solidFill>
                            <a:schemeClr val="accent1"/>
                          </a:solidFill>
                          <a:effectLst/>
                          <a:latin typeface="+mn-lt"/>
                        </a:rPr>
                        <a:t>(PARENTS) </a:t>
                      </a:r>
                      <a:r>
                        <a:rPr lang="en-US" sz="1600" b="0" i="0" u="none" strike="noStrike" dirty="0">
                          <a:solidFill>
                            <a:srgbClr val="000000"/>
                          </a:solidFill>
                          <a:effectLst/>
                          <a:latin typeface="+mn-lt"/>
                        </a:rPr>
                        <a:t>The most important factor in helping kids succeed in school is getting their parents involved.  That’s why this measure requires parents to actively participate in their kids’ education, from pre-school through graduation – by bringing kids to school on-time and ensuring they have excellent attendance; participating in school activities; and reading to kids at home.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63392">
                <a:tc>
                  <a:txBody>
                    <a:bodyPr/>
                    <a:lstStyle/>
                    <a:p>
                      <a:pPr algn="r" fontAlgn="ctr">
                        <a:lnSpc>
                          <a:spcPts val="1700"/>
                        </a:lnSpc>
                      </a:pPr>
                      <a:r>
                        <a:rPr lang="en-US" sz="1600" b="0" i="0" u="none" strike="noStrike" baseline="30000" dirty="0" smtClean="0">
                          <a:solidFill>
                            <a:srgbClr val="000000"/>
                          </a:solidFill>
                          <a:effectLst/>
                          <a:latin typeface="+mn-lt"/>
                        </a:rPr>
                        <a:t>^</a:t>
                      </a:r>
                      <a:r>
                        <a:rPr lang="en-US" sz="1600" b="1" i="0" u="none" strike="noStrike" dirty="0" smtClean="0">
                          <a:solidFill>
                            <a:schemeClr val="accent1"/>
                          </a:solidFill>
                          <a:effectLst/>
                          <a:latin typeface="+mn-lt"/>
                        </a:rPr>
                        <a:t>(</a:t>
                      </a:r>
                      <a:r>
                        <a:rPr lang="en-US" sz="1600" b="1" i="0" u="none" strike="noStrike" dirty="0">
                          <a:solidFill>
                            <a:schemeClr val="accent1"/>
                          </a:solidFill>
                          <a:effectLst/>
                          <a:latin typeface="+mn-lt"/>
                        </a:rPr>
                        <a:t>BRAIN DEVELOPMENT)  </a:t>
                      </a:r>
                      <a:r>
                        <a:rPr lang="en-US" sz="1600" b="0" i="0" u="none" strike="noStrike" dirty="0">
                          <a:solidFill>
                            <a:srgbClr val="000000"/>
                          </a:solidFill>
                          <a:effectLst/>
                          <a:latin typeface="+mn-lt"/>
                        </a:rPr>
                        <a:t>Research shows that a child’s brain develops most dramatically during the first five years of life. This critical period is a window of opportunity to lay the foundation for all of the years that follow. By voting for this measure, we can help ensure that every child in Solano County has the health and education support they need to get off to a strong start. </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92352">
                <a:tc>
                  <a:txBody>
                    <a:bodyPr/>
                    <a:lstStyle/>
                    <a:p>
                      <a:pPr algn="r" fontAlgn="ctr">
                        <a:lnSpc>
                          <a:spcPts val="1700"/>
                        </a:lnSpc>
                      </a:pPr>
                      <a:r>
                        <a:rPr lang="en-US" sz="1600" b="1" i="0" u="none" strike="noStrike" dirty="0">
                          <a:solidFill>
                            <a:schemeClr val="accent1"/>
                          </a:solidFill>
                          <a:effectLst/>
                          <a:latin typeface="+mn-lt"/>
                        </a:rPr>
                        <a:t>(SCHOOL READINESS) </a:t>
                      </a:r>
                      <a:r>
                        <a:rPr lang="en-US" sz="1600" b="0" i="0" u="none" strike="noStrike" dirty="0">
                          <a:solidFill>
                            <a:srgbClr val="000000"/>
                          </a:solidFill>
                          <a:effectLst/>
                          <a:latin typeface="+mn-lt"/>
                        </a:rPr>
                        <a:t>Voting “yes” on this measure will help to strengthen local schools.  Increasing access to quality pre-school programs will help strengthen K-12 education. Studies show that kids who go to pre-school are better prepared to learn, more likely to read by the fourth grade and more likely to graduate and go on to college.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a:spLocks noGrp="1"/>
          </p:cNvSpPr>
          <p:nvPr>
            <p:ph type="body" sz="quarter" idx="10"/>
          </p:nvPr>
        </p:nvSpPr>
        <p:spPr/>
        <p:txBody>
          <a:bodyPr/>
          <a:lstStyle/>
          <a:p>
            <a:r>
              <a:rPr lang="en-US" dirty="0" smtClean="0"/>
              <a:t>12. Here are some statements from people who </a:t>
            </a:r>
            <a:r>
              <a:rPr lang="en-US" u="sng" dirty="0" smtClean="0"/>
              <a:t>support</a:t>
            </a:r>
            <a:r>
              <a:rPr lang="en-US" dirty="0" smtClean="0"/>
              <a:t> the measure.  Please tell me whether you find it very convincing, somewhat convincing, or not convincing as a reason to vote </a:t>
            </a:r>
            <a:r>
              <a:rPr lang="en-US" u="sng" dirty="0" smtClean="0"/>
              <a:t>yes</a:t>
            </a:r>
            <a:r>
              <a:rPr lang="en-US" dirty="0" smtClean="0"/>
              <a:t> on this measure. ^Not Part of Split Sample</a:t>
            </a:r>
            <a:endParaRPr lang="en-US" dirty="0"/>
          </a:p>
        </p:txBody>
      </p:sp>
      <p:sp>
        <p:nvSpPr>
          <p:cNvPr id="3" name="Title 2"/>
          <p:cNvSpPr>
            <a:spLocks noGrp="1"/>
          </p:cNvSpPr>
          <p:nvPr>
            <p:ph type="title"/>
          </p:nvPr>
        </p:nvSpPr>
        <p:spPr/>
        <p:txBody>
          <a:bodyPr/>
          <a:lstStyle/>
          <a:p>
            <a:r>
              <a:rPr lang="en-US" dirty="0" smtClean="0"/>
              <a:t>A message about supporting parental responsibility tests most strongly.</a:t>
            </a:r>
            <a:endParaRPr lang="en-US" dirty="0"/>
          </a:p>
        </p:txBody>
      </p:sp>
    </p:spTree>
    <p:extLst>
      <p:ext uri="{BB962C8B-B14F-4D97-AF65-F5344CB8AC3E}">
        <p14:creationId xmlns:p14="http://schemas.microsoft.com/office/powerpoint/2010/main" val="4648375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238670031"/>
              </p:ext>
            </p:extLst>
          </p:nvPr>
        </p:nvGraphicFramePr>
        <p:xfrm>
          <a:off x="6477518" y="1149790"/>
          <a:ext cx="2632969" cy="5131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209708" y="2092349"/>
            <a:ext cx="711200" cy="384721"/>
          </a:xfrm>
          <a:prstGeom prst="rect">
            <a:avLst/>
          </a:prstGeom>
          <a:noFill/>
        </p:spPr>
        <p:txBody>
          <a:bodyPr wrap="square" rtlCol="0">
            <a:spAutoFit/>
          </a:bodyPr>
          <a:lstStyle/>
          <a:p>
            <a:r>
              <a:rPr lang="en-US" sz="1900" b="1" dirty="0" smtClean="0">
                <a:solidFill>
                  <a:schemeClr val="accent1"/>
                </a:solidFill>
              </a:rPr>
              <a:t>75%</a:t>
            </a:r>
            <a:endParaRPr lang="en-US" sz="1900" b="1" dirty="0">
              <a:solidFill>
                <a:schemeClr val="accent1"/>
              </a:solidFill>
            </a:endParaRPr>
          </a:p>
        </p:txBody>
      </p:sp>
      <p:sp>
        <p:nvSpPr>
          <p:cNvPr id="7" name="TextBox 6"/>
          <p:cNvSpPr txBox="1"/>
          <p:nvPr/>
        </p:nvSpPr>
        <p:spPr>
          <a:xfrm>
            <a:off x="8004977" y="5105518"/>
            <a:ext cx="711200" cy="384721"/>
          </a:xfrm>
          <a:prstGeom prst="rect">
            <a:avLst/>
          </a:prstGeom>
          <a:noFill/>
        </p:spPr>
        <p:txBody>
          <a:bodyPr wrap="square" rtlCol="0">
            <a:spAutoFit/>
          </a:bodyPr>
          <a:lstStyle/>
          <a:p>
            <a:r>
              <a:rPr lang="en-US" sz="1900" b="1" dirty="0" smtClean="0">
                <a:solidFill>
                  <a:schemeClr val="accent1"/>
                </a:solidFill>
              </a:rPr>
              <a:t>64%</a:t>
            </a:r>
            <a:endParaRPr lang="en-US" sz="1900" b="1" dirty="0">
              <a:solidFill>
                <a:schemeClr val="accent1"/>
              </a:solidFill>
            </a:endParaRPr>
          </a:p>
        </p:txBody>
      </p:sp>
      <p:sp>
        <p:nvSpPr>
          <p:cNvPr id="9" name="TextBox 8"/>
          <p:cNvSpPr txBox="1"/>
          <p:nvPr/>
        </p:nvSpPr>
        <p:spPr>
          <a:xfrm>
            <a:off x="8084225" y="3604606"/>
            <a:ext cx="711200" cy="384721"/>
          </a:xfrm>
          <a:prstGeom prst="rect">
            <a:avLst/>
          </a:prstGeom>
          <a:noFill/>
        </p:spPr>
        <p:txBody>
          <a:bodyPr wrap="square" rtlCol="0">
            <a:spAutoFit/>
          </a:bodyPr>
          <a:lstStyle/>
          <a:p>
            <a:r>
              <a:rPr lang="en-US" sz="1900" b="1" dirty="0" smtClean="0">
                <a:solidFill>
                  <a:schemeClr val="accent1"/>
                </a:solidFill>
              </a:rPr>
              <a:t>67%</a:t>
            </a:r>
            <a:endParaRPr lang="en-US" sz="1900" b="1"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70790741"/>
              </p:ext>
            </p:extLst>
          </p:nvPr>
        </p:nvGraphicFramePr>
        <p:xfrm>
          <a:off x="71719" y="1650724"/>
          <a:ext cx="6497524" cy="4231916"/>
        </p:xfrm>
        <a:graphic>
          <a:graphicData uri="http://schemas.openxmlformats.org/drawingml/2006/table">
            <a:tbl>
              <a:tblPr>
                <a:tableStyleId>{5C22544A-7EE6-4342-B048-85BDC9FD1C3A}</a:tableStyleId>
              </a:tblPr>
              <a:tblGrid>
                <a:gridCol w="6497524"/>
              </a:tblGrid>
              <a:tr h="1159532">
                <a:tc>
                  <a:txBody>
                    <a:bodyPr/>
                    <a:lstStyle/>
                    <a:p>
                      <a:pPr algn="r" fontAlgn="ctr"/>
                      <a:r>
                        <a:rPr lang="en-US" sz="1600" b="1" i="0" u="none" strike="noStrike" dirty="0">
                          <a:solidFill>
                            <a:schemeClr val="accent1"/>
                          </a:solidFill>
                          <a:effectLst/>
                          <a:latin typeface="+mn-lt"/>
                        </a:rPr>
                        <a:t>(BETTER FOR EVERYONE) </a:t>
                      </a:r>
                      <a:r>
                        <a:rPr lang="en-US" sz="1600" b="0" i="0" u="none" strike="noStrike" dirty="0">
                          <a:solidFill>
                            <a:srgbClr val="000000"/>
                          </a:solidFill>
                          <a:effectLst/>
                          <a:latin typeface="+mn-lt"/>
                        </a:rPr>
                        <a:t>It will be better for all of us who live in Solano County if we can support programs to make sure that every parent can meet their children’s basic needs for food and shelter and that every child has the opportunity to succeed.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56944">
                <a:tc>
                  <a:txBody>
                    <a:bodyPr/>
                    <a:lstStyle/>
                    <a:p>
                      <a:pPr algn="r" fontAlgn="ctr"/>
                      <a:r>
                        <a:rPr lang="en-US" sz="1600" b="1" i="0" u="none" strike="noStrike" dirty="0">
                          <a:solidFill>
                            <a:schemeClr val="accent1"/>
                          </a:solidFill>
                          <a:effectLst/>
                          <a:latin typeface="+mn-lt"/>
                        </a:rPr>
                        <a:t>(CRIME) </a:t>
                      </a:r>
                      <a:r>
                        <a:rPr lang="en-US" sz="1600" b="0" i="0" u="none" strike="noStrike" dirty="0">
                          <a:solidFill>
                            <a:srgbClr val="000000"/>
                          </a:solidFill>
                          <a:effectLst/>
                          <a:latin typeface="+mn-lt"/>
                        </a:rPr>
                        <a:t>Studies show that quality preschool cuts crime by helping kids stay in school and stay out of trouble with crime, drugs and gangs. By helping Solano County kids get the right start in life, this measure helps keep kids on the right track and out of the criminal justice system.</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5440">
                <a:tc>
                  <a:txBody>
                    <a:bodyPr/>
                    <a:lstStyle/>
                    <a:p>
                      <a:pPr algn="r" fontAlgn="ctr"/>
                      <a:r>
                        <a:rPr lang="en-US" sz="1600" b="1" i="0" u="none" strike="noStrike" dirty="0">
                          <a:solidFill>
                            <a:schemeClr val="accent1"/>
                          </a:solidFill>
                          <a:effectLst/>
                          <a:latin typeface="+mn-lt"/>
                        </a:rPr>
                        <a:t>(INCREASING NEED) </a:t>
                      </a:r>
                      <a:r>
                        <a:rPr lang="en-US" sz="1600" b="0" i="0" u="none" strike="noStrike" dirty="0">
                          <a:solidFill>
                            <a:srgbClr val="000000"/>
                          </a:solidFill>
                          <a:effectLst/>
                          <a:latin typeface="+mn-lt"/>
                        </a:rPr>
                        <a:t>Since the recession in 2008, more Solano County children are living in poverty. In Solano County, nearly one in three households with children now qualifies for food stamps, and over 2,000 children are homeless.  This measure will help to ensure that we can meet the needs of our most vulnerable residents.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a:spLocks noGrp="1"/>
          </p:cNvSpPr>
          <p:nvPr>
            <p:ph type="body" sz="quarter" idx="10"/>
          </p:nvPr>
        </p:nvSpPr>
        <p:spPr/>
        <p:txBody>
          <a:bodyPr/>
          <a:lstStyle/>
          <a:p>
            <a:r>
              <a:rPr lang="en-US" dirty="0" smtClean="0"/>
              <a:t>12. Here </a:t>
            </a:r>
            <a:r>
              <a:rPr lang="en-US" dirty="0"/>
              <a:t>are some statements from people who </a:t>
            </a:r>
            <a:r>
              <a:rPr lang="en-US" u="sng" dirty="0"/>
              <a:t>support</a:t>
            </a:r>
            <a:r>
              <a:rPr lang="en-US" dirty="0"/>
              <a:t> the </a:t>
            </a:r>
            <a:r>
              <a:rPr lang="en-US" dirty="0" smtClean="0"/>
              <a:t>measure.  Please </a:t>
            </a:r>
            <a:r>
              <a:rPr lang="en-US" dirty="0"/>
              <a:t>tell me whether you find it very convincing, somewhat convincing, or not convincing as a reason to vote </a:t>
            </a:r>
            <a:r>
              <a:rPr lang="en-US" u="sng" dirty="0"/>
              <a:t>yes</a:t>
            </a:r>
            <a:r>
              <a:rPr lang="en-US" dirty="0"/>
              <a:t> on this measure. </a:t>
            </a:r>
            <a:r>
              <a:rPr lang="en-US" dirty="0" smtClean="0"/>
              <a:t>^Not Part of Split Sample</a:t>
            </a:r>
            <a:endParaRPr lang="en-US" dirty="0"/>
          </a:p>
        </p:txBody>
      </p:sp>
      <p:sp>
        <p:nvSpPr>
          <p:cNvPr id="3" name="Title 2"/>
          <p:cNvSpPr>
            <a:spLocks noGrp="1"/>
          </p:cNvSpPr>
          <p:nvPr>
            <p:ph type="title"/>
          </p:nvPr>
        </p:nvSpPr>
        <p:spPr/>
        <p:txBody>
          <a:bodyPr/>
          <a:lstStyle/>
          <a:p>
            <a:r>
              <a:rPr lang="en-US" dirty="0" smtClean="0"/>
              <a:t>Messages about the broader benefits of the measure also score highly.</a:t>
            </a:r>
            <a:endParaRPr lang="en-US" dirty="0"/>
          </a:p>
        </p:txBody>
      </p:sp>
    </p:spTree>
    <p:extLst>
      <p:ext uri="{BB962C8B-B14F-4D97-AF65-F5344CB8AC3E}">
        <p14:creationId xmlns:p14="http://schemas.microsoft.com/office/powerpoint/2010/main" val="23655566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885200032"/>
              </p:ext>
            </p:extLst>
          </p:nvPr>
        </p:nvGraphicFramePr>
        <p:xfrm>
          <a:off x="6477518" y="1149790"/>
          <a:ext cx="2632969" cy="5131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245920" y="2092349"/>
            <a:ext cx="711200" cy="384721"/>
          </a:xfrm>
          <a:prstGeom prst="rect">
            <a:avLst/>
          </a:prstGeom>
          <a:noFill/>
        </p:spPr>
        <p:txBody>
          <a:bodyPr wrap="square" rtlCol="0">
            <a:spAutoFit/>
          </a:bodyPr>
          <a:lstStyle/>
          <a:p>
            <a:r>
              <a:rPr lang="en-US" sz="1900" b="1" dirty="0" smtClean="0">
                <a:solidFill>
                  <a:schemeClr val="accent1"/>
                </a:solidFill>
              </a:rPr>
              <a:t>76%</a:t>
            </a:r>
            <a:endParaRPr lang="en-US" sz="1900" b="1" dirty="0">
              <a:solidFill>
                <a:schemeClr val="accent1"/>
              </a:solidFill>
            </a:endParaRPr>
          </a:p>
        </p:txBody>
      </p:sp>
      <p:sp>
        <p:nvSpPr>
          <p:cNvPr id="7" name="TextBox 6"/>
          <p:cNvSpPr txBox="1"/>
          <p:nvPr/>
        </p:nvSpPr>
        <p:spPr>
          <a:xfrm>
            <a:off x="8041189" y="5105518"/>
            <a:ext cx="711200" cy="384721"/>
          </a:xfrm>
          <a:prstGeom prst="rect">
            <a:avLst/>
          </a:prstGeom>
          <a:noFill/>
        </p:spPr>
        <p:txBody>
          <a:bodyPr wrap="square" rtlCol="0">
            <a:spAutoFit/>
          </a:bodyPr>
          <a:lstStyle/>
          <a:p>
            <a:r>
              <a:rPr lang="en-US" sz="1900" b="1" dirty="0" smtClean="0">
                <a:solidFill>
                  <a:schemeClr val="accent1"/>
                </a:solidFill>
              </a:rPr>
              <a:t>64%</a:t>
            </a:r>
            <a:endParaRPr lang="en-US" sz="1900" b="1" dirty="0">
              <a:solidFill>
                <a:schemeClr val="accent1"/>
              </a:solidFill>
            </a:endParaRPr>
          </a:p>
        </p:txBody>
      </p:sp>
      <p:sp>
        <p:nvSpPr>
          <p:cNvPr id="9" name="TextBox 8"/>
          <p:cNvSpPr txBox="1"/>
          <p:nvPr/>
        </p:nvSpPr>
        <p:spPr>
          <a:xfrm>
            <a:off x="8120437" y="3604606"/>
            <a:ext cx="711200" cy="384721"/>
          </a:xfrm>
          <a:prstGeom prst="rect">
            <a:avLst/>
          </a:prstGeom>
          <a:noFill/>
        </p:spPr>
        <p:txBody>
          <a:bodyPr wrap="square" rtlCol="0">
            <a:spAutoFit/>
          </a:bodyPr>
          <a:lstStyle/>
          <a:p>
            <a:r>
              <a:rPr lang="en-US" sz="1900" b="1" dirty="0" smtClean="0">
                <a:solidFill>
                  <a:schemeClr val="accent1"/>
                </a:solidFill>
              </a:rPr>
              <a:t>69%</a:t>
            </a:r>
            <a:endParaRPr lang="en-US" sz="1900" b="1"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82826739"/>
              </p:ext>
            </p:extLst>
          </p:nvPr>
        </p:nvGraphicFramePr>
        <p:xfrm>
          <a:off x="71719" y="1650724"/>
          <a:ext cx="6497524" cy="4122188"/>
        </p:xfrm>
        <a:graphic>
          <a:graphicData uri="http://schemas.openxmlformats.org/drawingml/2006/table">
            <a:tbl>
              <a:tblPr>
                <a:tableStyleId>{5C22544A-7EE6-4342-B048-85BDC9FD1C3A}</a:tableStyleId>
              </a:tblPr>
              <a:tblGrid>
                <a:gridCol w="6497524"/>
              </a:tblGrid>
              <a:tr h="1159532">
                <a:tc>
                  <a:txBody>
                    <a:bodyPr/>
                    <a:lstStyle/>
                    <a:p>
                      <a:pPr algn="r" fontAlgn="ctr"/>
                      <a:r>
                        <a:rPr lang="en-US" sz="1600" b="1" i="0" u="none" strike="noStrike" dirty="0">
                          <a:solidFill>
                            <a:schemeClr val="accent1"/>
                          </a:solidFill>
                          <a:effectLst/>
                          <a:latin typeface="+mn-lt"/>
                        </a:rPr>
                        <a:t>(HAND UP NOT HAND OUT) </a:t>
                      </a:r>
                      <a:r>
                        <a:rPr lang="en-US" sz="1600" b="0" i="0" u="none" strike="noStrike" dirty="0">
                          <a:solidFill>
                            <a:srgbClr val="000000"/>
                          </a:solidFill>
                          <a:effectLst/>
                          <a:latin typeface="+mn-lt"/>
                        </a:rPr>
                        <a:t>The programs for children that this measure will support – whether they are quality preschool, after-school programs, or efforts to help at-risk kids – provide the support children need to succeed so they can be self-reliant as adults. They provide a hand UP, not a hand out.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77464">
                <a:tc>
                  <a:txBody>
                    <a:bodyPr/>
                    <a:lstStyle/>
                    <a:p>
                      <a:pPr algn="r" fontAlgn="ctr"/>
                      <a:r>
                        <a:rPr lang="en-US" sz="1600" b="1" i="0" u="none" strike="noStrike" dirty="0">
                          <a:solidFill>
                            <a:schemeClr val="accent1"/>
                          </a:solidFill>
                          <a:effectLst/>
                          <a:latin typeface="+mn-lt"/>
                        </a:rPr>
                        <a:t>(ACCOUNTABILITY) </a:t>
                      </a:r>
                      <a:r>
                        <a:rPr lang="en-US" sz="1600" b="0" i="0" u="none" strike="noStrike" dirty="0">
                          <a:solidFill>
                            <a:srgbClr val="000000"/>
                          </a:solidFill>
                          <a:effectLst/>
                          <a:latin typeface="+mn-lt"/>
                        </a:rPr>
                        <a:t>This measure has strict accountability provisions, including citizens’ oversight, annual independent audits and public reporting of all expenditures, to ensure that funds are spent efficiently and as promised to voters.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17904">
                <a:tc>
                  <a:txBody>
                    <a:bodyPr/>
                    <a:lstStyle/>
                    <a:p>
                      <a:pPr algn="r" fontAlgn="ctr"/>
                      <a:r>
                        <a:rPr lang="en-US" sz="1600" b="1" i="0" u="none" strike="noStrike" dirty="0">
                          <a:solidFill>
                            <a:schemeClr val="accent1"/>
                          </a:solidFill>
                          <a:effectLst/>
                          <a:latin typeface="+mn-lt"/>
                        </a:rPr>
                        <a:t>(JOBS/ECONOMY) </a:t>
                      </a:r>
                      <a:r>
                        <a:rPr lang="en-US" sz="1600" b="0" i="0" u="none" strike="noStrike" dirty="0">
                          <a:solidFill>
                            <a:srgbClr val="000000"/>
                          </a:solidFill>
                          <a:effectLst/>
                          <a:latin typeface="+mn-lt"/>
                        </a:rPr>
                        <a:t>Our local economy depends on having skilled, educated workers, and being a place where companies and workers want to locate. This measure will help us make the investments now to ensure that our economy will be strong into the future.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a:spLocks noGrp="1"/>
          </p:cNvSpPr>
          <p:nvPr>
            <p:ph type="body" sz="quarter" idx="10"/>
          </p:nvPr>
        </p:nvSpPr>
        <p:spPr/>
        <p:txBody>
          <a:bodyPr/>
          <a:lstStyle/>
          <a:p>
            <a:r>
              <a:rPr lang="en-US" dirty="0" smtClean="0"/>
              <a:t>12. Here </a:t>
            </a:r>
            <a:r>
              <a:rPr lang="en-US" dirty="0"/>
              <a:t>are some statements from people who </a:t>
            </a:r>
            <a:r>
              <a:rPr lang="en-US" u="sng" dirty="0"/>
              <a:t>support</a:t>
            </a:r>
            <a:r>
              <a:rPr lang="en-US" dirty="0"/>
              <a:t> the </a:t>
            </a:r>
            <a:r>
              <a:rPr lang="en-US" dirty="0" smtClean="0"/>
              <a:t>measure.  Please </a:t>
            </a:r>
            <a:r>
              <a:rPr lang="en-US" dirty="0"/>
              <a:t>tell me whether you find it very convincing, somewhat convincing, or not convincing as a reason to vote </a:t>
            </a:r>
            <a:r>
              <a:rPr lang="en-US" u="sng" dirty="0"/>
              <a:t>yes</a:t>
            </a:r>
            <a:r>
              <a:rPr lang="en-US" dirty="0"/>
              <a:t> on this measure. </a:t>
            </a:r>
            <a:r>
              <a:rPr lang="en-US" dirty="0" smtClean="0"/>
              <a:t>^Not Part of Split Sample</a:t>
            </a:r>
            <a:endParaRPr lang="en-US" dirty="0"/>
          </a:p>
        </p:txBody>
      </p:sp>
      <p:sp>
        <p:nvSpPr>
          <p:cNvPr id="3" name="Title 2"/>
          <p:cNvSpPr>
            <a:spLocks noGrp="1"/>
          </p:cNvSpPr>
          <p:nvPr>
            <p:ph type="title"/>
          </p:nvPr>
        </p:nvSpPr>
        <p:spPr/>
        <p:txBody>
          <a:bodyPr/>
          <a:lstStyle/>
          <a:p>
            <a:r>
              <a:rPr lang="en-US" dirty="0" smtClean="0"/>
              <a:t>A message focused on economic benefits is generally the least compelling.</a:t>
            </a:r>
            <a:endParaRPr lang="en-US" dirty="0"/>
          </a:p>
        </p:txBody>
      </p:sp>
    </p:spTree>
    <p:extLst>
      <p:ext uri="{BB962C8B-B14F-4D97-AF65-F5344CB8AC3E}">
        <p14:creationId xmlns:p14="http://schemas.microsoft.com/office/powerpoint/2010/main" val="15236960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52344176"/>
              </p:ext>
            </p:extLst>
          </p:nvPr>
        </p:nvGraphicFramePr>
        <p:xfrm>
          <a:off x="254454" y="905328"/>
          <a:ext cx="8678530" cy="5163879"/>
        </p:xfrm>
        <a:graphic>
          <a:graphicData uri="http://schemas.openxmlformats.org/drawingml/2006/table">
            <a:tbl>
              <a:tblPr bandRow="1">
                <a:effectLst>
                  <a:outerShdw blurRad="50800" dist="38100" dir="2700000" algn="tl" rotWithShape="0">
                    <a:prstClr val="black">
                      <a:alpha val="40000"/>
                    </a:prstClr>
                  </a:outerShdw>
                </a:effectLst>
                <a:tableStyleId>{616DA210-FB5B-4158-B5E0-FEB733F419BA}</a:tableStyleId>
              </a:tblPr>
              <a:tblGrid>
                <a:gridCol w="2891600"/>
                <a:gridCol w="2924249"/>
                <a:gridCol w="2862681"/>
              </a:tblGrid>
              <a:tr h="326123">
                <a:tc>
                  <a:txBody>
                    <a:bodyPr/>
                    <a:lstStyle/>
                    <a:p>
                      <a:pPr algn="ctr" fontAlgn="ctr"/>
                      <a:r>
                        <a:rPr lang="en-US" sz="1800" b="1" u="none" strike="noStrike" dirty="0" smtClean="0">
                          <a:solidFill>
                            <a:schemeClr val="bg1"/>
                          </a:solidFill>
                          <a:effectLst/>
                          <a:latin typeface="+mn-lt"/>
                        </a:rPr>
                        <a:t>Consistent Supporters</a:t>
                      </a:r>
                      <a:endParaRPr lang="en-US" sz="1800" b="1" i="0" u="none" strike="noStrike" dirty="0">
                        <a:solidFill>
                          <a:schemeClr val="bg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800" b="1" i="0" u="none" strike="noStrike" dirty="0" smtClean="0">
                          <a:solidFill>
                            <a:schemeClr val="tx1"/>
                          </a:solidFill>
                          <a:effectLst/>
                          <a:latin typeface="+mn-lt"/>
                        </a:rPr>
                        <a:t>Swing Voters</a:t>
                      </a:r>
                      <a:endParaRPr lang="en-US" sz="1800" b="1" i="0" u="none" strike="noStrike" dirty="0">
                        <a:solidFill>
                          <a:schemeClr val="tx1"/>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US" sz="1800" b="1" u="none" strike="noStrike" dirty="0" smtClean="0">
                          <a:solidFill>
                            <a:schemeClr val="bg1"/>
                          </a:solidFill>
                          <a:effectLst/>
                          <a:latin typeface="+mn-lt"/>
                        </a:rPr>
                        <a:t>Consistent</a:t>
                      </a:r>
                      <a:r>
                        <a:rPr lang="en-US" sz="1800" b="1" u="none" strike="noStrike" baseline="0" dirty="0" smtClean="0">
                          <a:solidFill>
                            <a:schemeClr val="bg1"/>
                          </a:solidFill>
                          <a:effectLst/>
                          <a:latin typeface="+mn-lt"/>
                        </a:rPr>
                        <a:t> Opponents</a:t>
                      </a:r>
                      <a:endParaRPr lang="en-US" sz="1800" b="1" i="0" u="none" strike="noStrike" dirty="0">
                        <a:solidFill>
                          <a:schemeClr val="bg1"/>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288916">
                <a:tc>
                  <a:txBody>
                    <a:bodyPr/>
                    <a:lstStyle/>
                    <a:p>
                      <a:pPr algn="ctr" fontAlgn="ctr"/>
                      <a:r>
                        <a:rPr lang="en-US" sz="1600" b="0" i="0" u="none" strike="noStrike" dirty="0" smtClean="0">
                          <a:solidFill>
                            <a:srgbClr val="000000"/>
                          </a:solidFill>
                          <a:effectLst/>
                          <a:latin typeface="+mn-lt"/>
                        </a:rPr>
                        <a:t>Latinos </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Ages </a:t>
                      </a:r>
                      <a:r>
                        <a:rPr lang="en-US" sz="1600" b="0" i="0" u="none" strike="noStrike" dirty="0">
                          <a:solidFill>
                            <a:srgbClr val="000000"/>
                          </a:solidFill>
                          <a:effectLst/>
                          <a:latin typeface="+mn-lt"/>
                        </a:rPr>
                        <a:t>75+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Republican Men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Liberal Democrats </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Republicans Ages 18-49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Republicans Ages 50</a:t>
                      </a:r>
                      <a:r>
                        <a:rPr lang="en-US" sz="1600" b="0" i="0" u="none" strike="noStrike" dirty="0">
                          <a:solidFill>
                            <a:srgbClr val="000000"/>
                          </a:solidFill>
                          <a:effectLst/>
                          <a:latin typeface="+mn-lt"/>
                        </a:rPr>
                        <a:t>+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Independents Ages </a:t>
                      </a:r>
                      <a:r>
                        <a:rPr lang="en-US" sz="1600" b="0" i="0" u="none" strike="noStrike" dirty="0">
                          <a:solidFill>
                            <a:srgbClr val="000000"/>
                          </a:solidFill>
                          <a:effectLst/>
                          <a:latin typeface="+mn-lt"/>
                        </a:rPr>
                        <a:t>18-49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Use All/Mostly </a:t>
                      </a:r>
                      <a:r>
                        <a:rPr lang="en-US" sz="1600" b="0" i="0" u="none" strike="noStrike" dirty="0">
                          <a:solidFill>
                            <a:srgbClr val="000000"/>
                          </a:solidFill>
                          <a:effectLst/>
                          <a:latin typeface="+mn-lt"/>
                        </a:rPr>
                        <a:t>Landline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Conservative Republicans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Liberal </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Conservative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Liberal/Moderate Republicans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Democratic </a:t>
                      </a:r>
                      <a:r>
                        <a:rPr lang="en-US" sz="1600" b="0" i="0" u="none" strike="noStrike" dirty="0">
                          <a:solidFill>
                            <a:srgbClr val="000000"/>
                          </a:solidFill>
                          <a:effectLst/>
                          <a:latin typeface="+mn-lt"/>
                        </a:rPr>
                        <a:t>Women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Conservative Republicans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Republicans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Liberal/Moderate Independents</a:t>
                      </a:r>
                      <a:r>
                        <a:rPr lang="en-US" sz="1600" b="0" i="0" u="none" strike="noStrike" baseline="0" dirty="0" smtClean="0">
                          <a:solidFill>
                            <a:srgbClr val="000000"/>
                          </a:solidFill>
                          <a:effectLst/>
                          <a:latin typeface="+mn-lt"/>
                        </a:rPr>
                        <a:t> </a:t>
                      </a:r>
                      <a:r>
                        <a:rPr lang="en-US" sz="1600" b="0" i="0" u="none" strike="noStrike" dirty="0" smtClean="0">
                          <a:solidFill>
                            <a:srgbClr val="000000"/>
                          </a:solidFill>
                          <a:effectLst/>
                          <a:latin typeface="+mn-lt"/>
                        </a:rPr>
                        <a:t> </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Children Attend </a:t>
                      </a:r>
                      <a:r>
                        <a:rPr lang="en-US" sz="1600" b="0" i="0" u="none" strike="noStrike" dirty="0">
                          <a:solidFill>
                            <a:srgbClr val="000000"/>
                          </a:solidFill>
                          <a:effectLst/>
                          <a:latin typeface="+mn-lt"/>
                        </a:rPr>
                        <a:t>Public School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Conservative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African-Americans</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Republican</a:t>
                      </a:r>
                      <a:r>
                        <a:rPr lang="en-US" sz="1600" b="0" i="0" u="none" strike="noStrike" baseline="0" dirty="0" smtClean="0">
                          <a:solidFill>
                            <a:srgbClr val="000000"/>
                          </a:solidFill>
                          <a:effectLst/>
                          <a:latin typeface="+mn-lt"/>
                        </a:rPr>
                        <a:t> </a:t>
                      </a:r>
                      <a:r>
                        <a:rPr lang="en-US" sz="1600" b="0" i="0" u="none" strike="noStrike" dirty="0" smtClean="0">
                          <a:solidFill>
                            <a:srgbClr val="000000"/>
                          </a:solidFill>
                          <a:effectLst/>
                          <a:latin typeface="+mn-lt"/>
                        </a:rPr>
                        <a:t>Men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Republicans Ages 18-49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Independent </a:t>
                      </a:r>
                      <a:r>
                        <a:rPr lang="en-US" sz="1600" b="0" i="0" u="none" strike="noStrike" dirty="0">
                          <a:solidFill>
                            <a:srgbClr val="000000"/>
                          </a:solidFill>
                          <a:effectLst/>
                          <a:latin typeface="+mn-lt"/>
                        </a:rPr>
                        <a:t>Women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Republicans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Conservative Independents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540924">
                <a:tc>
                  <a:txBody>
                    <a:bodyPr/>
                    <a:lstStyle/>
                    <a:p>
                      <a:pPr algn="ctr" fontAlgn="ctr"/>
                      <a:r>
                        <a:rPr lang="en-US" sz="1600" b="0" i="0" u="none" strike="noStrike" dirty="0" smtClean="0">
                          <a:solidFill>
                            <a:srgbClr val="000000"/>
                          </a:solidFill>
                          <a:effectLst/>
                          <a:latin typeface="+mn-lt"/>
                        </a:rPr>
                        <a:t>Women Ages </a:t>
                      </a:r>
                      <a:r>
                        <a:rPr lang="en-US" sz="1600" b="0" i="0" u="none" strike="noStrike" dirty="0">
                          <a:solidFill>
                            <a:srgbClr val="000000"/>
                          </a:solidFill>
                          <a:effectLst/>
                          <a:latin typeface="+mn-lt"/>
                        </a:rPr>
                        <a:t>18-49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Moderate/Conservative Democrats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rgbClr val="000000"/>
                          </a:solidFill>
                          <a:effectLst/>
                          <a:latin typeface="+mn-lt"/>
                        </a:rPr>
                        <a:t>Men </a:t>
                      </a:r>
                      <a:r>
                        <a:rPr lang="en-US" sz="1600" b="0" i="0" u="none" strike="noStrike" dirty="0" smtClean="0">
                          <a:solidFill>
                            <a:srgbClr val="000000"/>
                          </a:solidFill>
                          <a:effectLst/>
                          <a:latin typeface="+mn-lt"/>
                        </a:rPr>
                        <a:t>Ages 50</a:t>
                      </a:r>
                      <a:r>
                        <a:rPr lang="en-US" sz="1600" b="0" i="0" u="none" strike="noStrike" dirty="0">
                          <a:solidFill>
                            <a:srgbClr val="000000"/>
                          </a:solidFill>
                          <a:effectLst/>
                          <a:latin typeface="+mn-lt"/>
                        </a:rPr>
                        <a:t>+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a:solidFill>
                            <a:srgbClr val="000000"/>
                          </a:solidFill>
                          <a:effectLst/>
                          <a:latin typeface="+mn-lt"/>
                        </a:rPr>
                        <a:t>BOS </a:t>
                      </a:r>
                      <a:r>
                        <a:rPr lang="en-US" sz="1600" b="0" i="0" u="none" strike="noStrike" dirty="0" smtClean="0">
                          <a:solidFill>
                            <a:srgbClr val="000000"/>
                          </a:solidFill>
                          <a:effectLst/>
                          <a:latin typeface="+mn-lt"/>
                        </a:rPr>
                        <a:t>District </a:t>
                      </a:r>
                      <a:r>
                        <a:rPr lang="en-US" sz="1600" b="0" i="0" u="none" strike="noStrike" dirty="0">
                          <a:solidFill>
                            <a:srgbClr val="000000"/>
                          </a:solidFill>
                          <a:effectLst/>
                          <a:latin typeface="+mn-lt"/>
                        </a:rPr>
                        <a:t>1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Ages </a:t>
                      </a:r>
                      <a:r>
                        <a:rPr lang="en-US" sz="1600" b="0" i="0" u="none" strike="noStrike" dirty="0">
                          <a:solidFill>
                            <a:srgbClr val="000000"/>
                          </a:solidFill>
                          <a:effectLst/>
                          <a:latin typeface="+mn-lt"/>
                        </a:rPr>
                        <a:t>40-49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Republican Women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Ages </a:t>
                      </a:r>
                      <a:r>
                        <a:rPr lang="en-US" sz="1600" b="0" i="0" u="none" strike="noStrike" dirty="0">
                          <a:solidFill>
                            <a:srgbClr val="000000"/>
                          </a:solidFill>
                          <a:effectLst/>
                          <a:latin typeface="+mn-lt"/>
                        </a:rPr>
                        <a:t>18-29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HH Income $</a:t>
                      </a:r>
                      <a:r>
                        <a:rPr lang="en-US" sz="1600" b="0" i="0" u="none" strike="noStrike" dirty="0">
                          <a:solidFill>
                            <a:srgbClr val="000000"/>
                          </a:solidFill>
                          <a:effectLst/>
                          <a:latin typeface="+mn-lt"/>
                        </a:rPr>
                        <a:t>0-$</a:t>
                      </a:r>
                      <a:r>
                        <a:rPr lang="en-US" sz="1600" b="0" i="0" u="none" strike="noStrike" dirty="0" smtClean="0">
                          <a:solidFill>
                            <a:srgbClr val="000000"/>
                          </a:solidFill>
                          <a:effectLst/>
                          <a:latin typeface="+mn-lt"/>
                        </a:rPr>
                        <a:t>30,000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Have Adult Children</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Ages </a:t>
                      </a:r>
                      <a:r>
                        <a:rPr lang="en-US" sz="1600" b="0" i="0" u="none" strike="noStrike" dirty="0">
                          <a:solidFill>
                            <a:srgbClr val="000000"/>
                          </a:solidFill>
                          <a:effectLst/>
                          <a:latin typeface="+mn-lt"/>
                        </a:rPr>
                        <a:t>30-39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rgbClr val="000000"/>
                          </a:solidFill>
                          <a:effectLst/>
                          <a:latin typeface="+mn-lt"/>
                        </a:rPr>
                        <a:t>Children's </a:t>
                      </a:r>
                      <a:r>
                        <a:rPr lang="en-US" sz="1600" b="0" i="0" u="none" strike="noStrike" dirty="0" smtClean="0">
                          <a:solidFill>
                            <a:srgbClr val="000000"/>
                          </a:solidFill>
                          <a:effectLst/>
                          <a:latin typeface="+mn-lt"/>
                        </a:rPr>
                        <a:t>Ages </a:t>
                      </a:r>
                      <a:r>
                        <a:rPr lang="en-US" sz="1600" b="0" i="0" u="none" strike="noStrike" dirty="0">
                          <a:solidFill>
                            <a:srgbClr val="000000"/>
                          </a:solidFill>
                          <a:effectLst/>
                          <a:latin typeface="+mn-lt"/>
                        </a:rPr>
                        <a:t>5-10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Independents Ages 50</a:t>
                      </a:r>
                      <a:r>
                        <a:rPr lang="en-US" sz="1600" b="0" i="0" u="none" strike="noStrike" dirty="0">
                          <a:solidFill>
                            <a:srgbClr val="000000"/>
                          </a:solidFill>
                          <a:effectLst/>
                          <a:latin typeface="+mn-lt"/>
                        </a:rPr>
                        <a:t>+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540924">
                <a:tc>
                  <a:txBody>
                    <a:bodyPr/>
                    <a:lstStyle/>
                    <a:p>
                      <a:pPr algn="ctr" fontAlgn="ctr"/>
                      <a:r>
                        <a:rPr lang="en-US" sz="1600" b="0" i="0" u="none" strike="noStrike" dirty="0" smtClean="0">
                          <a:solidFill>
                            <a:srgbClr val="000000"/>
                          </a:solidFill>
                          <a:effectLst/>
                          <a:latin typeface="+mn-lt"/>
                        </a:rPr>
                        <a:t>Children Do Not </a:t>
                      </a:r>
                    </a:p>
                    <a:p>
                      <a:pPr algn="ctr" fontAlgn="ctr"/>
                      <a:r>
                        <a:rPr lang="en-US" sz="1600" b="0" i="0" u="none" strike="noStrike" dirty="0" smtClean="0">
                          <a:solidFill>
                            <a:srgbClr val="000000"/>
                          </a:solidFill>
                          <a:effectLst/>
                          <a:latin typeface="+mn-lt"/>
                        </a:rPr>
                        <a:t>Attend Pre-School/Pre-K</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African-Americans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Ages </a:t>
                      </a:r>
                      <a:r>
                        <a:rPr lang="en-US" sz="1600" b="0" i="0" u="none" strike="noStrike" dirty="0">
                          <a:solidFill>
                            <a:srgbClr val="000000"/>
                          </a:solidFill>
                          <a:effectLst/>
                          <a:latin typeface="+mn-lt"/>
                        </a:rPr>
                        <a:t>65-74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Voters</a:t>
                      </a:r>
                      <a:r>
                        <a:rPr lang="en-US" sz="1600" b="0" i="0" u="none" strike="noStrike" baseline="0" dirty="0" smtClean="0">
                          <a:solidFill>
                            <a:srgbClr val="000000"/>
                          </a:solidFill>
                          <a:effectLst/>
                          <a:latin typeface="+mn-lt"/>
                        </a:rPr>
                        <a:t> of Color</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Permanent Absentee Voters</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mn-lt"/>
                        </a:rPr>
                        <a:t>HH Income </a:t>
                      </a:r>
                      <a:r>
                        <a:rPr lang="en-US" sz="1600" b="0" i="0" u="none" strike="noStrike" dirty="0">
                          <a:solidFill>
                            <a:srgbClr val="000000"/>
                          </a:solidFill>
                          <a:effectLst/>
                          <a:latin typeface="+mn-lt"/>
                        </a:rPr>
                        <a:t>$</a:t>
                      </a:r>
                      <a:r>
                        <a:rPr lang="en-US" sz="1600" b="0" i="0" u="none" strike="noStrike" dirty="0" smtClean="0">
                          <a:solidFill>
                            <a:srgbClr val="000000"/>
                          </a:solidFill>
                          <a:effectLst/>
                          <a:latin typeface="+mn-lt"/>
                        </a:rPr>
                        <a:t>120,000+ </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8916">
                <a:tc>
                  <a:txBody>
                    <a:bodyPr/>
                    <a:lstStyle/>
                    <a:p>
                      <a:pPr algn="ctr" fontAlgn="ctr"/>
                      <a:r>
                        <a:rPr lang="en-US" sz="1600" b="0" i="0" u="none" strike="noStrike" dirty="0" smtClean="0">
                          <a:solidFill>
                            <a:srgbClr val="000000"/>
                          </a:solidFill>
                          <a:effectLst/>
                          <a:latin typeface="+mn-lt"/>
                        </a:rPr>
                        <a:t>Interviewed on Cell Phone </a:t>
                      </a:r>
                      <a:endParaRPr lang="en-US" sz="1600" b="0" i="0" u="none" strike="noStrike" dirty="0">
                        <a:solidFill>
                          <a:srgbClr val="000000"/>
                        </a:solidFill>
                        <a:effectLst/>
                        <a:latin typeface="+mn-lt"/>
                      </a:endParaRP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smtClean="0">
                          <a:solidFill>
                            <a:srgbClr val="000000"/>
                          </a:solidFill>
                          <a:effectLst/>
                          <a:latin typeface="+mn-lt"/>
                        </a:rPr>
                        <a:t>All </a:t>
                      </a:r>
                      <a:r>
                        <a:rPr lang="en-US" sz="1600" b="0" i="0" u="none" strike="noStrike" dirty="0">
                          <a:solidFill>
                            <a:srgbClr val="000000"/>
                          </a:solidFill>
                          <a:effectLst/>
                          <a:latin typeface="+mn-lt"/>
                        </a:rPr>
                        <a:t>Other </a:t>
                      </a:r>
                      <a:r>
                        <a:rPr lang="en-US" sz="1600" b="0" i="0" u="none" strike="noStrike" dirty="0" smtClean="0">
                          <a:solidFill>
                            <a:srgbClr val="000000"/>
                          </a:solidFill>
                          <a:effectLst/>
                          <a:latin typeface="+mn-lt"/>
                        </a:rPr>
                        <a:t>Cities</a:t>
                      </a:r>
                      <a:endParaRPr lang="en-US" sz="16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rgbClr val="000000"/>
                          </a:solidFill>
                          <a:effectLst/>
                          <a:latin typeface="+mn-lt"/>
                        </a:rPr>
                        <a:t>Men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Title 1"/>
          <p:cNvSpPr>
            <a:spLocks noGrp="1"/>
          </p:cNvSpPr>
          <p:nvPr>
            <p:ph type="title"/>
          </p:nvPr>
        </p:nvSpPr>
        <p:spPr>
          <a:xfrm>
            <a:off x="129319" y="153368"/>
            <a:ext cx="8913411" cy="660548"/>
          </a:xfrm>
        </p:spPr>
        <p:txBody>
          <a:bodyPr/>
          <a:lstStyle/>
          <a:p>
            <a:r>
              <a:rPr lang="en-US" sz="1800" dirty="0" smtClean="0"/>
              <a:t>Demographic </a:t>
            </a:r>
            <a:r>
              <a:rPr lang="en-US" sz="1800" dirty="0"/>
              <a:t>Profiles of </a:t>
            </a:r>
            <a:r>
              <a:rPr lang="en-US" sz="1800" dirty="0" smtClean="0"/>
              <a:t>Groups Disproportionately Likely to Support, Oppose, or be Swing Voters on Additional Investments in Kids</a:t>
            </a:r>
            <a:endParaRPr lang="en-US" sz="18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2000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75063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28" y="805479"/>
            <a:ext cx="7834144" cy="1602870"/>
          </a:xfrm>
        </p:spPr>
        <p:txBody>
          <a:bodyPr/>
          <a:lstStyle/>
          <a:p>
            <a:r>
              <a:rPr lang="en-US" sz="2800" dirty="0" smtClean="0"/>
              <a:t>Even in tough economic times, our research continually shows that voters are willing to vote to increase funding for services that benefit kids.  Why?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1259" y="2997373"/>
            <a:ext cx="6481483" cy="29407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3060104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112" y="2039241"/>
            <a:ext cx="8969776" cy="3204839"/>
          </a:xfrm>
        </p:spPr>
        <p:txBody>
          <a:bodyPr/>
          <a:lstStyle/>
          <a:p>
            <a:r>
              <a:rPr lang="en-US" dirty="0" smtClean="0"/>
              <a:t>Voters rank helping kids as a more urgent priority than many other national issues.</a:t>
            </a:r>
            <a:endParaRPr lang="en-US" dirty="0"/>
          </a:p>
        </p:txBody>
      </p:sp>
      <p:sp>
        <p:nvSpPr>
          <p:cNvPr id="10" name="Text Placeholder 9"/>
          <p:cNvSpPr>
            <a:spLocks noGrp="1"/>
          </p:cNvSpPr>
          <p:nvPr>
            <p:ph type="body" sz="quarter" idx="10"/>
          </p:nvPr>
        </p:nvSpPr>
        <p:spPr/>
        <p:txBody>
          <a:bodyPr/>
          <a:lstStyle/>
          <a:p>
            <a:endParaRPr lang="en-US"/>
          </a:p>
        </p:txBody>
      </p:sp>
      <p:sp>
        <p:nvSpPr>
          <p:cNvPr id="11" name="TextBox 10"/>
          <p:cNvSpPr txBox="1"/>
          <p:nvPr/>
        </p:nvSpPr>
        <p:spPr>
          <a:xfrm>
            <a:off x="3442447" y="133324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#1:</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608915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9480" y="2813786"/>
            <a:ext cx="8863849" cy="610732"/>
          </a:xfrm>
          <a:prstGeom prst="roundRect">
            <a:avLst/>
          </a:prstGeom>
          <a:solidFill>
            <a:schemeClr val="tx2">
              <a:lumMod val="60000"/>
              <a:lumOff val="4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p:txBody>
          <a:bodyPr/>
          <a:lstStyle/>
          <a:p>
            <a:r>
              <a:rPr lang="en-US" dirty="0"/>
              <a:t>Voters place children getting a strong start in life as </a:t>
            </a:r>
            <a:r>
              <a:rPr lang="en-US" dirty="0" smtClean="0"/>
              <a:t>one of </a:t>
            </a:r>
            <a:r>
              <a:rPr lang="en-US" dirty="0"/>
              <a:t>the highest national priorities.</a:t>
            </a:r>
          </a:p>
        </p:txBody>
      </p:sp>
      <p:sp>
        <p:nvSpPr>
          <p:cNvPr id="3" name="Text Placeholder 2"/>
          <p:cNvSpPr>
            <a:spLocks noGrp="1"/>
          </p:cNvSpPr>
          <p:nvPr>
            <p:ph type="body" sz="quarter" idx="10"/>
          </p:nvPr>
        </p:nvSpPr>
        <p:spPr/>
        <p:txBody>
          <a:bodyPr/>
          <a:lstStyle/>
          <a:p>
            <a:r>
              <a:rPr lang="en-US" dirty="0" smtClean="0"/>
              <a:t>2013 National Survey by Public Opinion Strategies/Hart Research Associates</a:t>
            </a:r>
            <a:endParaRPr lang="en-US" dirty="0"/>
          </a:p>
        </p:txBody>
      </p:sp>
      <p:sp>
        <p:nvSpPr>
          <p:cNvPr id="4" name="TextBox 3"/>
          <p:cNvSpPr txBox="1"/>
          <p:nvPr/>
        </p:nvSpPr>
        <p:spPr>
          <a:xfrm>
            <a:off x="210671" y="1124134"/>
            <a:ext cx="8722658" cy="830997"/>
          </a:xfrm>
          <a:prstGeom prst="rect">
            <a:avLst/>
          </a:prstGeom>
          <a:noFill/>
        </p:spPr>
        <p:txBody>
          <a:bodyPr wrap="square" rtlCol="0">
            <a:spAutoFit/>
          </a:bodyPr>
          <a:lstStyle/>
          <a:p>
            <a:pPr algn="ctr"/>
            <a:r>
              <a:rPr lang="en-US" sz="1600" b="0" i="1" dirty="0" smtClean="0"/>
              <a:t>Now I'm going to read you some goals that people might have for our country right now, and I'd like you to rate how important you personally consider each goal to be ‐ is it extremely important, very important, somewhat important or not that important to you.</a:t>
            </a:r>
          </a:p>
        </p:txBody>
      </p:sp>
      <p:graphicFrame>
        <p:nvGraphicFramePr>
          <p:cNvPr id="7" name="Content Placeholder 4"/>
          <p:cNvGraphicFramePr>
            <a:graphicFrameLocks/>
          </p:cNvGraphicFramePr>
          <p:nvPr>
            <p:extLst>
              <p:ext uri="{D42A27DB-BD31-4B8C-83A1-F6EECF244321}">
                <p14:modId xmlns:p14="http://schemas.microsoft.com/office/powerpoint/2010/main" val="2818780466"/>
              </p:ext>
            </p:extLst>
          </p:nvPr>
        </p:nvGraphicFramePr>
        <p:xfrm>
          <a:off x="316385" y="2080855"/>
          <a:ext cx="8787279" cy="43081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0"/>
          <p:cNvSpPr txBox="1">
            <a:spLocks noChangeArrowheads="1"/>
          </p:cNvSpPr>
          <p:nvPr/>
        </p:nvSpPr>
        <p:spPr bwMode="white">
          <a:xfrm>
            <a:off x="5030076" y="2378941"/>
            <a:ext cx="1891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smtClean="0">
                <a:solidFill>
                  <a:srgbClr val="FFFFFF"/>
                </a:solidFill>
              </a:rPr>
              <a:t>Extremely</a:t>
            </a:r>
          </a:p>
          <a:p>
            <a:pPr eaLnBrk="1" hangingPunct="1"/>
            <a:r>
              <a:rPr lang="en-US" sz="1200" b="1" dirty="0" smtClean="0">
                <a:solidFill>
                  <a:srgbClr val="FFFFFF"/>
                </a:solidFill>
              </a:rPr>
              <a:t>Important</a:t>
            </a:r>
            <a:endParaRPr lang="en-US" sz="1200" b="1" dirty="0">
              <a:solidFill>
                <a:srgbClr val="FFFFFF"/>
              </a:solidFill>
            </a:endParaRPr>
          </a:p>
        </p:txBody>
      </p:sp>
      <p:sp>
        <p:nvSpPr>
          <p:cNvPr id="9" name="TextBox 6"/>
          <p:cNvSpPr txBox="1">
            <a:spLocks noChangeArrowheads="1"/>
          </p:cNvSpPr>
          <p:nvPr/>
        </p:nvSpPr>
        <p:spPr bwMode="auto">
          <a:xfrm>
            <a:off x="69480" y="2768961"/>
            <a:ext cx="48969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ts val="1600"/>
              </a:lnSpc>
            </a:pPr>
            <a:r>
              <a:rPr lang="en-US" sz="1600" b="0" dirty="0">
                <a:latin typeface="+mn-lt"/>
              </a:rPr>
              <a:t>Making sure that our children get a strong start in life so they </a:t>
            </a:r>
            <a:r>
              <a:rPr lang="en-US" sz="1600" b="0" dirty="0" smtClean="0">
                <a:latin typeface="+mn-lt"/>
              </a:rPr>
              <a:t>will perform </a:t>
            </a:r>
            <a:r>
              <a:rPr lang="en-US" sz="1600" b="0" dirty="0">
                <a:latin typeface="+mn-lt"/>
              </a:rPr>
              <a:t>better in school and succeed in their careers</a:t>
            </a:r>
            <a:endParaRPr lang="en-US" sz="1600" b="0" dirty="0">
              <a:solidFill>
                <a:srgbClr val="000000"/>
              </a:solidFill>
              <a:latin typeface="+mn-lt"/>
            </a:endParaRPr>
          </a:p>
        </p:txBody>
      </p:sp>
      <p:sp>
        <p:nvSpPr>
          <p:cNvPr id="10" name="TextBox 6"/>
          <p:cNvSpPr txBox="1">
            <a:spLocks noChangeArrowheads="1"/>
          </p:cNvSpPr>
          <p:nvPr/>
        </p:nvSpPr>
        <p:spPr bwMode="auto">
          <a:xfrm>
            <a:off x="257735" y="4306407"/>
            <a:ext cx="47087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b="0" dirty="0">
                <a:latin typeface="+mn-lt"/>
              </a:rPr>
              <a:t>Making sure that working parents can find quality, </a:t>
            </a:r>
            <a:r>
              <a:rPr lang="en-US" sz="1600" b="0" dirty="0" smtClean="0">
                <a:latin typeface="+mn-lt"/>
              </a:rPr>
              <a:t>affordable child </a:t>
            </a:r>
            <a:r>
              <a:rPr lang="en-US" sz="1600" b="0" dirty="0">
                <a:latin typeface="+mn-lt"/>
              </a:rPr>
              <a:t>care for their young children</a:t>
            </a:r>
            <a:endParaRPr lang="en-US" sz="1600" b="0" dirty="0">
              <a:solidFill>
                <a:srgbClr val="000000"/>
              </a:solidFill>
              <a:latin typeface="+mn-lt"/>
            </a:endParaRPr>
          </a:p>
        </p:txBody>
      </p:sp>
      <p:sp>
        <p:nvSpPr>
          <p:cNvPr id="11" name="TextBox 6"/>
          <p:cNvSpPr txBox="1">
            <a:spLocks noChangeArrowheads="1"/>
          </p:cNvSpPr>
          <p:nvPr/>
        </p:nvSpPr>
        <p:spPr bwMode="auto">
          <a:xfrm>
            <a:off x="372041" y="4852640"/>
            <a:ext cx="4578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b="0" dirty="0">
                <a:latin typeface="+mn-lt"/>
              </a:rPr>
              <a:t>Improving access to quality health care for low‐income families</a:t>
            </a:r>
            <a:endParaRPr lang="en-US" sz="1600" b="0" dirty="0">
              <a:solidFill>
                <a:srgbClr val="000000"/>
              </a:solidFill>
              <a:latin typeface="+mn-lt"/>
            </a:endParaRPr>
          </a:p>
        </p:txBody>
      </p:sp>
      <p:sp>
        <p:nvSpPr>
          <p:cNvPr id="12" name="TextBox 6"/>
          <p:cNvSpPr txBox="1">
            <a:spLocks noChangeArrowheads="1"/>
          </p:cNvSpPr>
          <p:nvPr/>
        </p:nvSpPr>
        <p:spPr bwMode="auto">
          <a:xfrm>
            <a:off x="105340" y="5819414"/>
            <a:ext cx="480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b="0" dirty="0">
                <a:latin typeface="+mn-lt"/>
              </a:rPr>
              <a:t>Improving roads, highways, and other infrastructure</a:t>
            </a:r>
            <a:endParaRPr lang="en-US" sz="1600" b="0" dirty="0">
              <a:solidFill>
                <a:srgbClr val="000000"/>
              </a:solidFill>
              <a:latin typeface="+mn-lt"/>
            </a:endParaRPr>
          </a:p>
        </p:txBody>
      </p:sp>
      <p:sp>
        <p:nvSpPr>
          <p:cNvPr id="13" name="Rectangle 202"/>
          <p:cNvSpPr>
            <a:spLocks noChangeArrowheads="1"/>
          </p:cNvSpPr>
          <p:nvPr/>
        </p:nvSpPr>
        <p:spPr bwMode="auto">
          <a:xfrm>
            <a:off x="5030076" y="2097741"/>
            <a:ext cx="33601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100" b="1" dirty="0" smtClean="0">
                <a:solidFill>
                  <a:srgbClr val="000000"/>
                </a:solidFill>
              </a:rPr>
              <a:t>Ranked By % Extremely/Very Important</a:t>
            </a:r>
            <a:endParaRPr lang="en-US" sz="1100" dirty="0"/>
          </a:p>
        </p:txBody>
      </p:sp>
    </p:spTree>
    <p:extLst>
      <p:ext uri="{BB962C8B-B14F-4D97-AF65-F5344CB8AC3E}">
        <p14:creationId xmlns:p14="http://schemas.microsoft.com/office/powerpoint/2010/main" val="375620540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426" y="2219986"/>
            <a:ext cx="8969776" cy="3204839"/>
          </a:xfrm>
        </p:spPr>
        <p:txBody>
          <a:bodyPr/>
          <a:lstStyle/>
          <a:p>
            <a:r>
              <a:rPr lang="en-US" dirty="0" smtClean="0"/>
              <a:t>Voters appreciate the critical and lasting importance of helping kids while they are very young.</a:t>
            </a:r>
            <a:endParaRPr lang="en-US" dirty="0"/>
          </a:p>
        </p:txBody>
      </p:sp>
      <p:sp>
        <p:nvSpPr>
          <p:cNvPr id="10" name="Text Placeholder 9"/>
          <p:cNvSpPr>
            <a:spLocks noGrp="1"/>
          </p:cNvSpPr>
          <p:nvPr>
            <p:ph type="body" sz="quarter" idx="10"/>
          </p:nvPr>
        </p:nvSpPr>
        <p:spPr/>
        <p:txBody>
          <a:bodyPr/>
          <a:lstStyle/>
          <a:p>
            <a:endParaRPr lang="en-US"/>
          </a:p>
        </p:txBody>
      </p:sp>
      <p:sp>
        <p:nvSpPr>
          <p:cNvPr id="5" name="TextBox 4"/>
          <p:cNvSpPr txBox="1"/>
          <p:nvPr/>
        </p:nvSpPr>
        <p:spPr>
          <a:xfrm>
            <a:off x="3548773" y="1333239"/>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#2:</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0027251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1680882" y="1241238"/>
            <a:ext cx="5867400" cy="64135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fontAlgn="b" hangingPunct="1">
              <a:spcBef>
                <a:spcPct val="50000"/>
              </a:spcBef>
            </a:pPr>
            <a:r>
              <a:rPr lang="en-US" altLang="en-US" sz="1800" b="0" i="1" dirty="0">
                <a:solidFill>
                  <a:srgbClr val="000000"/>
                </a:solidFill>
                <a:cs typeface="Arial" charset="0"/>
              </a:rPr>
              <a:t>What do you think is the most important age for developing a child’s capacity to learn? Is it… </a:t>
            </a:r>
          </a:p>
        </p:txBody>
      </p:sp>
      <p:sp>
        <p:nvSpPr>
          <p:cNvPr id="4" name="Title 3"/>
          <p:cNvSpPr>
            <a:spLocks noGrp="1"/>
          </p:cNvSpPr>
          <p:nvPr>
            <p:ph type="title"/>
          </p:nvPr>
        </p:nvSpPr>
        <p:spPr/>
        <p:txBody>
          <a:bodyPr/>
          <a:lstStyle/>
          <a:p>
            <a:r>
              <a:rPr lang="en-US" dirty="0"/>
              <a:t>A plurality of voters </a:t>
            </a:r>
            <a:r>
              <a:rPr lang="en-US" dirty="0" smtClean="0"/>
              <a:t>views </a:t>
            </a:r>
            <a:r>
              <a:rPr lang="en-US" dirty="0"/>
              <a:t>one to three as the most critical ages in a child’s development.</a:t>
            </a:r>
          </a:p>
        </p:txBody>
      </p:sp>
      <p:sp>
        <p:nvSpPr>
          <p:cNvPr id="5" name="Text Placeholder 4"/>
          <p:cNvSpPr>
            <a:spLocks noGrp="1"/>
          </p:cNvSpPr>
          <p:nvPr>
            <p:ph type="body" sz="quarter" idx="10"/>
          </p:nvPr>
        </p:nvSpPr>
        <p:spPr/>
        <p:txBody>
          <a:bodyPr/>
          <a:lstStyle/>
          <a:p>
            <a:r>
              <a:rPr lang="en-US" dirty="0" smtClean="0"/>
              <a:t>2004 Arizona Voter Survey</a:t>
            </a:r>
            <a:endParaRPr lang="en-US" dirty="0"/>
          </a:p>
        </p:txBody>
      </p:sp>
      <p:graphicFrame>
        <p:nvGraphicFramePr>
          <p:cNvPr id="11" name="Chart 10"/>
          <p:cNvGraphicFramePr/>
          <p:nvPr>
            <p:extLst>
              <p:ext uri="{D42A27DB-BD31-4B8C-83A1-F6EECF244321}">
                <p14:modId xmlns:p14="http://schemas.microsoft.com/office/powerpoint/2010/main" val="2958132536"/>
              </p:ext>
            </p:extLst>
          </p:nvPr>
        </p:nvGraphicFramePr>
        <p:xfrm>
          <a:off x="295835" y="2115671"/>
          <a:ext cx="8409454" cy="4020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30147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3143922293"/>
              </p:ext>
            </p:extLst>
          </p:nvPr>
        </p:nvGraphicFramePr>
        <p:xfrm>
          <a:off x="5710238" y="2630488"/>
          <a:ext cx="3382962" cy="3762375"/>
        </p:xfrm>
        <a:graphic>
          <a:graphicData uri="http://schemas.openxmlformats.org/drawingml/2006/chart">
            <c:chart xmlns:c="http://schemas.openxmlformats.org/drawingml/2006/chart" xmlns:r="http://schemas.openxmlformats.org/officeDocument/2006/relationships" r:id="rId2"/>
          </a:graphicData>
        </a:graphic>
      </p:graphicFrame>
      <p:sp>
        <p:nvSpPr>
          <p:cNvPr id="100357" name="Text Box 5"/>
          <p:cNvSpPr txBox="1">
            <a:spLocks noChangeArrowheads="1"/>
          </p:cNvSpPr>
          <p:nvPr/>
        </p:nvSpPr>
        <p:spPr bwMode="auto">
          <a:xfrm>
            <a:off x="253999" y="1508679"/>
            <a:ext cx="8634413" cy="8255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971550" indent="-457200" eaLnBrk="0" hangingPunct="0">
              <a:defRPr sz="2400">
                <a:solidFill>
                  <a:schemeClr val="tx1"/>
                </a:solidFill>
                <a:latin typeface="Times New Roman" panose="02020603050405020304" pitchFamily="18" charset="0"/>
              </a:defRPr>
            </a:lvl2pPr>
            <a:lvl3pPr marL="1543050" indent="-457200" eaLnBrk="0" hangingPunct="0">
              <a:defRPr sz="2400">
                <a:solidFill>
                  <a:schemeClr val="tx1"/>
                </a:solidFill>
                <a:latin typeface="Times New Roman" panose="02020603050405020304" pitchFamily="18" charset="0"/>
              </a:defRPr>
            </a:lvl3pPr>
            <a:lvl4pPr marL="2114550" indent="-457200" eaLnBrk="0" hangingPunct="0">
              <a:defRPr sz="2400">
                <a:solidFill>
                  <a:schemeClr val="tx1"/>
                </a:solidFill>
                <a:latin typeface="Times New Roman" panose="02020603050405020304" pitchFamily="18" charset="0"/>
              </a:defRPr>
            </a:lvl4pPr>
            <a:lvl5pPr marL="2686050" indent="-457200" eaLnBrk="0" hangingPunct="0">
              <a:defRPr sz="2400">
                <a:solidFill>
                  <a:schemeClr val="tx1"/>
                </a:solidFill>
                <a:latin typeface="Times New Roman" panose="02020603050405020304" pitchFamily="18" charset="0"/>
              </a:defRPr>
            </a:lvl5pPr>
            <a:lvl6pPr marL="314325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045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765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485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sz="1600" b="0" i="1" dirty="0" smtClean="0">
                <a:solidFill>
                  <a:srgbClr val="000000"/>
                </a:solidFill>
                <a:latin typeface="Arial" panose="020B0604020202020204" pitchFamily="34" charset="0"/>
              </a:rPr>
              <a:t>I am going to read you two statements that describe different approaches to addressing youth related problems.  Please tell me which one you think is the </a:t>
            </a:r>
            <a:r>
              <a:rPr lang="en-US" sz="1600" b="0" i="1" u="sng" dirty="0" smtClean="0">
                <a:solidFill>
                  <a:srgbClr val="000000"/>
                </a:solidFill>
                <a:latin typeface="Arial" panose="020B0604020202020204" pitchFamily="34" charset="0"/>
              </a:rPr>
              <a:t>best</a:t>
            </a:r>
            <a:r>
              <a:rPr lang="en-US" sz="1600" b="0" i="1" dirty="0" smtClean="0">
                <a:solidFill>
                  <a:srgbClr val="000000"/>
                </a:solidFill>
                <a:latin typeface="Arial" panose="020B0604020202020204" pitchFamily="34" charset="0"/>
              </a:rPr>
              <a:t> way to prevent kids from falling behind and dropping out of school or turning to gang violence and drug abuse.</a:t>
            </a:r>
            <a:r>
              <a:rPr lang="en-US" sz="1600" b="0" dirty="0" smtClean="0">
                <a:solidFill>
                  <a:srgbClr val="000000"/>
                </a:solidFill>
                <a:effectLst>
                  <a:outerShdw blurRad="38100" dist="38100" dir="2700000" algn="tl">
                    <a:srgbClr val="FFFFFF"/>
                  </a:outerShdw>
                </a:effectLst>
                <a:latin typeface="Arial" panose="020B0604020202020204" pitchFamily="34" charset="0"/>
              </a:rPr>
              <a:t> </a:t>
            </a:r>
          </a:p>
        </p:txBody>
      </p:sp>
      <p:graphicFrame>
        <p:nvGraphicFramePr>
          <p:cNvPr id="100387" name="Group 35"/>
          <p:cNvGraphicFramePr>
            <a:graphicFrameLocks noGrp="1"/>
          </p:cNvGraphicFramePr>
          <p:nvPr>
            <p:extLst>
              <p:ext uri="{D42A27DB-BD31-4B8C-83A1-F6EECF244321}">
                <p14:modId xmlns:p14="http://schemas.microsoft.com/office/powerpoint/2010/main" val="2858051442"/>
              </p:ext>
            </p:extLst>
          </p:nvPr>
        </p:nvGraphicFramePr>
        <p:xfrm>
          <a:off x="0" y="2614613"/>
          <a:ext cx="5952565" cy="3084511"/>
        </p:xfrm>
        <a:graphic>
          <a:graphicData uri="http://schemas.openxmlformats.org/drawingml/2006/table">
            <a:tbl>
              <a:tblPr/>
              <a:tblGrid>
                <a:gridCol w="5952565"/>
              </a:tblGrid>
              <a:tr h="1310909">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Addressing root problems before they start by providing support services for kids and their families, like after-school and community based programs that keep kids out of trouble, encourage parent involvement, and teach non-violent conflict resolution. </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9" marB="45729" anchor="b" horzOverflow="overflow">
                    <a:lnL cap="flat">
                      <a:noFill/>
                    </a:lnL>
                    <a:lnR cap="flat">
                      <a:noFill/>
                    </a:lnR>
                    <a:lnT cap="flat">
                      <a:noFill/>
                    </a:lnT>
                    <a:lnB>
                      <a:noFill/>
                    </a:lnB>
                    <a:lnTlToBr>
                      <a:noFill/>
                    </a:lnTlToBr>
                    <a:lnBlToTr>
                      <a:noFill/>
                    </a:lnBlToTr>
                    <a:noFill/>
                  </a:tcPr>
                </a:tc>
              </a:tr>
              <a:tr h="1067019">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Setting up stronger consequences for criminal and unacceptable behavior, which means putting more cops on the street, getting tough on juvenile crime and truancy, and ending social promotion.</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9" marB="45729" anchor="b" horzOverflow="overflow">
                    <a:lnL cap="flat">
                      <a:noFill/>
                    </a:lnL>
                    <a:lnR cap="flat">
                      <a:noFill/>
                    </a:lnR>
                    <a:lnT>
                      <a:noFill/>
                    </a:lnT>
                    <a:lnB>
                      <a:noFill/>
                    </a:lnB>
                    <a:lnTlToBr>
                      <a:noFill/>
                    </a:lnTlToBr>
                    <a:lnBlToTr>
                      <a:noFill/>
                    </a:lnBlToTr>
                    <a:noFill/>
                  </a:tcPr>
                </a:tc>
              </a:tr>
              <a:tr h="706583">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Both/Neither/DK/NA</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9" marB="45729" anchor="b" horzOverflow="overflow">
                    <a:lnL cap="flat">
                      <a:noFill/>
                    </a:lnL>
                    <a:lnR cap="flat">
                      <a:noFill/>
                    </a:lnR>
                    <a:lnT>
                      <a:noFill/>
                    </a:lnT>
                    <a:lnB cap="flat">
                      <a:noFill/>
                    </a:lnB>
                    <a:lnTlToBr>
                      <a:noFill/>
                    </a:lnTlToBr>
                    <a:lnBlToTr>
                      <a:noFill/>
                    </a:lnBlToTr>
                    <a:noFill/>
                  </a:tcPr>
                </a:tc>
              </a:tr>
            </a:tbl>
          </a:graphicData>
        </a:graphic>
      </p:graphicFrame>
      <p:sp>
        <p:nvSpPr>
          <p:cNvPr id="63498" name="Text Box 36"/>
          <p:cNvSpPr txBox="1">
            <a:spLocks noChangeArrowheads="1"/>
          </p:cNvSpPr>
          <p:nvPr/>
        </p:nvSpPr>
        <p:spPr bwMode="auto">
          <a:xfrm>
            <a:off x="311150" y="3640138"/>
            <a:ext cx="568325" cy="366712"/>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hangingPunct="1">
              <a:spcBef>
                <a:spcPct val="50000"/>
              </a:spcBef>
            </a:pPr>
            <a:r>
              <a:rPr lang="en-US" altLang="en-US" sz="1800" i="1" dirty="0">
                <a:solidFill>
                  <a:srgbClr val="A40000"/>
                </a:solidFill>
              </a:rPr>
              <a:t>OR</a:t>
            </a:r>
          </a:p>
        </p:txBody>
      </p:sp>
      <p:sp>
        <p:nvSpPr>
          <p:cNvPr id="2" name="Title 1"/>
          <p:cNvSpPr>
            <a:spLocks noGrp="1"/>
          </p:cNvSpPr>
          <p:nvPr>
            <p:ph type="title"/>
          </p:nvPr>
        </p:nvSpPr>
        <p:spPr>
          <a:xfrm>
            <a:off x="167293" y="312176"/>
            <a:ext cx="8807823" cy="1143000"/>
          </a:xfrm>
        </p:spPr>
        <p:txBody>
          <a:bodyPr/>
          <a:lstStyle/>
          <a:p>
            <a:r>
              <a:rPr lang="en-US" dirty="0"/>
              <a:t>Voters see </a:t>
            </a:r>
            <a:r>
              <a:rPr lang="en-US" dirty="0" smtClean="0"/>
              <a:t>addressing root problems early as the best way to keep kids out of trouble.</a:t>
            </a:r>
            <a:endParaRPr lang="en-US" dirty="0"/>
          </a:p>
        </p:txBody>
      </p:sp>
      <p:sp>
        <p:nvSpPr>
          <p:cNvPr id="3" name="Text Placeholder 2"/>
          <p:cNvSpPr>
            <a:spLocks noGrp="1"/>
          </p:cNvSpPr>
          <p:nvPr>
            <p:ph type="body" sz="quarter" idx="10"/>
          </p:nvPr>
        </p:nvSpPr>
        <p:spPr/>
        <p:txBody>
          <a:bodyPr/>
          <a:lstStyle/>
          <a:p>
            <a:r>
              <a:rPr lang="en-US" dirty="0" smtClean="0"/>
              <a:t>2008 City of Oakland Survey</a:t>
            </a:r>
            <a:endParaRPr lang="en-US" dirty="0"/>
          </a:p>
        </p:txBody>
      </p:sp>
    </p:spTree>
    <p:extLst>
      <p:ext uri="{BB962C8B-B14F-4D97-AF65-F5344CB8AC3E}">
        <p14:creationId xmlns:p14="http://schemas.microsoft.com/office/powerpoint/2010/main" val="34347131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Voters don’t believe that we, </a:t>
            </a:r>
            <a:br>
              <a:rPr lang="en-US" dirty="0" smtClean="0"/>
            </a:br>
            <a:r>
              <a:rPr lang="en-US" dirty="0" smtClean="0"/>
              <a:t>as a society, are doing </a:t>
            </a:r>
            <a:br>
              <a:rPr lang="en-US" dirty="0" smtClean="0"/>
            </a:br>
            <a:r>
              <a:rPr lang="en-US" dirty="0" smtClean="0"/>
              <a:t>enough to help kids.</a:t>
            </a:r>
            <a:endParaRPr lang="en-US" dirty="0"/>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3442447" y="1120588"/>
            <a:ext cx="2259106" cy="1446550"/>
          </a:xfrm>
          <a:prstGeom prst="rect">
            <a:avLst/>
          </a:prstGeom>
          <a:noFill/>
        </p:spPr>
        <p:txBody>
          <a:bodyPr wrap="square" rtlCol="0" anchor="ctr">
            <a:spAutoFit/>
          </a:bodyPr>
          <a:lstStyle/>
          <a:p>
            <a:pPr algn="ctr"/>
            <a:r>
              <a:rPr lang="en-US" sz="8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#3:</a:t>
            </a:r>
            <a:endParaRPr lang="en-US" sz="80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88398984"/>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Custom 185">
      <a:dk1>
        <a:srgbClr val="000000"/>
      </a:dk1>
      <a:lt1>
        <a:srgbClr val="FFFFFF"/>
      </a:lt1>
      <a:dk2>
        <a:srgbClr val="000000"/>
      </a:dk2>
      <a:lt2>
        <a:srgbClr val="2E545F"/>
      </a:lt2>
      <a:accent1>
        <a:srgbClr val="454F34"/>
      </a:accent1>
      <a:accent2>
        <a:srgbClr val="93A475"/>
      </a:accent2>
      <a:accent3>
        <a:srgbClr val="ECF6F7"/>
      </a:accent3>
      <a:accent4>
        <a:srgbClr val="D1A12C"/>
      </a:accent4>
      <a:accent5>
        <a:srgbClr val="E4C67F"/>
      </a:accent5>
      <a:accent6>
        <a:srgbClr val="A5A5A5"/>
      </a:accent6>
      <a:hlink>
        <a:srgbClr val="CE6E3B"/>
      </a:hlink>
      <a:folHlink>
        <a:srgbClr val="DFA381"/>
      </a:folHlink>
    </a:clrScheme>
    <a:fontScheme name="FM3 - SET-UP 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948E73"/>
        </a:accent1>
        <a:accent2>
          <a:srgbClr val="B5AE9C"/>
        </a:accent2>
        <a:accent3>
          <a:srgbClr val="FFFFFF"/>
        </a:accent3>
        <a:accent4>
          <a:srgbClr val="000000"/>
        </a:accent4>
        <a:accent5>
          <a:srgbClr val="C8C6BC"/>
        </a:accent5>
        <a:accent6>
          <a:srgbClr val="A49D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C4C1B2"/>
        </a:lt2>
        <a:accent1>
          <a:srgbClr val="948E73"/>
        </a:accent1>
        <a:accent2>
          <a:srgbClr val="B5AE9C"/>
        </a:accent2>
        <a:accent3>
          <a:srgbClr val="FFFFFF"/>
        </a:accent3>
        <a:accent4>
          <a:srgbClr val="000000"/>
        </a:accent4>
        <a:accent5>
          <a:srgbClr val="C8C6BC"/>
        </a:accent5>
        <a:accent6>
          <a:srgbClr val="A49D8D"/>
        </a:accent6>
        <a:hlink>
          <a:srgbClr val="CC0000"/>
        </a:hlink>
        <a:folHlink>
          <a:srgbClr val="FFD1D1"/>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9CAA63"/>
        </a:lt2>
        <a:accent1>
          <a:srgbClr val="7B8E31"/>
        </a:accent1>
        <a:accent2>
          <a:srgbClr val="B5AE9C"/>
        </a:accent2>
        <a:accent3>
          <a:srgbClr val="FFFFFF"/>
        </a:accent3>
        <a:accent4>
          <a:srgbClr val="000000"/>
        </a:accent4>
        <a:accent5>
          <a:srgbClr val="BFC6AD"/>
        </a:accent5>
        <a:accent6>
          <a:srgbClr val="A49D8D"/>
        </a:accent6>
        <a:hlink>
          <a:srgbClr val="9C2831"/>
        </a:hlink>
        <a:folHlink>
          <a:srgbClr val="FFD1D1"/>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FFFF66"/>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2">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3">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B5B5"/>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99"/>
        </a:dk2>
        <a:lt2>
          <a:srgbClr val="808080"/>
        </a:lt2>
        <a:accent1>
          <a:srgbClr val="1E1E7A"/>
        </a:accent1>
        <a:accent2>
          <a:srgbClr val="CCCCFF"/>
        </a:accent2>
        <a:accent3>
          <a:srgbClr val="FFFFFF"/>
        </a:accent3>
        <a:accent4>
          <a:srgbClr val="000000"/>
        </a:accent4>
        <a:accent5>
          <a:srgbClr val="ABABBE"/>
        </a:accent5>
        <a:accent6>
          <a:srgbClr val="B9B9E7"/>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FFFF99"/>
        </a:dk2>
        <a:lt2>
          <a:srgbClr val="808080"/>
        </a:lt2>
        <a:accent1>
          <a:srgbClr val="1E1E7A"/>
        </a:accent1>
        <a:accent2>
          <a:srgbClr val="C8EAF4"/>
        </a:accent2>
        <a:accent3>
          <a:srgbClr val="FFFFFF"/>
        </a:accent3>
        <a:accent4>
          <a:srgbClr val="000000"/>
        </a:accent4>
        <a:accent5>
          <a:srgbClr val="ABABBE"/>
        </a:accent5>
        <a:accent6>
          <a:srgbClr val="B5D4DD"/>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FFFF99"/>
        </a:dk2>
        <a:lt2>
          <a:srgbClr val="808080"/>
        </a:lt2>
        <a:accent1>
          <a:srgbClr val="176719"/>
        </a:accent1>
        <a:accent2>
          <a:srgbClr val="AAECAC"/>
        </a:accent2>
        <a:accent3>
          <a:srgbClr val="FFFFFF"/>
        </a:accent3>
        <a:accent4>
          <a:srgbClr val="000000"/>
        </a:accent4>
        <a:accent5>
          <a:srgbClr val="ABB8AB"/>
        </a:accent5>
        <a:accent6>
          <a:srgbClr val="9AD69B"/>
        </a:accent6>
        <a:hlink>
          <a:srgbClr val="AA5C06"/>
        </a:hlink>
        <a:folHlink>
          <a:srgbClr val="FBC5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39966</TotalTime>
  <Words>1946</Words>
  <Application>Microsoft Office PowerPoint</Application>
  <PresentationFormat>Letter Paper (8.5x11 in)</PresentationFormat>
  <Paragraphs>202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The Big Picture</vt:lpstr>
      <vt:lpstr>Even in tough economic times, our research continually shows that voters are willing to vote to increase funding for services that benefit kids.  Why?</vt:lpstr>
      <vt:lpstr>Voters rank helping kids as a more urgent priority than many other national issues.</vt:lpstr>
      <vt:lpstr>Voters place children getting a strong start in life as one of the highest national priorities.</vt:lpstr>
      <vt:lpstr>Voters appreciate the critical and lasting importance of helping kids while they are very young.</vt:lpstr>
      <vt:lpstr>A plurality of voters views one to three as the most critical ages in a child’s development.</vt:lpstr>
      <vt:lpstr>Voters see addressing root problems early as the best way to keep kids out of trouble.</vt:lpstr>
      <vt:lpstr>Voters don’t believe that we,  as a society, are doing  enough to help kids.</vt:lpstr>
      <vt:lpstr>Overwhelmingly, voters say we should be doing more to ensure children start kindergarten ready to do their best – virtually no one says do less.</vt:lpstr>
      <vt:lpstr>In our hyper-partisan time, kids are one issue that is non-partisan.</vt:lpstr>
      <vt:lpstr>Voters across the political spectrum say that we should be doing more.</vt:lpstr>
      <vt:lpstr>Voters see investments in kids as helping everyone – not just individual kids and their  families.</vt:lpstr>
      <vt:lpstr>And three in five voters say these  programs benefit everyone, not just the children who are enrolled and their families.  </vt:lpstr>
      <vt:lpstr>Key Findings in Solano County</vt:lpstr>
      <vt:lpstr>Methodology</vt:lpstr>
      <vt:lpstr>Attitudes toward local public agencies that help children and youth are favorable.</vt:lpstr>
      <vt:lpstr>Only ten percent believe the County’s children are “very well-prepared” for Kindergarten.</vt:lpstr>
      <vt:lpstr>Solano County voters feel a strong sense of collective responsibility for helping kids.</vt:lpstr>
      <vt:lpstr>Voters see a substantial need for funding programs that benefit children and youth.</vt:lpstr>
      <vt:lpstr>The tipping point for support seems to be right around $50 per year.</vt:lpstr>
      <vt:lpstr>Voters offer the strongest support for helping homeless youth and child abuse prevention.</vt:lpstr>
      <vt:lpstr>Majorities rate many other services as “very important.”</vt:lpstr>
      <vt:lpstr>A message about supporting parental responsibility tests most strongly.</vt:lpstr>
      <vt:lpstr>Messages about the broader benefits of the measure also score highly.</vt:lpstr>
      <vt:lpstr>A message focused on economic benefits is generally the least compelling.</vt:lpstr>
      <vt:lpstr>Demographic Profiles of Groups Disproportionately Likely to Support, Oppose, or be Swing Voters on Additional Investments in Kids</vt:lpstr>
      <vt:lpstr>PowerPoint Presentation</vt:lpstr>
    </vt:vector>
  </TitlesOfParts>
  <Company>F, M, M, &amp;A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FM3</dc:creator>
  <cp:lastModifiedBy>Margaret Brodkin</cp:lastModifiedBy>
  <cp:revision>5778</cp:revision>
  <cp:lastPrinted>2014-11-04T14:12:03Z</cp:lastPrinted>
  <dcterms:created xsi:type="dcterms:W3CDTF">2001-02-27T16:08:11Z</dcterms:created>
  <dcterms:modified xsi:type="dcterms:W3CDTF">2014-11-12T04:52:48Z</dcterms:modified>
</cp:coreProperties>
</file>