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301" r:id="rId3"/>
    <p:sldId id="305" r:id="rId4"/>
    <p:sldId id="296" r:id="rId5"/>
    <p:sldId id="264" r:id="rId6"/>
    <p:sldId id="298" r:id="rId7"/>
    <p:sldId id="285" r:id="rId8"/>
    <p:sldId id="287" r:id="rId9"/>
    <p:sldId id="288" r:id="rId10"/>
    <p:sldId id="304" r:id="rId11"/>
    <p:sldId id="289" r:id="rId12"/>
    <p:sldId id="292" r:id="rId13"/>
    <p:sldId id="291" r:id="rId14"/>
    <p:sldId id="293" r:id="rId15"/>
    <p:sldId id="294" r:id="rId16"/>
    <p:sldId id="302" r:id="rId17"/>
    <p:sldId id="303" r:id="rId18"/>
    <p:sldId id="300" r:id="rId1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 A" initials="OA" lastIdx="1" clrIdx="0">
    <p:extLst>
      <p:ext uri="{19B8F6BF-5375-455C-9EA6-DF929625EA0E}">
        <p15:presenceInfo xmlns:p15="http://schemas.microsoft.com/office/powerpoint/2012/main" userId="e151297910c5ed61" providerId="Windows Live"/>
      </p:ext>
    </p:extLst>
  </p:cmAuthor>
  <p:cmAuthor id="2" name="Margaret Brodkin" initials="MB" lastIdx="24" clrIdx="1">
    <p:extLst>
      <p:ext uri="{19B8F6BF-5375-455C-9EA6-DF929625EA0E}">
        <p15:presenceInfo xmlns:p15="http://schemas.microsoft.com/office/powerpoint/2012/main" userId="S::margaret@margaretbrodkin.com::7bd753f1-96ba-4bbd-980f-f931a195794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360F2"/>
    <a:srgbClr val="D9CDFF"/>
    <a:srgbClr val="F0DADA"/>
    <a:srgbClr val="1C085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21" autoAdjust="0"/>
    <p:restoredTop sz="79690" autoAdjust="0"/>
  </p:normalViewPr>
  <p:slideViewPr>
    <p:cSldViewPr snapToGrid="0">
      <p:cViewPr varScale="1">
        <p:scale>
          <a:sx n="68" d="100"/>
          <a:sy n="68" d="100"/>
        </p:scale>
        <p:origin x="126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B8138574-9F24-4362-88F5-246FAC4F94E8}" type="datetimeFigureOut">
              <a:rPr lang="en-US" smtClean="0"/>
              <a:t>3/19/2022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8E96EEE-3CF7-403A-BAD2-3E6D8C93D5C4}" type="slidenum">
              <a:rPr lang="en-US" smtClean="0"/>
              <a:t>‹#›</a:t>
            </a:fld>
            <a:endParaRPr lang="en-US"/>
          </a:p>
        </p:txBody>
      </p:sp>
    </p:spTree>
    <p:extLst>
      <p:ext uri="{BB962C8B-B14F-4D97-AF65-F5344CB8AC3E}">
        <p14:creationId xmlns:p14="http://schemas.microsoft.com/office/powerpoint/2010/main" val="1481825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file:///G:\Shared%20drives\CFP\Policy%20Department\Children's%20Funding%20Project\3.%20Generate\Ballot%20and%20Ordinance%20Language\Ordinances%20and%20charter%20amendments\Richmond%20f%20K%20ballot%20language.pdf"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E96EEE-3CF7-403A-BAD2-3E6D8C93D5C4}" type="slidenum">
              <a:rPr lang="en-US" smtClean="0"/>
              <a:t>1</a:t>
            </a:fld>
            <a:endParaRPr lang="en-US"/>
          </a:p>
        </p:txBody>
      </p:sp>
    </p:spTree>
    <p:extLst>
      <p:ext uri="{BB962C8B-B14F-4D97-AF65-F5344CB8AC3E}">
        <p14:creationId xmlns:p14="http://schemas.microsoft.com/office/powerpoint/2010/main" val="14426028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Functions can include </a:t>
            </a:r>
          </a:p>
        </p:txBody>
      </p:sp>
      <p:sp>
        <p:nvSpPr>
          <p:cNvPr id="4" name="Slide Number Placeholder 3"/>
          <p:cNvSpPr>
            <a:spLocks noGrp="1"/>
          </p:cNvSpPr>
          <p:nvPr>
            <p:ph type="sldNum" sz="quarter" idx="5"/>
          </p:nvPr>
        </p:nvSpPr>
        <p:spPr/>
        <p:txBody>
          <a:bodyPr/>
          <a:lstStyle/>
          <a:p>
            <a:fld id="{E8E96EEE-3CF7-403A-BAD2-3E6D8C93D5C4}" type="slidenum">
              <a:rPr lang="en-US" smtClean="0"/>
              <a:t>12</a:t>
            </a:fld>
            <a:endParaRPr lang="en-US"/>
          </a:p>
        </p:txBody>
      </p:sp>
    </p:spTree>
    <p:extLst>
      <p:ext uri="{BB962C8B-B14F-4D97-AF65-F5344CB8AC3E}">
        <p14:creationId xmlns:p14="http://schemas.microsoft.com/office/powerpoint/2010/main" val="37542303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E96EEE-3CF7-403A-BAD2-3E6D8C93D5C4}" type="slidenum">
              <a:rPr lang="en-US" smtClean="0"/>
              <a:t>13</a:t>
            </a:fld>
            <a:endParaRPr lang="en-US"/>
          </a:p>
        </p:txBody>
      </p:sp>
    </p:spTree>
    <p:extLst>
      <p:ext uri="{BB962C8B-B14F-4D97-AF65-F5344CB8AC3E}">
        <p14:creationId xmlns:p14="http://schemas.microsoft.com/office/powerpoint/2010/main" val="3586769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E96EEE-3CF7-403A-BAD2-3E6D8C93D5C4}" type="slidenum">
              <a:rPr lang="en-US" smtClean="0"/>
              <a:t>14</a:t>
            </a:fld>
            <a:endParaRPr lang="en-US"/>
          </a:p>
        </p:txBody>
      </p:sp>
    </p:spTree>
    <p:extLst>
      <p:ext uri="{BB962C8B-B14F-4D97-AF65-F5344CB8AC3E}">
        <p14:creationId xmlns:p14="http://schemas.microsoft.com/office/powerpoint/2010/main" val="28782499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If possible, put the purpose and services to be funded at the beginning of the measure and the legal mechanisms for funding toward the end. OR, summarize the type of tax and duration early on, and put the details of the tax at the end. For the people who will actually read the measure and must vote on it, it is best to understand the need and what it will accomplish first.</a:t>
            </a:r>
          </a:p>
          <a:p>
            <a:endParaRPr lang="en-US" dirty="0"/>
          </a:p>
        </p:txBody>
      </p:sp>
      <p:sp>
        <p:nvSpPr>
          <p:cNvPr id="4" name="Slide Number Placeholder 3"/>
          <p:cNvSpPr>
            <a:spLocks noGrp="1"/>
          </p:cNvSpPr>
          <p:nvPr>
            <p:ph type="sldNum" sz="quarter" idx="5"/>
          </p:nvPr>
        </p:nvSpPr>
        <p:spPr/>
        <p:txBody>
          <a:bodyPr/>
          <a:lstStyle/>
          <a:p>
            <a:fld id="{E8E96EEE-3CF7-403A-BAD2-3E6D8C93D5C4}" type="slidenum">
              <a:rPr lang="en-US" smtClean="0"/>
              <a:t>15</a:t>
            </a:fld>
            <a:endParaRPr lang="en-US"/>
          </a:p>
        </p:txBody>
      </p:sp>
    </p:spTree>
    <p:extLst>
      <p:ext uri="{BB962C8B-B14F-4D97-AF65-F5344CB8AC3E}">
        <p14:creationId xmlns:p14="http://schemas.microsoft.com/office/powerpoint/2010/main" val="36901410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E96EEE-3CF7-403A-BAD2-3E6D8C93D5C4}" type="slidenum">
              <a:rPr lang="en-US" smtClean="0"/>
              <a:t>16</a:t>
            </a:fld>
            <a:endParaRPr lang="en-US"/>
          </a:p>
        </p:txBody>
      </p:sp>
    </p:spTree>
    <p:extLst>
      <p:ext uri="{BB962C8B-B14F-4D97-AF65-F5344CB8AC3E}">
        <p14:creationId xmlns:p14="http://schemas.microsoft.com/office/powerpoint/2010/main" val="7352447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GREAT: ALAMEDA COUNTY CHILDCARE AND EARLY EDUCATION MEASURE</a:t>
            </a:r>
            <a:r>
              <a:rPr lang="en-US" dirty="0"/>
              <a:t>-  To expand access to childcare and preschool for low- and middle-income families; help homeless and at-risk children, including help preventing child abuse and neglect; attract and retain quality childcare workers; and add spaces for childcare at locations throughout the county, shall the County of Alameda enact a 30-year ½% sales tax providing approximately 140 million dollars annually with citizens’ oversight, public disclosure of spending, and mandatory annual audits?  </a:t>
            </a:r>
            <a:r>
              <a:rPr lang="en-US" b="1" dirty="0"/>
              <a:t>65% VOTED YES</a:t>
            </a:r>
            <a:endParaRPr lang="en-US" dirty="0"/>
          </a:p>
          <a:p>
            <a:r>
              <a:rPr lang="en-US" b="1" dirty="0"/>
              <a:t>OK: CITY OF RICHMOND CHILDREN AND YOUTH FUND MEASURE</a:t>
            </a:r>
            <a:r>
              <a:rPr lang="en-US" dirty="0"/>
              <a:t> - Shall the Charter of the City of Richmond be amended to provide that a portion of general fund money shall be set aside for funding youth programs and services? </a:t>
            </a:r>
            <a:r>
              <a:rPr lang="en-US" b="1" dirty="0"/>
              <a:t>76% VOTED YES</a:t>
            </a:r>
            <a:endParaRPr lang="en-US" dirty="0"/>
          </a:p>
          <a:p>
            <a:r>
              <a:rPr lang="en-US" b="1" dirty="0"/>
              <a:t> WEAK</a:t>
            </a:r>
            <a:r>
              <a:rPr lang="en-US" dirty="0"/>
              <a:t>: </a:t>
            </a:r>
            <a:r>
              <a:rPr lang="en-US" b="1" dirty="0"/>
              <a:t>SAN FRANCISCO CHILDCARE MEASURE</a:t>
            </a:r>
            <a:r>
              <a:rPr lang="en-US" dirty="0"/>
              <a:t> - Shall the City impose a new gross receipts tax of 1% on revenues a business receives from leasing warehouse space in San Francisco, and 3.5% on revenues a business receives from leasing some commercial spaces in San Francisco, to fund quality early care and education for young children and for other public purposes? </a:t>
            </a:r>
            <a:r>
              <a:rPr lang="en-US" b="1" dirty="0"/>
              <a:t>50% VOTED YES</a:t>
            </a:r>
            <a:endParaRPr lang="en-US" dirty="0"/>
          </a:p>
          <a:p>
            <a:r>
              <a:rPr lang="en-US" b="1" dirty="0"/>
              <a:t>GREAT STRUCTURE: CITY OF MERCED MARIIJAUNA TAX MEASURE</a:t>
            </a:r>
            <a:r>
              <a:rPr lang="en-US" dirty="0"/>
              <a:t> - Generating approximately $1,000,000 annually locally to fund Merced Police, Fire, Parks, Recreation services such as 911 emergency response; neighborhood-based policing; fire/gang prevention services; skilled police officers and firefighters; and safe, clean parks; shall the City of Merced adopt an ordinance authorizing an annual commercial cannabis business tax of up to: $25 per square foot of cultivation space, or 10% of gross receipts until ended by voters, with independent citizens oversight?   </a:t>
            </a:r>
            <a:r>
              <a:rPr lang="en-US" b="1" dirty="0"/>
              <a:t>78% VOTES YES</a:t>
            </a:r>
            <a:endParaRPr lang="en-US" dirty="0"/>
          </a:p>
          <a:p>
            <a:endParaRPr lang="en-US" dirty="0"/>
          </a:p>
        </p:txBody>
      </p:sp>
      <p:sp>
        <p:nvSpPr>
          <p:cNvPr id="4" name="Slide Number Placeholder 3"/>
          <p:cNvSpPr>
            <a:spLocks noGrp="1"/>
          </p:cNvSpPr>
          <p:nvPr>
            <p:ph type="sldNum" sz="quarter" idx="5"/>
          </p:nvPr>
        </p:nvSpPr>
        <p:spPr/>
        <p:txBody>
          <a:bodyPr/>
          <a:lstStyle/>
          <a:p>
            <a:fld id="{E8E96EEE-3CF7-403A-BAD2-3E6D8C93D5C4}" type="slidenum">
              <a:rPr lang="en-US" smtClean="0"/>
              <a:t>17</a:t>
            </a:fld>
            <a:endParaRPr lang="en-US"/>
          </a:p>
        </p:txBody>
      </p:sp>
    </p:spTree>
    <p:extLst>
      <p:ext uri="{BB962C8B-B14F-4D97-AF65-F5344CB8AC3E}">
        <p14:creationId xmlns:p14="http://schemas.microsoft.com/office/powerpoint/2010/main" val="39557585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E96EEE-3CF7-403A-BAD2-3E6D8C93D5C4}" type="slidenum">
              <a:rPr lang="en-US" smtClean="0"/>
              <a:t>2</a:t>
            </a:fld>
            <a:endParaRPr lang="en-US"/>
          </a:p>
        </p:txBody>
      </p:sp>
    </p:spTree>
    <p:extLst>
      <p:ext uri="{BB962C8B-B14F-4D97-AF65-F5344CB8AC3E}">
        <p14:creationId xmlns:p14="http://schemas.microsoft.com/office/powerpoint/2010/main" val="26570948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Get down to specifics</a:t>
            </a:r>
          </a:p>
          <a:p>
            <a:r>
              <a:rPr lang="en-US" dirty="0"/>
              <a:t>Engage the network</a:t>
            </a:r>
          </a:p>
        </p:txBody>
      </p:sp>
      <p:sp>
        <p:nvSpPr>
          <p:cNvPr id="4" name="Slide Number Placeholder 3"/>
          <p:cNvSpPr>
            <a:spLocks noGrp="1"/>
          </p:cNvSpPr>
          <p:nvPr>
            <p:ph type="sldNum" sz="quarter" idx="5"/>
          </p:nvPr>
        </p:nvSpPr>
        <p:spPr/>
        <p:txBody>
          <a:bodyPr/>
          <a:lstStyle/>
          <a:p>
            <a:fld id="{E8E96EEE-3CF7-403A-BAD2-3E6D8C93D5C4}" type="slidenum">
              <a:rPr lang="en-US" smtClean="0"/>
              <a:t>3</a:t>
            </a:fld>
            <a:endParaRPr lang="en-US"/>
          </a:p>
        </p:txBody>
      </p:sp>
    </p:spTree>
    <p:extLst>
      <p:ext uri="{BB962C8B-B14F-4D97-AF65-F5344CB8AC3E}">
        <p14:creationId xmlns:p14="http://schemas.microsoft.com/office/powerpoint/2010/main" val="24912097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Families, Education, Preschool, and Promise Levy </a:t>
            </a:r>
            <a:r>
              <a:rPr lang="en-US" sz="1100" i="1" dirty="0">
                <a:solidFill>
                  <a:srgbClr val="8360F2"/>
                </a:solidFill>
              </a:rPr>
              <a:t>(Seattle, WA, 2018)</a:t>
            </a:r>
          </a:p>
          <a:p>
            <a:endParaRPr lang="en-US" dirty="0"/>
          </a:p>
        </p:txBody>
      </p:sp>
      <p:sp>
        <p:nvSpPr>
          <p:cNvPr id="4" name="Slide Number Placeholder 3"/>
          <p:cNvSpPr>
            <a:spLocks noGrp="1"/>
          </p:cNvSpPr>
          <p:nvPr>
            <p:ph type="sldNum" sz="quarter" idx="5"/>
          </p:nvPr>
        </p:nvSpPr>
        <p:spPr/>
        <p:txBody>
          <a:bodyPr/>
          <a:lstStyle/>
          <a:p>
            <a:fld id="{E8E96EEE-3CF7-403A-BAD2-3E6D8C93D5C4}" type="slidenum">
              <a:rPr lang="en-US" smtClean="0"/>
              <a:t>6</a:t>
            </a:fld>
            <a:endParaRPr lang="en-US"/>
          </a:p>
        </p:txBody>
      </p:sp>
    </p:spTree>
    <p:extLst>
      <p:ext uri="{BB962C8B-B14F-4D97-AF65-F5344CB8AC3E}">
        <p14:creationId xmlns:p14="http://schemas.microsoft.com/office/powerpoint/2010/main" val="6928234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Seattle’s is 11 pages.</a:t>
            </a:r>
          </a:p>
        </p:txBody>
      </p:sp>
      <p:sp>
        <p:nvSpPr>
          <p:cNvPr id="4" name="Slide Number Placeholder 3"/>
          <p:cNvSpPr>
            <a:spLocks noGrp="1"/>
          </p:cNvSpPr>
          <p:nvPr>
            <p:ph type="sldNum" sz="quarter" idx="5"/>
          </p:nvPr>
        </p:nvSpPr>
        <p:spPr/>
        <p:txBody>
          <a:bodyPr/>
          <a:lstStyle/>
          <a:p>
            <a:fld id="{E8E96EEE-3CF7-403A-BAD2-3E6D8C93D5C4}" type="slidenum">
              <a:rPr lang="en-US" smtClean="0"/>
              <a:t>7</a:t>
            </a:fld>
            <a:endParaRPr lang="en-US"/>
          </a:p>
        </p:txBody>
      </p:sp>
    </p:spTree>
    <p:extLst>
      <p:ext uri="{BB962C8B-B14F-4D97-AF65-F5344CB8AC3E}">
        <p14:creationId xmlns:p14="http://schemas.microsoft.com/office/powerpoint/2010/main" val="41251439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E96EEE-3CF7-403A-BAD2-3E6D8C93D5C4}" type="slidenum">
              <a:rPr lang="en-US" smtClean="0"/>
              <a:t>8</a:t>
            </a:fld>
            <a:endParaRPr lang="en-US"/>
          </a:p>
        </p:txBody>
      </p:sp>
    </p:spTree>
    <p:extLst>
      <p:ext uri="{BB962C8B-B14F-4D97-AF65-F5344CB8AC3E}">
        <p14:creationId xmlns:p14="http://schemas.microsoft.com/office/powerpoint/2010/main" val="25960519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E96EEE-3CF7-403A-BAD2-3E6D8C93D5C4}" type="slidenum">
              <a:rPr lang="en-US" smtClean="0"/>
              <a:t>9</a:t>
            </a:fld>
            <a:endParaRPr lang="en-US"/>
          </a:p>
        </p:txBody>
      </p:sp>
    </p:spTree>
    <p:extLst>
      <p:ext uri="{BB962C8B-B14F-4D97-AF65-F5344CB8AC3E}">
        <p14:creationId xmlns:p14="http://schemas.microsoft.com/office/powerpoint/2010/main" val="41151627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Richmond page 4 - </a:t>
            </a:r>
            <a:r>
              <a:rPr lang="en-US" dirty="0">
                <a:hlinkClick r:id="rId3"/>
              </a:rPr>
              <a:t>Richmond f K ballot language.pdf</a:t>
            </a:r>
            <a:endParaRPr lang="en-US" dirty="0"/>
          </a:p>
          <a:p>
            <a:r>
              <a:rPr lang="en-US" dirty="0"/>
              <a:t>Also added Deportation Support</a:t>
            </a:r>
          </a:p>
        </p:txBody>
      </p:sp>
      <p:sp>
        <p:nvSpPr>
          <p:cNvPr id="4" name="Slide Number Placeholder 3"/>
          <p:cNvSpPr>
            <a:spLocks noGrp="1"/>
          </p:cNvSpPr>
          <p:nvPr>
            <p:ph type="sldNum" sz="quarter" idx="5"/>
          </p:nvPr>
        </p:nvSpPr>
        <p:spPr/>
        <p:txBody>
          <a:bodyPr/>
          <a:lstStyle/>
          <a:p>
            <a:fld id="{E8E96EEE-3CF7-403A-BAD2-3E6D8C93D5C4}" type="slidenum">
              <a:rPr lang="en-US" smtClean="0"/>
              <a:t>10</a:t>
            </a:fld>
            <a:endParaRPr lang="en-US"/>
          </a:p>
        </p:txBody>
      </p:sp>
    </p:spTree>
    <p:extLst>
      <p:ext uri="{BB962C8B-B14F-4D97-AF65-F5344CB8AC3E}">
        <p14:creationId xmlns:p14="http://schemas.microsoft.com/office/powerpoint/2010/main" val="36645490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E96EEE-3CF7-403A-BAD2-3E6D8C93D5C4}" type="slidenum">
              <a:rPr lang="en-US" smtClean="0"/>
              <a:t>11</a:t>
            </a:fld>
            <a:endParaRPr lang="en-US"/>
          </a:p>
        </p:txBody>
      </p:sp>
    </p:spTree>
    <p:extLst>
      <p:ext uri="{BB962C8B-B14F-4D97-AF65-F5344CB8AC3E}">
        <p14:creationId xmlns:p14="http://schemas.microsoft.com/office/powerpoint/2010/main" val="32526608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D0296-16BF-434E-BBCA-1A655837A4A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6BBE826-9779-4615-8D8C-D4F5DA253C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9B59469-AD77-45C4-974B-2CD310902490}"/>
              </a:ext>
            </a:extLst>
          </p:cNvPr>
          <p:cNvSpPr>
            <a:spLocks noGrp="1"/>
          </p:cNvSpPr>
          <p:nvPr>
            <p:ph type="dt" sz="half" idx="10"/>
          </p:nvPr>
        </p:nvSpPr>
        <p:spPr/>
        <p:txBody>
          <a:bodyPr/>
          <a:lstStyle/>
          <a:p>
            <a:fld id="{5CF7A408-C0B2-4B4A-9CCE-49A89690CFBA}" type="datetimeFigureOut">
              <a:rPr lang="en-US" smtClean="0"/>
              <a:t>3/19/2022</a:t>
            </a:fld>
            <a:endParaRPr lang="en-US"/>
          </a:p>
        </p:txBody>
      </p:sp>
      <p:sp>
        <p:nvSpPr>
          <p:cNvPr id="5" name="Footer Placeholder 4">
            <a:extLst>
              <a:ext uri="{FF2B5EF4-FFF2-40B4-BE49-F238E27FC236}">
                <a16:creationId xmlns:a16="http://schemas.microsoft.com/office/drawing/2014/main" id="{D8574FCC-5D84-4C51-81B9-E2C97D90BE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8FEF5A-52ED-4D86-8A24-82A8DF748925}"/>
              </a:ext>
            </a:extLst>
          </p:cNvPr>
          <p:cNvSpPr>
            <a:spLocks noGrp="1"/>
          </p:cNvSpPr>
          <p:nvPr>
            <p:ph type="sldNum" sz="quarter" idx="12"/>
          </p:nvPr>
        </p:nvSpPr>
        <p:spPr/>
        <p:txBody>
          <a:bodyPr/>
          <a:lstStyle/>
          <a:p>
            <a:fld id="{FEB214C6-EC7A-44BF-A9CB-7D628AA005E3}" type="slidenum">
              <a:rPr lang="en-US" smtClean="0"/>
              <a:t>‹#›</a:t>
            </a:fld>
            <a:endParaRPr lang="en-US"/>
          </a:p>
        </p:txBody>
      </p:sp>
    </p:spTree>
    <p:extLst>
      <p:ext uri="{BB962C8B-B14F-4D97-AF65-F5344CB8AC3E}">
        <p14:creationId xmlns:p14="http://schemas.microsoft.com/office/powerpoint/2010/main" val="588635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19337-EA0F-47A1-A02B-D08CE853965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2B90BDC-C530-42F4-B1B5-25825994FCC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30C86A-BBAD-4D24-8579-C2EED4F575B6}"/>
              </a:ext>
            </a:extLst>
          </p:cNvPr>
          <p:cNvSpPr>
            <a:spLocks noGrp="1"/>
          </p:cNvSpPr>
          <p:nvPr>
            <p:ph type="dt" sz="half" idx="10"/>
          </p:nvPr>
        </p:nvSpPr>
        <p:spPr/>
        <p:txBody>
          <a:bodyPr/>
          <a:lstStyle/>
          <a:p>
            <a:fld id="{5CF7A408-C0B2-4B4A-9CCE-49A89690CFBA}" type="datetimeFigureOut">
              <a:rPr lang="en-US" smtClean="0"/>
              <a:t>3/19/2022</a:t>
            </a:fld>
            <a:endParaRPr lang="en-US"/>
          </a:p>
        </p:txBody>
      </p:sp>
      <p:sp>
        <p:nvSpPr>
          <p:cNvPr id="5" name="Footer Placeholder 4">
            <a:extLst>
              <a:ext uri="{FF2B5EF4-FFF2-40B4-BE49-F238E27FC236}">
                <a16:creationId xmlns:a16="http://schemas.microsoft.com/office/drawing/2014/main" id="{9DEB45F6-9848-4C22-B0FE-6BD0D4703B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3F226B-4830-43C0-9D12-90285BDF322A}"/>
              </a:ext>
            </a:extLst>
          </p:cNvPr>
          <p:cNvSpPr>
            <a:spLocks noGrp="1"/>
          </p:cNvSpPr>
          <p:nvPr>
            <p:ph type="sldNum" sz="quarter" idx="12"/>
          </p:nvPr>
        </p:nvSpPr>
        <p:spPr/>
        <p:txBody>
          <a:bodyPr/>
          <a:lstStyle/>
          <a:p>
            <a:fld id="{FEB214C6-EC7A-44BF-A9CB-7D628AA005E3}" type="slidenum">
              <a:rPr lang="en-US" smtClean="0"/>
              <a:t>‹#›</a:t>
            </a:fld>
            <a:endParaRPr lang="en-US"/>
          </a:p>
        </p:txBody>
      </p:sp>
    </p:spTree>
    <p:extLst>
      <p:ext uri="{BB962C8B-B14F-4D97-AF65-F5344CB8AC3E}">
        <p14:creationId xmlns:p14="http://schemas.microsoft.com/office/powerpoint/2010/main" val="1195763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63BB20-2C67-4AF7-93C5-86E31ED286F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5AA61B8-04A2-42DE-8EC7-ACEFF6B5F2C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8EF121-251F-4C3F-8FC7-3F0D54B23D4C}"/>
              </a:ext>
            </a:extLst>
          </p:cNvPr>
          <p:cNvSpPr>
            <a:spLocks noGrp="1"/>
          </p:cNvSpPr>
          <p:nvPr>
            <p:ph type="dt" sz="half" idx="10"/>
          </p:nvPr>
        </p:nvSpPr>
        <p:spPr/>
        <p:txBody>
          <a:bodyPr/>
          <a:lstStyle/>
          <a:p>
            <a:fld id="{5CF7A408-C0B2-4B4A-9CCE-49A89690CFBA}" type="datetimeFigureOut">
              <a:rPr lang="en-US" smtClean="0"/>
              <a:t>3/19/2022</a:t>
            </a:fld>
            <a:endParaRPr lang="en-US"/>
          </a:p>
        </p:txBody>
      </p:sp>
      <p:sp>
        <p:nvSpPr>
          <p:cNvPr id="5" name="Footer Placeholder 4">
            <a:extLst>
              <a:ext uri="{FF2B5EF4-FFF2-40B4-BE49-F238E27FC236}">
                <a16:creationId xmlns:a16="http://schemas.microsoft.com/office/drawing/2014/main" id="{3B4C1AE8-84B9-46DE-8863-9AE09B1ECF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5A4CAB-3219-492F-ACE3-44715F1F33AA}"/>
              </a:ext>
            </a:extLst>
          </p:cNvPr>
          <p:cNvSpPr>
            <a:spLocks noGrp="1"/>
          </p:cNvSpPr>
          <p:nvPr>
            <p:ph type="sldNum" sz="quarter" idx="12"/>
          </p:nvPr>
        </p:nvSpPr>
        <p:spPr/>
        <p:txBody>
          <a:bodyPr/>
          <a:lstStyle/>
          <a:p>
            <a:fld id="{FEB214C6-EC7A-44BF-A9CB-7D628AA005E3}" type="slidenum">
              <a:rPr lang="en-US" smtClean="0"/>
              <a:t>‹#›</a:t>
            </a:fld>
            <a:endParaRPr lang="en-US"/>
          </a:p>
        </p:txBody>
      </p:sp>
    </p:spTree>
    <p:extLst>
      <p:ext uri="{BB962C8B-B14F-4D97-AF65-F5344CB8AC3E}">
        <p14:creationId xmlns:p14="http://schemas.microsoft.com/office/powerpoint/2010/main" val="3290143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CB098-3589-4650-B8CE-CCD2581ABAA0}"/>
              </a:ext>
            </a:extLst>
          </p:cNvPr>
          <p:cNvSpPr>
            <a:spLocks noGrp="1"/>
          </p:cNvSpPr>
          <p:nvPr>
            <p:ph type="title"/>
          </p:nvPr>
        </p:nvSpPr>
        <p:spPr>
          <a:xfrm>
            <a:off x="1232558" y="730785"/>
            <a:ext cx="6218109" cy="1613831"/>
          </a:xfrm>
        </p:spPr>
        <p:txBody>
          <a:bodyPr>
            <a:noAutofit/>
          </a:bodyPr>
          <a:lstStyle>
            <a:lvl1pPr>
              <a:defRPr sz="4400">
                <a:latin typeface="Arial Black" panose="020B0A040201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0D4D0481-4E94-48D7-B333-777EF68BD826}"/>
              </a:ext>
            </a:extLst>
          </p:cNvPr>
          <p:cNvSpPr>
            <a:spLocks noGrp="1"/>
          </p:cNvSpPr>
          <p:nvPr>
            <p:ph idx="1"/>
          </p:nvPr>
        </p:nvSpPr>
        <p:spPr>
          <a:xfrm>
            <a:off x="905932" y="2344617"/>
            <a:ext cx="4723982" cy="3832345"/>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Content Placeholder 4" descr="Key">
            <a:extLst>
              <a:ext uri="{FF2B5EF4-FFF2-40B4-BE49-F238E27FC236}">
                <a16:creationId xmlns:a16="http://schemas.microsoft.com/office/drawing/2014/main" id="{8AE3CB74-84CF-4687-A3CC-C58B02869CF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flipV="1">
            <a:off x="349050" y="898402"/>
            <a:ext cx="1108230" cy="1108230"/>
          </a:xfrm>
          <a:prstGeom prst="rect">
            <a:avLst/>
          </a:prstGeom>
        </p:spPr>
      </p:pic>
    </p:spTree>
    <p:extLst>
      <p:ext uri="{BB962C8B-B14F-4D97-AF65-F5344CB8AC3E}">
        <p14:creationId xmlns:p14="http://schemas.microsoft.com/office/powerpoint/2010/main" val="3457146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B2C2A-A7D2-4FC2-B9DE-846434678EE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6FB1A4C-E5BF-4CC5-9D3F-A57E00BA62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374CB82-FF6F-40EC-AC6E-0F6D7862F7C7}"/>
              </a:ext>
            </a:extLst>
          </p:cNvPr>
          <p:cNvSpPr>
            <a:spLocks noGrp="1"/>
          </p:cNvSpPr>
          <p:nvPr>
            <p:ph type="dt" sz="half" idx="10"/>
          </p:nvPr>
        </p:nvSpPr>
        <p:spPr/>
        <p:txBody>
          <a:bodyPr/>
          <a:lstStyle/>
          <a:p>
            <a:fld id="{5CF7A408-C0B2-4B4A-9CCE-49A89690CFBA}" type="datetimeFigureOut">
              <a:rPr lang="en-US" smtClean="0"/>
              <a:t>3/19/2022</a:t>
            </a:fld>
            <a:endParaRPr lang="en-US"/>
          </a:p>
        </p:txBody>
      </p:sp>
      <p:sp>
        <p:nvSpPr>
          <p:cNvPr id="5" name="Footer Placeholder 4">
            <a:extLst>
              <a:ext uri="{FF2B5EF4-FFF2-40B4-BE49-F238E27FC236}">
                <a16:creationId xmlns:a16="http://schemas.microsoft.com/office/drawing/2014/main" id="{6F147B8A-9949-44DC-B7B9-A89A628BEA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1CAE95-F2A0-4B00-B9BB-63DC3DEBEE48}"/>
              </a:ext>
            </a:extLst>
          </p:cNvPr>
          <p:cNvSpPr>
            <a:spLocks noGrp="1"/>
          </p:cNvSpPr>
          <p:nvPr>
            <p:ph type="sldNum" sz="quarter" idx="12"/>
          </p:nvPr>
        </p:nvSpPr>
        <p:spPr/>
        <p:txBody>
          <a:bodyPr/>
          <a:lstStyle/>
          <a:p>
            <a:fld id="{FEB214C6-EC7A-44BF-A9CB-7D628AA005E3}" type="slidenum">
              <a:rPr lang="en-US" smtClean="0"/>
              <a:t>‹#›</a:t>
            </a:fld>
            <a:endParaRPr lang="en-US"/>
          </a:p>
        </p:txBody>
      </p:sp>
    </p:spTree>
    <p:extLst>
      <p:ext uri="{BB962C8B-B14F-4D97-AF65-F5344CB8AC3E}">
        <p14:creationId xmlns:p14="http://schemas.microsoft.com/office/powerpoint/2010/main" val="2745895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8333D-AAB7-482C-BCDA-5AB5887648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C457CD-3C53-4F43-A23D-74A81A1E946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4CAA438-B890-45D0-AF1D-FA380AB645C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0CE7A4-A152-4F2C-A029-277E44CB9875}"/>
              </a:ext>
            </a:extLst>
          </p:cNvPr>
          <p:cNvSpPr>
            <a:spLocks noGrp="1"/>
          </p:cNvSpPr>
          <p:nvPr>
            <p:ph type="dt" sz="half" idx="10"/>
          </p:nvPr>
        </p:nvSpPr>
        <p:spPr/>
        <p:txBody>
          <a:bodyPr/>
          <a:lstStyle/>
          <a:p>
            <a:fld id="{5CF7A408-C0B2-4B4A-9CCE-49A89690CFBA}" type="datetimeFigureOut">
              <a:rPr lang="en-US" smtClean="0"/>
              <a:t>3/19/2022</a:t>
            </a:fld>
            <a:endParaRPr lang="en-US"/>
          </a:p>
        </p:txBody>
      </p:sp>
      <p:sp>
        <p:nvSpPr>
          <p:cNvPr id="6" name="Footer Placeholder 5">
            <a:extLst>
              <a:ext uri="{FF2B5EF4-FFF2-40B4-BE49-F238E27FC236}">
                <a16:creationId xmlns:a16="http://schemas.microsoft.com/office/drawing/2014/main" id="{D279C8A9-F11D-4130-99E3-1776BDE117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958CEE-1E71-487F-BD4D-E76476F18E0B}"/>
              </a:ext>
            </a:extLst>
          </p:cNvPr>
          <p:cNvSpPr>
            <a:spLocks noGrp="1"/>
          </p:cNvSpPr>
          <p:nvPr>
            <p:ph type="sldNum" sz="quarter" idx="12"/>
          </p:nvPr>
        </p:nvSpPr>
        <p:spPr/>
        <p:txBody>
          <a:bodyPr/>
          <a:lstStyle/>
          <a:p>
            <a:fld id="{FEB214C6-EC7A-44BF-A9CB-7D628AA005E3}" type="slidenum">
              <a:rPr lang="en-US" smtClean="0"/>
              <a:t>‹#›</a:t>
            </a:fld>
            <a:endParaRPr lang="en-US"/>
          </a:p>
        </p:txBody>
      </p:sp>
    </p:spTree>
    <p:extLst>
      <p:ext uri="{BB962C8B-B14F-4D97-AF65-F5344CB8AC3E}">
        <p14:creationId xmlns:p14="http://schemas.microsoft.com/office/powerpoint/2010/main" val="518191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8708C-FFD4-477A-8718-C5378C3EECD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A5252E3-6239-472E-9606-99D9A01289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E0C9520-FF67-4C77-8D44-D3DDFF8401C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B3EB7C8-317F-435F-A5B5-FDE24745E3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41C658B-85CC-499D-A9AE-7549EA7236F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C68951E-83A4-4ED5-B92A-CD4B2BC3ED4B}"/>
              </a:ext>
            </a:extLst>
          </p:cNvPr>
          <p:cNvSpPr>
            <a:spLocks noGrp="1"/>
          </p:cNvSpPr>
          <p:nvPr>
            <p:ph type="dt" sz="half" idx="10"/>
          </p:nvPr>
        </p:nvSpPr>
        <p:spPr/>
        <p:txBody>
          <a:bodyPr/>
          <a:lstStyle/>
          <a:p>
            <a:fld id="{5CF7A408-C0B2-4B4A-9CCE-49A89690CFBA}" type="datetimeFigureOut">
              <a:rPr lang="en-US" smtClean="0"/>
              <a:t>3/19/2022</a:t>
            </a:fld>
            <a:endParaRPr lang="en-US"/>
          </a:p>
        </p:txBody>
      </p:sp>
      <p:sp>
        <p:nvSpPr>
          <p:cNvPr id="8" name="Footer Placeholder 7">
            <a:extLst>
              <a:ext uri="{FF2B5EF4-FFF2-40B4-BE49-F238E27FC236}">
                <a16:creationId xmlns:a16="http://schemas.microsoft.com/office/drawing/2014/main" id="{2447A06A-2099-471C-9DD9-1BBBBA904BD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DA6144A-0245-47B4-BDEA-EC63AE3DC75A}"/>
              </a:ext>
            </a:extLst>
          </p:cNvPr>
          <p:cNvSpPr>
            <a:spLocks noGrp="1"/>
          </p:cNvSpPr>
          <p:nvPr>
            <p:ph type="sldNum" sz="quarter" idx="12"/>
          </p:nvPr>
        </p:nvSpPr>
        <p:spPr/>
        <p:txBody>
          <a:bodyPr/>
          <a:lstStyle/>
          <a:p>
            <a:fld id="{FEB214C6-EC7A-44BF-A9CB-7D628AA005E3}" type="slidenum">
              <a:rPr lang="en-US" smtClean="0"/>
              <a:t>‹#›</a:t>
            </a:fld>
            <a:endParaRPr lang="en-US"/>
          </a:p>
        </p:txBody>
      </p:sp>
    </p:spTree>
    <p:extLst>
      <p:ext uri="{BB962C8B-B14F-4D97-AF65-F5344CB8AC3E}">
        <p14:creationId xmlns:p14="http://schemas.microsoft.com/office/powerpoint/2010/main" val="154019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883F5-B600-4112-AAC3-861808C67E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77E16B2-FC83-4AF9-927A-A539CB0DE1C3}"/>
              </a:ext>
            </a:extLst>
          </p:cNvPr>
          <p:cNvSpPr>
            <a:spLocks noGrp="1"/>
          </p:cNvSpPr>
          <p:nvPr>
            <p:ph type="dt" sz="half" idx="10"/>
          </p:nvPr>
        </p:nvSpPr>
        <p:spPr/>
        <p:txBody>
          <a:bodyPr/>
          <a:lstStyle/>
          <a:p>
            <a:fld id="{5CF7A408-C0B2-4B4A-9CCE-49A89690CFBA}" type="datetimeFigureOut">
              <a:rPr lang="en-US" smtClean="0"/>
              <a:t>3/19/2022</a:t>
            </a:fld>
            <a:endParaRPr lang="en-US"/>
          </a:p>
        </p:txBody>
      </p:sp>
      <p:sp>
        <p:nvSpPr>
          <p:cNvPr id="4" name="Footer Placeholder 3">
            <a:extLst>
              <a:ext uri="{FF2B5EF4-FFF2-40B4-BE49-F238E27FC236}">
                <a16:creationId xmlns:a16="http://schemas.microsoft.com/office/drawing/2014/main" id="{CC278554-A9EF-4A0E-B680-B2CD6D2E086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8A40AD5-645F-4594-BF31-028ED36D8542}"/>
              </a:ext>
            </a:extLst>
          </p:cNvPr>
          <p:cNvSpPr>
            <a:spLocks noGrp="1"/>
          </p:cNvSpPr>
          <p:nvPr>
            <p:ph type="sldNum" sz="quarter" idx="12"/>
          </p:nvPr>
        </p:nvSpPr>
        <p:spPr/>
        <p:txBody>
          <a:bodyPr/>
          <a:lstStyle/>
          <a:p>
            <a:fld id="{FEB214C6-EC7A-44BF-A9CB-7D628AA005E3}" type="slidenum">
              <a:rPr lang="en-US" smtClean="0"/>
              <a:t>‹#›</a:t>
            </a:fld>
            <a:endParaRPr lang="en-US"/>
          </a:p>
        </p:txBody>
      </p:sp>
    </p:spTree>
    <p:extLst>
      <p:ext uri="{BB962C8B-B14F-4D97-AF65-F5344CB8AC3E}">
        <p14:creationId xmlns:p14="http://schemas.microsoft.com/office/powerpoint/2010/main" val="1954261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27D533-F32A-4317-B25B-B60B7F0CE97B}"/>
              </a:ext>
            </a:extLst>
          </p:cNvPr>
          <p:cNvSpPr>
            <a:spLocks noGrp="1"/>
          </p:cNvSpPr>
          <p:nvPr>
            <p:ph type="dt" sz="half" idx="10"/>
          </p:nvPr>
        </p:nvSpPr>
        <p:spPr/>
        <p:txBody>
          <a:bodyPr/>
          <a:lstStyle/>
          <a:p>
            <a:fld id="{5CF7A408-C0B2-4B4A-9CCE-49A89690CFBA}" type="datetimeFigureOut">
              <a:rPr lang="en-US" smtClean="0"/>
              <a:t>3/19/2022</a:t>
            </a:fld>
            <a:endParaRPr lang="en-US"/>
          </a:p>
        </p:txBody>
      </p:sp>
      <p:sp>
        <p:nvSpPr>
          <p:cNvPr id="3" name="Footer Placeholder 2">
            <a:extLst>
              <a:ext uri="{FF2B5EF4-FFF2-40B4-BE49-F238E27FC236}">
                <a16:creationId xmlns:a16="http://schemas.microsoft.com/office/drawing/2014/main" id="{FEE4E0C9-5C13-4A10-A1BA-115BEBC186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D587C54-B98A-427F-8000-DB87A16C1E6F}"/>
              </a:ext>
            </a:extLst>
          </p:cNvPr>
          <p:cNvSpPr>
            <a:spLocks noGrp="1"/>
          </p:cNvSpPr>
          <p:nvPr>
            <p:ph type="sldNum" sz="quarter" idx="12"/>
          </p:nvPr>
        </p:nvSpPr>
        <p:spPr/>
        <p:txBody>
          <a:bodyPr/>
          <a:lstStyle/>
          <a:p>
            <a:fld id="{FEB214C6-EC7A-44BF-A9CB-7D628AA005E3}" type="slidenum">
              <a:rPr lang="en-US" smtClean="0"/>
              <a:t>‹#›</a:t>
            </a:fld>
            <a:endParaRPr lang="en-US"/>
          </a:p>
        </p:txBody>
      </p:sp>
    </p:spTree>
    <p:extLst>
      <p:ext uri="{BB962C8B-B14F-4D97-AF65-F5344CB8AC3E}">
        <p14:creationId xmlns:p14="http://schemas.microsoft.com/office/powerpoint/2010/main" val="2569843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9F939-DE0C-4F91-B1F5-6D6901F7E3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148304B-F8F7-435E-BFFE-DF90C5121C6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AB996C-83A9-4115-A061-59D5FF38FA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323503A-8C3E-47B0-9164-6473B76744DB}"/>
              </a:ext>
            </a:extLst>
          </p:cNvPr>
          <p:cNvSpPr>
            <a:spLocks noGrp="1"/>
          </p:cNvSpPr>
          <p:nvPr>
            <p:ph type="dt" sz="half" idx="10"/>
          </p:nvPr>
        </p:nvSpPr>
        <p:spPr/>
        <p:txBody>
          <a:bodyPr/>
          <a:lstStyle/>
          <a:p>
            <a:fld id="{5CF7A408-C0B2-4B4A-9CCE-49A89690CFBA}" type="datetimeFigureOut">
              <a:rPr lang="en-US" smtClean="0"/>
              <a:t>3/19/2022</a:t>
            </a:fld>
            <a:endParaRPr lang="en-US"/>
          </a:p>
        </p:txBody>
      </p:sp>
      <p:sp>
        <p:nvSpPr>
          <p:cNvPr id="6" name="Footer Placeholder 5">
            <a:extLst>
              <a:ext uri="{FF2B5EF4-FFF2-40B4-BE49-F238E27FC236}">
                <a16:creationId xmlns:a16="http://schemas.microsoft.com/office/drawing/2014/main" id="{2869A1B3-2963-470B-AB39-949D6534A4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716DFC-8C41-4245-B5CA-D905C990B82C}"/>
              </a:ext>
            </a:extLst>
          </p:cNvPr>
          <p:cNvSpPr>
            <a:spLocks noGrp="1"/>
          </p:cNvSpPr>
          <p:nvPr>
            <p:ph type="sldNum" sz="quarter" idx="12"/>
          </p:nvPr>
        </p:nvSpPr>
        <p:spPr/>
        <p:txBody>
          <a:bodyPr/>
          <a:lstStyle/>
          <a:p>
            <a:fld id="{FEB214C6-EC7A-44BF-A9CB-7D628AA005E3}" type="slidenum">
              <a:rPr lang="en-US" smtClean="0"/>
              <a:t>‹#›</a:t>
            </a:fld>
            <a:endParaRPr lang="en-US"/>
          </a:p>
        </p:txBody>
      </p:sp>
    </p:spTree>
    <p:extLst>
      <p:ext uri="{BB962C8B-B14F-4D97-AF65-F5344CB8AC3E}">
        <p14:creationId xmlns:p14="http://schemas.microsoft.com/office/powerpoint/2010/main" val="2937389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407CD-4071-4233-9077-3758464AC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D42C55B-C68C-4EC3-8D77-7E8DB9202F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4D891F9-A76D-4AF2-81A1-D95D948EC0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A0B5ACA-9506-4414-A165-0E37680043E8}"/>
              </a:ext>
            </a:extLst>
          </p:cNvPr>
          <p:cNvSpPr>
            <a:spLocks noGrp="1"/>
          </p:cNvSpPr>
          <p:nvPr>
            <p:ph type="dt" sz="half" idx="10"/>
          </p:nvPr>
        </p:nvSpPr>
        <p:spPr/>
        <p:txBody>
          <a:bodyPr/>
          <a:lstStyle/>
          <a:p>
            <a:fld id="{5CF7A408-C0B2-4B4A-9CCE-49A89690CFBA}" type="datetimeFigureOut">
              <a:rPr lang="en-US" smtClean="0"/>
              <a:t>3/19/2022</a:t>
            </a:fld>
            <a:endParaRPr lang="en-US"/>
          </a:p>
        </p:txBody>
      </p:sp>
      <p:sp>
        <p:nvSpPr>
          <p:cNvPr id="6" name="Footer Placeholder 5">
            <a:extLst>
              <a:ext uri="{FF2B5EF4-FFF2-40B4-BE49-F238E27FC236}">
                <a16:creationId xmlns:a16="http://schemas.microsoft.com/office/drawing/2014/main" id="{E78C80B3-CECA-4DEA-A2ED-E0E26D163D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DDC256C-9798-4E17-8D07-FB11D215E293}"/>
              </a:ext>
            </a:extLst>
          </p:cNvPr>
          <p:cNvSpPr>
            <a:spLocks noGrp="1"/>
          </p:cNvSpPr>
          <p:nvPr>
            <p:ph type="sldNum" sz="quarter" idx="12"/>
          </p:nvPr>
        </p:nvSpPr>
        <p:spPr/>
        <p:txBody>
          <a:bodyPr/>
          <a:lstStyle/>
          <a:p>
            <a:fld id="{FEB214C6-EC7A-44BF-A9CB-7D628AA005E3}" type="slidenum">
              <a:rPr lang="en-US" smtClean="0"/>
              <a:t>‹#›</a:t>
            </a:fld>
            <a:endParaRPr lang="en-US"/>
          </a:p>
        </p:txBody>
      </p:sp>
    </p:spTree>
    <p:extLst>
      <p:ext uri="{BB962C8B-B14F-4D97-AF65-F5344CB8AC3E}">
        <p14:creationId xmlns:p14="http://schemas.microsoft.com/office/powerpoint/2010/main" val="467976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9AB3871-05EC-4CED-BBF5-5102F3EB219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5052977-A31F-47C5-8BDF-04ED0CA196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7BC399-3A43-4470-9858-9B67215825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F7A408-C0B2-4B4A-9CCE-49A89690CFBA}" type="datetimeFigureOut">
              <a:rPr lang="en-US" smtClean="0"/>
              <a:t>3/19/2022</a:t>
            </a:fld>
            <a:endParaRPr lang="en-US"/>
          </a:p>
        </p:txBody>
      </p:sp>
      <p:sp>
        <p:nvSpPr>
          <p:cNvPr id="5" name="Footer Placeholder 4">
            <a:extLst>
              <a:ext uri="{FF2B5EF4-FFF2-40B4-BE49-F238E27FC236}">
                <a16:creationId xmlns:a16="http://schemas.microsoft.com/office/drawing/2014/main" id="{4EA0828E-601A-4EC8-8DD3-CA07EC0593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26448D-7DFE-4773-9AEF-D2057A7F0B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B214C6-EC7A-44BF-A9CB-7D628AA005E3}" type="slidenum">
              <a:rPr lang="en-US" smtClean="0"/>
              <a:t>‹#›</a:t>
            </a:fld>
            <a:endParaRPr lang="en-US"/>
          </a:p>
        </p:txBody>
      </p:sp>
    </p:spTree>
    <p:extLst>
      <p:ext uri="{BB962C8B-B14F-4D97-AF65-F5344CB8AC3E}">
        <p14:creationId xmlns:p14="http://schemas.microsoft.com/office/powerpoint/2010/main" val="18310970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G"/></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0.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drive.google.com/drive/folders/1ah67nuiwNU3WgjR-TaIPoCcnCVQz0GA2?usp=sharing" TargetMode="External"/><Relationship Id="rId2" Type="http://schemas.openxmlformats.org/officeDocument/2006/relationships/hyperlink" Target="https://drive.google.com/drive/folders/1gZ6gQeFJpUrZBVQRYerod_XJXZDY5DAm?usp=sharin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8.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2.sv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0.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0.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37707BA-A1DE-4558-B4EA-A455263DD8D5}"/>
              </a:ext>
            </a:extLst>
          </p:cNvPr>
          <p:cNvSpPr>
            <a:spLocks noGrp="1"/>
          </p:cNvSpPr>
          <p:nvPr>
            <p:ph type="ctrTitle"/>
          </p:nvPr>
        </p:nvSpPr>
        <p:spPr>
          <a:xfrm>
            <a:off x="1520598" y="868362"/>
            <a:ext cx="9271580" cy="2100616"/>
          </a:xfrm>
          <a:solidFill>
            <a:srgbClr val="8360F2"/>
          </a:solidFill>
          <a:ln>
            <a:solidFill>
              <a:srgbClr val="8360F2"/>
            </a:solidFill>
          </a:ln>
        </p:spPr>
        <p:txBody>
          <a:bodyPr/>
          <a:lstStyle/>
          <a:p>
            <a:r>
              <a:rPr lang="en-US" b="1" dirty="0">
                <a:solidFill>
                  <a:schemeClr val="bg1"/>
                </a:solidFill>
              </a:rPr>
              <a:t>DRAFTING A BALLOT MEASURE</a:t>
            </a:r>
          </a:p>
        </p:txBody>
      </p:sp>
      <p:sp>
        <p:nvSpPr>
          <p:cNvPr id="6" name="Content Placeholder 5">
            <a:extLst>
              <a:ext uri="{FF2B5EF4-FFF2-40B4-BE49-F238E27FC236}">
                <a16:creationId xmlns:a16="http://schemas.microsoft.com/office/drawing/2014/main" id="{631D1697-6EE8-49AB-85D2-13AB60586C0B}"/>
              </a:ext>
            </a:extLst>
          </p:cNvPr>
          <p:cNvSpPr>
            <a:spLocks noGrp="1"/>
          </p:cNvSpPr>
          <p:nvPr>
            <p:ph type="subTitle" idx="1"/>
          </p:nvPr>
        </p:nvSpPr>
        <p:spPr>
          <a:xfrm>
            <a:off x="1539774" y="3429000"/>
            <a:ext cx="9144000" cy="1655762"/>
          </a:xfrm>
        </p:spPr>
        <p:txBody>
          <a:bodyPr/>
          <a:lstStyle/>
          <a:p>
            <a:r>
              <a:rPr lang="en-US" dirty="0"/>
              <a:t>Margaret Brodkin, Founder/Director Funding the Next Generation</a:t>
            </a:r>
          </a:p>
          <a:p>
            <a:r>
              <a:rPr lang="en-US" dirty="0"/>
              <a:t>With Meredith Hayes, Whatcom County, WA, Children’s Fund Campaign</a:t>
            </a:r>
          </a:p>
          <a:p>
            <a:r>
              <a:rPr lang="en-US" dirty="0"/>
              <a:t>March 23, 2022, Children’s Funding Institute</a:t>
            </a:r>
          </a:p>
        </p:txBody>
      </p:sp>
      <p:pic>
        <p:nvPicPr>
          <p:cNvPr id="7" name="Picture 2" descr="Funding The Next Generation">
            <a:extLst>
              <a:ext uri="{FF2B5EF4-FFF2-40B4-BE49-F238E27FC236}">
                <a16:creationId xmlns:a16="http://schemas.microsoft.com/office/drawing/2014/main" id="{6ABA79D3-34DE-4156-ACD9-93DB68A92C3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9992" y="5444462"/>
            <a:ext cx="5312606" cy="781712"/>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a:extLst>
              <a:ext uri="{FF2B5EF4-FFF2-40B4-BE49-F238E27FC236}">
                <a16:creationId xmlns:a16="http://schemas.microsoft.com/office/drawing/2014/main" id="{C8566208-9DA4-4CF7-81A0-5FE96B3DC42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27409" y="5289050"/>
            <a:ext cx="3784599" cy="1092535"/>
          </a:xfrm>
          <a:prstGeom prst="rect">
            <a:avLst/>
          </a:prstGeom>
        </p:spPr>
      </p:pic>
    </p:spTree>
    <p:extLst>
      <p:ext uri="{BB962C8B-B14F-4D97-AF65-F5344CB8AC3E}">
        <p14:creationId xmlns:p14="http://schemas.microsoft.com/office/powerpoint/2010/main" val="36852972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35F8F47-386A-47E3-BFE2-A4FE9D583945}"/>
              </a:ext>
            </a:extLst>
          </p:cNvPr>
          <p:cNvSpPr/>
          <p:nvPr/>
        </p:nvSpPr>
        <p:spPr>
          <a:xfrm>
            <a:off x="0" y="3360245"/>
            <a:ext cx="12192000" cy="349775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30F37F-FA0C-4C08-9450-26F9D6E84E3E}"/>
              </a:ext>
            </a:extLst>
          </p:cNvPr>
          <p:cNvSpPr/>
          <p:nvPr/>
        </p:nvSpPr>
        <p:spPr>
          <a:xfrm>
            <a:off x="0" y="1"/>
            <a:ext cx="12192000" cy="3360246"/>
          </a:xfrm>
          <a:prstGeom prst="rect">
            <a:avLst/>
          </a:prstGeom>
          <a:solidFill>
            <a:srgbClr val="8360F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8C653EA-C5E2-4C6C-BD5F-DBBB9B160E2D}"/>
              </a:ext>
            </a:extLst>
          </p:cNvPr>
          <p:cNvSpPr/>
          <p:nvPr/>
        </p:nvSpPr>
        <p:spPr>
          <a:xfrm>
            <a:off x="361193" y="1567237"/>
            <a:ext cx="6493722" cy="417140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97F055B0-E321-4D3C-88CF-A13A617EA263}"/>
              </a:ext>
            </a:extLst>
          </p:cNvPr>
          <p:cNvSpPr/>
          <p:nvPr/>
        </p:nvSpPr>
        <p:spPr>
          <a:xfrm>
            <a:off x="7332257" y="430612"/>
            <a:ext cx="4249560" cy="57315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2">
            <a:extLst>
              <a:ext uri="{FF2B5EF4-FFF2-40B4-BE49-F238E27FC236}">
                <a16:creationId xmlns:a16="http://schemas.microsoft.com/office/drawing/2014/main" id="{2A6A7F0C-DC29-4118-9583-7DC5E67096A3}"/>
              </a:ext>
            </a:extLst>
          </p:cNvPr>
          <p:cNvSpPr txBox="1">
            <a:spLocks/>
          </p:cNvSpPr>
          <p:nvPr/>
        </p:nvSpPr>
        <p:spPr>
          <a:xfrm>
            <a:off x="7076270" y="560930"/>
            <a:ext cx="4467225" cy="57150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0"/>
              </a:spcBef>
              <a:buFont typeface="Arial" panose="020B0604020202020204" pitchFamily="34" charset="0"/>
              <a:buNone/>
            </a:pPr>
            <a:r>
              <a:rPr lang="en-US" b="1" dirty="0">
                <a:latin typeface="Bahnschrift" panose="020B0502040204020203" pitchFamily="34" charset="0"/>
              </a:rPr>
              <a:t>Richmond, CA</a:t>
            </a:r>
            <a:endParaRPr lang="en-US" i="1" dirty="0">
              <a:solidFill>
                <a:srgbClr val="8360F2"/>
              </a:solidFill>
              <a:latin typeface="Bahnschrift" panose="020B0502040204020203" pitchFamily="34" charset="0"/>
            </a:endParaRPr>
          </a:p>
        </p:txBody>
      </p:sp>
      <p:sp>
        <p:nvSpPr>
          <p:cNvPr id="2" name="Title 1">
            <a:extLst>
              <a:ext uri="{FF2B5EF4-FFF2-40B4-BE49-F238E27FC236}">
                <a16:creationId xmlns:a16="http://schemas.microsoft.com/office/drawing/2014/main" id="{E808855B-4FD3-49BC-8EBD-32EBF2F50543}"/>
              </a:ext>
            </a:extLst>
          </p:cNvPr>
          <p:cNvSpPr>
            <a:spLocks noGrp="1"/>
          </p:cNvSpPr>
          <p:nvPr>
            <p:ph type="title"/>
          </p:nvPr>
        </p:nvSpPr>
        <p:spPr>
          <a:xfrm>
            <a:off x="1419624" y="556160"/>
            <a:ext cx="3886200" cy="1152543"/>
          </a:xfrm>
        </p:spPr>
        <p:txBody>
          <a:bodyPr/>
          <a:lstStyle/>
          <a:p>
            <a:r>
              <a:rPr lang="en-US" dirty="0">
                <a:solidFill>
                  <a:schemeClr val="bg1"/>
                </a:solidFill>
                <a:latin typeface="Arial Black" panose="020B0A04020102020204" pitchFamily="34" charset="0"/>
              </a:rPr>
              <a:t>Examples</a:t>
            </a:r>
          </a:p>
        </p:txBody>
      </p:sp>
      <p:graphicFrame>
        <p:nvGraphicFramePr>
          <p:cNvPr id="14" name="Table 13">
            <a:extLst>
              <a:ext uri="{FF2B5EF4-FFF2-40B4-BE49-F238E27FC236}">
                <a16:creationId xmlns:a16="http://schemas.microsoft.com/office/drawing/2014/main" id="{F60BFA08-5E02-4B9A-9FA8-5C7A74352F61}"/>
              </a:ext>
            </a:extLst>
          </p:cNvPr>
          <p:cNvGraphicFramePr>
            <a:graphicFrameLocks noGrp="1"/>
          </p:cNvGraphicFramePr>
          <p:nvPr>
            <p:extLst>
              <p:ext uri="{D42A27DB-BD31-4B8C-83A1-F6EECF244321}">
                <p14:modId xmlns:p14="http://schemas.microsoft.com/office/powerpoint/2010/main" val="4235592215"/>
              </p:ext>
            </p:extLst>
          </p:nvPr>
        </p:nvGraphicFramePr>
        <p:xfrm>
          <a:off x="241300" y="6293488"/>
          <a:ext cx="11605010" cy="370840"/>
        </p:xfrm>
        <a:graphic>
          <a:graphicData uri="http://schemas.openxmlformats.org/drawingml/2006/table">
            <a:tbl>
              <a:tblPr firstRow="1" bandRow="1">
                <a:tableStyleId>{5C22544A-7EE6-4342-B048-85BDC9FD1C3A}</a:tableStyleId>
              </a:tblPr>
              <a:tblGrid>
                <a:gridCol w="1160501">
                  <a:extLst>
                    <a:ext uri="{9D8B030D-6E8A-4147-A177-3AD203B41FA5}">
                      <a16:colId xmlns:a16="http://schemas.microsoft.com/office/drawing/2014/main" val="2694816392"/>
                    </a:ext>
                  </a:extLst>
                </a:gridCol>
                <a:gridCol w="1160501">
                  <a:extLst>
                    <a:ext uri="{9D8B030D-6E8A-4147-A177-3AD203B41FA5}">
                      <a16:colId xmlns:a16="http://schemas.microsoft.com/office/drawing/2014/main" val="673227032"/>
                    </a:ext>
                  </a:extLst>
                </a:gridCol>
                <a:gridCol w="1160501">
                  <a:extLst>
                    <a:ext uri="{9D8B030D-6E8A-4147-A177-3AD203B41FA5}">
                      <a16:colId xmlns:a16="http://schemas.microsoft.com/office/drawing/2014/main" val="2664145411"/>
                    </a:ext>
                  </a:extLst>
                </a:gridCol>
                <a:gridCol w="1160501">
                  <a:extLst>
                    <a:ext uri="{9D8B030D-6E8A-4147-A177-3AD203B41FA5}">
                      <a16:colId xmlns:a16="http://schemas.microsoft.com/office/drawing/2014/main" val="3273018065"/>
                    </a:ext>
                  </a:extLst>
                </a:gridCol>
                <a:gridCol w="1160501">
                  <a:extLst>
                    <a:ext uri="{9D8B030D-6E8A-4147-A177-3AD203B41FA5}">
                      <a16:colId xmlns:a16="http://schemas.microsoft.com/office/drawing/2014/main" val="3701361900"/>
                    </a:ext>
                  </a:extLst>
                </a:gridCol>
                <a:gridCol w="1160501">
                  <a:extLst>
                    <a:ext uri="{9D8B030D-6E8A-4147-A177-3AD203B41FA5}">
                      <a16:colId xmlns:a16="http://schemas.microsoft.com/office/drawing/2014/main" val="3258521543"/>
                    </a:ext>
                  </a:extLst>
                </a:gridCol>
                <a:gridCol w="1160501">
                  <a:extLst>
                    <a:ext uri="{9D8B030D-6E8A-4147-A177-3AD203B41FA5}">
                      <a16:colId xmlns:a16="http://schemas.microsoft.com/office/drawing/2014/main" val="3354525708"/>
                    </a:ext>
                  </a:extLst>
                </a:gridCol>
                <a:gridCol w="1160501">
                  <a:extLst>
                    <a:ext uri="{9D8B030D-6E8A-4147-A177-3AD203B41FA5}">
                      <a16:colId xmlns:a16="http://schemas.microsoft.com/office/drawing/2014/main" val="308073979"/>
                    </a:ext>
                  </a:extLst>
                </a:gridCol>
                <a:gridCol w="1160501">
                  <a:extLst>
                    <a:ext uri="{9D8B030D-6E8A-4147-A177-3AD203B41FA5}">
                      <a16:colId xmlns:a16="http://schemas.microsoft.com/office/drawing/2014/main" val="1064754402"/>
                    </a:ext>
                  </a:extLst>
                </a:gridCol>
                <a:gridCol w="1160501">
                  <a:extLst>
                    <a:ext uri="{9D8B030D-6E8A-4147-A177-3AD203B41FA5}">
                      <a16:colId xmlns:a16="http://schemas.microsoft.com/office/drawing/2014/main" val="1218872748"/>
                    </a:ext>
                  </a:extLst>
                </a:gridCol>
              </a:tblGrid>
              <a:tr h="370840">
                <a:tc>
                  <a:txBody>
                    <a:bodyPr/>
                    <a:lstStyle/>
                    <a:p>
                      <a:pPr algn="ctr"/>
                      <a:r>
                        <a:rPr lang="en-US" sz="1050" b="0" dirty="0">
                          <a:solidFill>
                            <a:srgbClr val="8360F2"/>
                          </a:solidFill>
                          <a:latin typeface="Bahnschrift" panose="020B0502040204020203" pitchFamily="34" charset="0"/>
                        </a:rPr>
                        <a:t>Title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Rationale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Purpose</a:t>
                      </a:r>
                    </a:p>
                  </a:txBody>
                  <a:tcPr anchor="ctr">
                    <a:solidFill>
                      <a:schemeClr val="bg2"/>
                    </a:solidFill>
                  </a:tcPr>
                </a:tc>
                <a:tc>
                  <a:txBody>
                    <a:bodyPr/>
                    <a:lstStyle/>
                    <a:p>
                      <a:pPr algn="ctr"/>
                      <a:r>
                        <a:rPr lang="en-US" sz="1050" b="0" dirty="0">
                          <a:solidFill>
                            <a:schemeClr val="bg1"/>
                          </a:solidFill>
                          <a:latin typeface="Bahnschrift" panose="020B0502040204020203" pitchFamily="34" charset="0"/>
                        </a:rPr>
                        <a:t>Eligible</a:t>
                      </a:r>
                    </a:p>
                  </a:txBody>
                  <a:tcPr anchor="ctr">
                    <a:solidFill>
                      <a:srgbClr val="8360F2"/>
                    </a:solidFill>
                  </a:tcPr>
                </a:tc>
                <a:tc>
                  <a:txBody>
                    <a:bodyPr/>
                    <a:lstStyle/>
                    <a:p>
                      <a:pPr algn="ctr"/>
                      <a:r>
                        <a:rPr lang="en-US" sz="1050" b="0" dirty="0">
                          <a:solidFill>
                            <a:srgbClr val="8360F2"/>
                          </a:solidFill>
                          <a:latin typeface="Bahnschrift" panose="020B0502040204020203" pitchFamily="34" charset="0"/>
                        </a:rPr>
                        <a:t>Excluded</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Oversight</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Administration</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Accountability</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Source</a:t>
                      </a:r>
                    </a:p>
                  </a:txBody>
                  <a:tcPr anchor="ctr">
                    <a:solidFill>
                      <a:schemeClr val="bg2"/>
                    </a:solidFill>
                  </a:tcPr>
                </a:tc>
                <a:tc>
                  <a:txBody>
                    <a:bodyPr/>
                    <a:lstStyle/>
                    <a:p>
                      <a:pPr algn="ctr"/>
                      <a:r>
                        <a:rPr lang="en-US" sz="1050" b="0" dirty="0" err="1">
                          <a:solidFill>
                            <a:srgbClr val="8360F2"/>
                          </a:solidFill>
                          <a:latin typeface="Bahnschrift" panose="020B0502040204020203" pitchFamily="34" charset="0"/>
                        </a:rPr>
                        <a:t>Supplantation</a:t>
                      </a:r>
                      <a:endParaRPr lang="en-US" sz="1050" b="0" dirty="0">
                        <a:solidFill>
                          <a:srgbClr val="8360F2"/>
                        </a:solidFill>
                        <a:latin typeface="Bahnschrift" panose="020B0502040204020203" pitchFamily="34" charset="0"/>
                      </a:endParaRPr>
                    </a:p>
                  </a:txBody>
                  <a:tcPr anchor="ctr">
                    <a:solidFill>
                      <a:schemeClr val="bg2"/>
                    </a:solidFill>
                  </a:tcPr>
                </a:tc>
                <a:extLst>
                  <a:ext uri="{0D108BD9-81ED-4DB2-BD59-A6C34878D82A}">
                    <a16:rowId xmlns:a16="http://schemas.microsoft.com/office/drawing/2014/main" val="1793034129"/>
                  </a:ext>
                </a:extLst>
              </a:tr>
            </a:tbl>
          </a:graphicData>
        </a:graphic>
      </p:graphicFrame>
      <p:pic>
        <p:nvPicPr>
          <p:cNvPr id="4" name="Picture 3">
            <a:extLst>
              <a:ext uri="{FF2B5EF4-FFF2-40B4-BE49-F238E27FC236}">
                <a16:creationId xmlns:a16="http://schemas.microsoft.com/office/drawing/2014/main" id="{48574159-00C9-494C-A5C7-F5ABEF82EBE2}"/>
              </a:ext>
            </a:extLst>
          </p:cNvPr>
          <p:cNvPicPr>
            <a:picLocks noChangeAspect="1"/>
          </p:cNvPicPr>
          <p:nvPr/>
        </p:nvPicPr>
        <p:blipFill>
          <a:blip r:embed="rId3"/>
          <a:stretch>
            <a:fillRect/>
          </a:stretch>
        </p:blipFill>
        <p:spPr>
          <a:xfrm>
            <a:off x="7398711" y="1735180"/>
            <a:ext cx="3993076" cy="4364635"/>
          </a:xfrm>
          <a:prstGeom prst="rect">
            <a:avLst/>
          </a:prstGeom>
        </p:spPr>
      </p:pic>
      <p:pic>
        <p:nvPicPr>
          <p:cNvPr id="6" name="Picture 5">
            <a:extLst>
              <a:ext uri="{FF2B5EF4-FFF2-40B4-BE49-F238E27FC236}">
                <a16:creationId xmlns:a16="http://schemas.microsoft.com/office/drawing/2014/main" id="{56F034FD-8C22-477D-813A-8DF5218F0BE8}"/>
              </a:ext>
            </a:extLst>
          </p:cNvPr>
          <p:cNvPicPr>
            <a:picLocks noChangeAspect="1"/>
          </p:cNvPicPr>
          <p:nvPr/>
        </p:nvPicPr>
        <p:blipFill>
          <a:blip r:embed="rId4"/>
          <a:stretch>
            <a:fillRect/>
          </a:stretch>
        </p:blipFill>
        <p:spPr>
          <a:xfrm>
            <a:off x="613949" y="3136175"/>
            <a:ext cx="5988210" cy="2344781"/>
          </a:xfrm>
          <a:prstGeom prst="rect">
            <a:avLst/>
          </a:prstGeom>
        </p:spPr>
      </p:pic>
      <p:sp>
        <p:nvSpPr>
          <p:cNvPr id="17" name="Content Placeholder 2">
            <a:extLst>
              <a:ext uri="{FF2B5EF4-FFF2-40B4-BE49-F238E27FC236}">
                <a16:creationId xmlns:a16="http://schemas.microsoft.com/office/drawing/2014/main" id="{CA2EBA55-D797-4353-97B9-8E6FDC2EE0EE}"/>
              </a:ext>
            </a:extLst>
          </p:cNvPr>
          <p:cNvSpPr txBox="1">
            <a:spLocks/>
          </p:cNvSpPr>
          <p:nvPr/>
        </p:nvSpPr>
        <p:spPr>
          <a:xfrm>
            <a:off x="7542962" y="1062074"/>
            <a:ext cx="3561513" cy="115254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0"/>
              </a:spcBef>
              <a:buFont typeface="Arial" panose="020B0604020202020204" pitchFamily="34" charset="0"/>
              <a:buNone/>
            </a:pPr>
            <a:r>
              <a:rPr lang="en-US" sz="1800" i="1" dirty="0">
                <a:solidFill>
                  <a:srgbClr val="8360F2"/>
                </a:solidFill>
              </a:rPr>
              <a:t>Explicitly lists and eligible program and service types.</a:t>
            </a:r>
          </a:p>
        </p:txBody>
      </p:sp>
      <p:sp>
        <p:nvSpPr>
          <p:cNvPr id="9" name="Content Placeholder 8">
            <a:extLst>
              <a:ext uri="{FF2B5EF4-FFF2-40B4-BE49-F238E27FC236}">
                <a16:creationId xmlns:a16="http://schemas.microsoft.com/office/drawing/2014/main" id="{AAF0AF1E-01DD-428E-AFA6-FB3375E7E860}"/>
              </a:ext>
            </a:extLst>
          </p:cNvPr>
          <p:cNvSpPr>
            <a:spLocks noGrp="1"/>
          </p:cNvSpPr>
          <p:nvPr>
            <p:ph idx="1"/>
          </p:nvPr>
        </p:nvSpPr>
        <p:spPr>
          <a:xfrm>
            <a:off x="838535" y="2349456"/>
            <a:ext cx="5539038" cy="759755"/>
          </a:xfrm>
        </p:spPr>
        <p:txBody>
          <a:bodyPr>
            <a:normAutofit lnSpcReduction="10000"/>
          </a:bodyPr>
          <a:lstStyle/>
          <a:p>
            <a:pPr marL="0" indent="0" algn="ctr">
              <a:buNone/>
            </a:pPr>
            <a:r>
              <a:rPr lang="en-US" sz="1800" i="1" dirty="0">
                <a:solidFill>
                  <a:srgbClr val="8360F2"/>
                </a:solidFill>
              </a:rPr>
              <a:t>Very loosely defines eligible programs and services, which will be based on a mandated annual needs assessment. Escambia has the benefit of a statewide model for CSCs.</a:t>
            </a:r>
          </a:p>
        </p:txBody>
      </p:sp>
      <p:sp>
        <p:nvSpPr>
          <p:cNvPr id="22" name="Content Placeholder 2">
            <a:extLst>
              <a:ext uri="{FF2B5EF4-FFF2-40B4-BE49-F238E27FC236}">
                <a16:creationId xmlns:a16="http://schemas.microsoft.com/office/drawing/2014/main" id="{28B4472C-48DD-41D7-A3AB-94B4F08966D6}"/>
              </a:ext>
            </a:extLst>
          </p:cNvPr>
          <p:cNvSpPr txBox="1">
            <a:spLocks/>
          </p:cNvSpPr>
          <p:nvPr/>
        </p:nvSpPr>
        <p:spPr>
          <a:xfrm>
            <a:off x="1087525" y="1752142"/>
            <a:ext cx="4467225" cy="57150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0"/>
              </a:spcBef>
              <a:buFont typeface="Arial" panose="020B0604020202020204" pitchFamily="34" charset="0"/>
              <a:buNone/>
            </a:pPr>
            <a:r>
              <a:rPr lang="en-US" b="1" dirty="0">
                <a:latin typeface="Bahnschrift" panose="020B0502040204020203" pitchFamily="34" charset="0"/>
              </a:rPr>
              <a:t>Escambia County, FL</a:t>
            </a:r>
            <a:endParaRPr lang="en-US" i="1" dirty="0">
              <a:solidFill>
                <a:srgbClr val="8360F2"/>
              </a:solidFill>
              <a:latin typeface="Bahnschrift" panose="020B0502040204020203" pitchFamily="34" charset="0"/>
            </a:endParaRPr>
          </a:p>
        </p:txBody>
      </p:sp>
    </p:spTree>
    <p:extLst>
      <p:ext uri="{BB962C8B-B14F-4D97-AF65-F5344CB8AC3E}">
        <p14:creationId xmlns:p14="http://schemas.microsoft.com/office/powerpoint/2010/main" val="604031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DAF8728-12F8-424F-B66F-2831529A092D}"/>
              </a:ext>
            </a:extLst>
          </p:cNvPr>
          <p:cNvSpPr>
            <a:spLocks noGrp="1"/>
          </p:cNvSpPr>
          <p:nvPr>
            <p:ph type="title"/>
          </p:nvPr>
        </p:nvSpPr>
        <p:spPr>
          <a:xfrm>
            <a:off x="1232559" y="730785"/>
            <a:ext cx="4723982" cy="1613831"/>
          </a:xfrm>
        </p:spPr>
        <p:txBody>
          <a:bodyPr/>
          <a:lstStyle/>
          <a:p>
            <a:r>
              <a:rPr lang="en-US" dirty="0"/>
              <a:t>Excluded services</a:t>
            </a:r>
          </a:p>
        </p:txBody>
      </p:sp>
      <p:sp>
        <p:nvSpPr>
          <p:cNvPr id="3" name="Content Placeholder 2">
            <a:extLst>
              <a:ext uri="{FF2B5EF4-FFF2-40B4-BE49-F238E27FC236}">
                <a16:creationId xmlns:a16="http://schemas.microsoft.com/office/drawing/2014/main" id="{CB2D30AD-970C-4BD9-AD10-B4F947F9C400}"/>
              </a:ext>
            </a:extLst>
          </p:cNvPr>
          <p:cNvSpPr>
            <a:spLocks noGrp="1"/>
          </p:cNvSpPr>
          <p:nvPr>
            <p:ph idx="1"/>
          </p:nvPr>
        </p:nvSpPr>
        <p:spPr/>
        <p:txBody>
          <a:bodyPr>
            <a:normAutofit/>
          </a:bodyPr>
          <a:lstStyle/>
          <a:p>
            <a:pPr marL="0" indent="0">
              <a:buNone/>
            </a:pPr>
            <a:r>
              <a:rPr lang="en-US" sz="2400" dirty="0"/>
              <a:t>In order to protect the integrity of the Fund, you may wish to list services that CANNOT receive funding. Each community will have something specific that they can foresee taking a chunk out of the fund if not excluded. </a:t>
            </a:r>
            <a:endParaRPr lang="en-US" sz="2400" dirty="0">
              <a:solidFill>
                <a:srgbClr val="8360F2"/>
              </a:solidFill>
            </a:endParaRPr>
          </a:p>
          <a:p>
            <a:pPr marL="0" indent="0">
              <a:buNone/>
            </a:pPr>
            <a:endParaRPr lang="en-US" sz="2400" dirty="0"/>
          </a:p>
          <a:p>
            <a:pPr marL="0" indent="0">
              <a:buNone/>
            </a:pPr>
            <a:endParaRPr lang="en-US" sz="2400" dirty="0"/>
          </a:p>
        </p:txBody>
      </p:sp>
      <p:sp>
        <p:nvSpPr>
          <p:cNvPr id="6" name="Rectangle 5">
            <a:extLst>
              <a:ext uri="{FF2B5EF4-FFF2-40B4-BE49-F238E27FC236}">
                <a16:creationId xmlns:a16="http://schemas.microsoft.com/office/drawing/2014/main" id="{B6B0F6DA-C8D0-49DC-8CBE-5AA829299D1A}"/>
              </a:ext>
            </a:extLst>
          </p:cNvPr>
          <p:cNvSpPr/>
          <p:nvPr/>
        </p:nvSpPr>
        <p:spPr>
          <a:xfrm>
            <a:off x="6001970" y="483096"/>
            <a:ext cx="5284098" cy="5693866"/>
          </a:xfrm>
          <a:prstGeom prst="rect">
            <a:avLst/>
          </a:prstGeom>
        </p:spPr>
        <p:txBody>
          <a:bodyPr wrap="square">
            <a:spAutoFit/>
          </a:bodyPr>
          <a:lstStyle/>
          <a:p>
            <a:r>
              <a:rPr lang="en-US" sz="2400" dirty="0">
                <a:latin typeface="Bahnschrift" panose="020B0502040204020203" pitchFamily="34" charset="0"/>
              </a:rPr>
              <a:t>Some examples include:</a:t>
            </a:r>
          </a:p>
          <a:p>
            <a:pPr marL="800100" lvl="1" indent="-342900">
              <a:buClr>
                <a:srgbClr val="8360F2"/>
              </a:buClr>
              <a:buFont typeface="Courier New" panose="02070309020205020404" pitchFamily="49" charset="0"/>
              <a:buChar char="o"/>
            </a:pPr>
            <a:r>
              <a:rPr lang="en-US" sz="2000" b="1" dirty="0">
                <a:latin typeface="Bahnschrift" panose="020B0502040204020203" pitchFamily="34" charset="0"/>
              </a:rPr>
              <a:t>Law enforcement </a:t>
            </a:r>
            <a:r>
              <a:rPr lang="en-US" sz="2000" dirty="0">
                <a:latin typeface="Bahnschrift" panose="020B0502040204020203" pitchFamily="34" charset="0"/>
              </a:rPr>
              <a:t>(often listed as specific agencies, such as Police or District Attorneys)</a:t>
            </a:r>
          </a:p>
          <a:p>
            <a:pPr marL="800100" lvl="1" indent="-342900">
              <a:buClr>
                <a:srgbClr val="8360F2"/>
              </a:buClr>
              <a:buFont typeface="Courier New" panose="02070309020205020404" pitchFamily="49" charset="0"/>
              <a:buChar char="o"/>
            </a:pPr>
            <a:r>
              <a:rPr lang="en-US" sz="2000" dirty="0">
                <a:latin typeface="Bahnschrift" panose="020B0502040204020203" pitchFamily="34" charset="0"/>
              </a:rPr>
              <a:t>any service that </a:t>
            </a:r>
            <a:r>
              <a:rPr lang="en-US" sz="2000" b="1" dirty="0">
                <a:latin typeface="Bahnschrift" panose="020B0502040204020203" pitchFamily="34" charset="0"/>
              </a:rPr>
              <a:t>benefits children incidentally</a:t>
            </a:r>
            <a:r>
              <a:rPr lang="en-US" sz="2000" dirty="0">
                <a:latin typeface="Bahnschrift" panose="020B0502040204020203" pitchFamily="34" charset="0"/>
              </a:rPr>
              <a:t> or as members of a larger class including adults</a:t>
            </a:r>
          </a:p>
          <a:p>
            <a:pPr marL="800100" lvl="1" indent="-342900">
              <a:buClr>
                <a:srgbClr val="8360F2"/>
              </a:buClr>
              <a:buFont typeface="Courier New" panose="02070309020205020404" pitchFamily="49" charset="0"/>
              <a:buChar char="o"/>
            </a:pPr>
            <a:r>
              <a:rPr lang="en-US" sz="2000" b="1" dirty="0">
                <a:latin typeface="Bahnschrift" panose="020B0502040204020203" pitchFamily="34" charset="0"/>
              </a:rPr>
              <a:t>Capital expenses </a:t>
            </a:r>
            <a:r>
              <a:rPr lang="en-US" sz="2000" dirty="0">
                <a:latin typeface="Bahnschrift" panose="020B0502040204020203" pitchFamily="34" charset="0"/>
              </a:rPr>
              <a:t>(should be the express purpose of the fund OR be limited or excluded)</a:t>
            </a:r>
          </a:p>
          <a:p>
            <a:pPr marL="800100" lvl="1" indent="-342900">
              <a:buClr>
                <a:srgbClr val="8360F2"/>
              </a:buClr>
              <a:buFont typeface="Courier New" panose="02070309020205020404" pitchFamily="49" charset="0"/>
              <a:buChar char="o"/>
            </a:pPr>
            <a:r>
              <a:rPr lang="en-US" sz="2000" dirty="0">
                <a:latin typeface="Bahnschrift" panose="020B0502040204020203" pitchFamily="34" charset="0"/>
              </a:rPr>
              <a:t>The </a:t>
            </a:r>
            <a:r>
              <a:rPr lang="en-US" sz="2000" b="1" dirty="0">
                <a:latin typeface="Bahnschrift" panose="020B0502040204020203" pitchFamily="34" charset="0"/>
              </a:rPr>
              <a:t>core functions of local school districts </a:t>
            </a:r>
            <a:r>
              <a:rPr lang="en-US" sz="2000" dirty="0">
                <a:latin typeface="Bahnschrift" panose="020B0502040204020203" pitchFamily="34" charset="0"/>
              </a:rPr>
              <a:t>(school districts may still be a fund recipient)</a:t>
            </a:r>
          </a:p>
          <a:p>
            <a:pPr marL="800100" lvl="1" indent="-342900">
              <a:buClr>
                <a:srgbClr val="8360F2"/>
              </a:buClr>
              <a:buFont typeface="Courier New" panose="02070309020205020404" pitchFamily="49" charset="0"/>
              <a:buChar char="o"/>
            </a:pPr>
            <a:r>
              <a:rPr lang="en-US" sz="2000" b="1" dirty="0">
                <a:latin typeface="Bahnschrift" panose="020B0502040204020203" pitchFamily="34" charset="0"/>
              </a:rPr>
              <a:t>Basic operations of other special districts </a:t>
            </a:r>
            <a:r>
              <a:rPr lang="en-US" sz="2000" dirty="0">
                <a:latin typeface="Bahnschrift" panose="020B0502040204020203" pitchFamily="34" charset="0"/>
              </a:rPr>
              <a:t>or purposes such as zoos or libraries. </a:t>
            </a:r>
          </a:p>
          <a:p>
            <a:pPr marL="800100" lvl="1" indent="-342900">
              <a:buClr>
                <a:srgbClr val="8360F2"/>
              </a:buClr>
              <a:buFont typeface="Courier New" panose="02070309020205020404" pitchFamily="49" charset="0"/>
              <a:buChar char="o"/>
            </a:pPr>
            <a:r>
              <a:rPr lang="en-US" sz="2000" b="1" dirty="0">
                <a:latin typeface="Bahnschrift" panose="020B0502040204020203" pitchFamily="34" charset="0"/>
              </a:rPr>
              <a:t>Mandated matches </a:t>
            </a:r>
            <a:r>
              <a:rPr lang="en-US" sz="2000" dirty="0">
                <a:latin typeface="Bahnschrift" panose="020B0502040204020203" pitchFamily="34" charset="0"/>
              </a:rPr>
              <a:t>required by state or federal law.</a:t>
            </a:r>
          </a:p>
        </p:txBody>
      </p:sp>
      <p:graphicFrame>
        <p:nvGraphicFramePr>
          <p:cNvPr id="7" name="Table 6">
            <a:extLst>
              <a:ext uri="{FF2B5EF4-FFF2-40B4-BE49-F238E27FC236}">
                <a16:creationId xmlns:a16="http://schemas.microsoft.com/office/drawing/2014/main" id="{DB6BE65D-2D45-43C0-98E3-CA7A359C4AC1}"/>
              </a:ext>
            </a:extLst>
          </p:cNvPr>
          <p:cNvGraphicFramePr>
            <a:graphicFrameLocks noGrp="1"/>
          </p:cNvGraphicFramePr>
          <p:nvPr>
            <p:extLst>
              <p:ext uri="{D42A27DB-BD31-4B8C-83A1-F6EECF244321}">
                <p14:modId xmlns:p14="http://schemas.microsoft.com/office/powerpoint/2010/main" val="2778679083"/>
              </p:ext>
            </p:extLst>
          </p:nvPr>
        </p:nvGraphicFramePr>
        <p:xfrm>
          <a:off x="241300" y="6293488"/>
          <a:ext cx="11605010" cy="370840"/>
        </p:xfrm>
        <a:graphic>
          <a:graphicData uri="http://schemas.openxmlformats.org/drawingml/2006/table">
            <a:tbl>
              <a:tblPr firstRow="1" bandRow="1">
                <a:tableStyleId>{5C22544A-7EE6-4342-B048-85BDC9FD1C3A}</a:tableStyleId>
              </a:tblPr>
              <a:tblGrid>
                <a:gridCol w="1160501">
                  <a:extLst>
                    <a:ext uri="{9D8B030D-6E8A-4147-A177-3AD203B41FA5}">
                      <a16:colId xmlns:a16="http://schemas.microsoft.com/office/drawing/2014/main" val="2694816392"/>
                    </a:ext>
                  </a:extLst>
                </a:gridCol>
                <a:gridCol w="1160501">
                  <a:extLst>
                    <a:ext uri="{9D8B030D-6E8A-4147-A177-3AD203B41FA5}">
                      <a16:colId xmlns:a16="http://schemas.microsoft.com/office/drawing/2014/main" val="673227032"/>
                    </a:ext>
                  </a:extLst>
                </a:gridCol>
                <a:gridCol w="1160501">
                  <a:extLst>
                    <a:ext uri="{9D8B030D-6E8A-4147-A177-3AD203B41FA5}">
                      <a16:colId xmlns:a16="http://schemas.microsoft.com/office/drawing/2014/main" val="2664145411"/>
                    </a:ext>
                  </a:extLst>
                </a:gridCol>
                <a:gridCol w="1160501">
                  <a:extLst>
                    <a:ext uri="{9D8B030D-6E8A-4147-A177-3AD203B41FA5}">
                      <a16:colId xmlns:a16="http://schemas.microsoft.com/office/drawing/2014/main" val="3273018065"/>
                    </a:ext>
                  </a:extLst>
                </a:gridCol>
                <a:gridCol w="1160501">
                  <a:extLst>
                    <a:ext uri="{9D8B030D-6E8A-4147-A177-3AD203B41FA5}">
                      <a16:colId xmlns:a16="http://schemas.microsoft.com/office/drawing/2014/main" val="3701361900"/>
                    </a:ext>
                  </a:extLst>
                </a:gridCol>
                <a:gridCol w="1160501">
                  <a:extLst>
                    <a:ext uri="{9D8B030D-6E8A-4147-A177-3AD203B41FA5}">
                      <a16:colId xmlns:a16="http://schemas.microsoft.com/office/drawing/2014/main" val="3258521543"/>
                    </a:ext>
                  </a:extLst>
                </a:gridCol>
                <a:gridCol w="1160501">
                  <a:extLst>
                    <a:ext uri="{9D8B030D-6E8A-4147-A177-3AD203B41FA5}">
                      <a16:colId xmlns:a16="http://schemas.microsoft.com/office/drawing/2014/main" val="3354525708"/>
                    </a:ext>
                  </a:extLst>
                </a:gridCol>
                <a:gridCol w="1160501">
                  <a:extLst>
                    <a:ext uri="{9D8B030D-6E8A-4147-A177-3AD203B41FA5}">
                      <a16:colId xmlns:a16="http://schemas.microsoft.com/office/drawing/2014/main" val="308073979"/>
                    </a:ext>
                  </a:extLst>
                </a:gridCol>
                <a:gridCol w="1160501">
                  <a:extLst>
                    <a:ext uri="{9D8B030D-6E8A-4147-A177-3AD203B41FA5}">
                      <a16:colId xmlns:a16="http://schemas.microsoft.com/office/drawing/2014/main" val="1064754402"/>
                    </a:ext>
                  </a:extLst>
                </a:gridCol>
                <a:gridCol w="1160501">
                  <a:extLst>
                    <a:ext uri="{9D8B030D-6E8A-4147-A177-3AD203B41FA5}">
                      <a16:colId xmlns:a16="http://schemas.microsoft.com/office/drawing/2014/main" val="1218872748"/>
                    </a:ext>
                  </a:extLst>
                </a:gridCol>
              </a:tblGrid>
              <a:tr h="370840">
                <a:tc>
                  <a:txBody>
                    <a:bodyPr/>
                    <a:lstStyle/>
                    <a:p>
                      <a:pPr algn="ctr"/>
                      <a:r>
                        <a:rPr lang="en-US" sz="1050" b="0" dirty="0">
                          <a:solidFill>
                            <a:srgbClr val="8360F2"/>
                          </a:solidFill>
                          <a:latin typeface="Bahnschrift" panose="020B0502040204020203" pitchFamily="34" charset="0"/>
                        </a:rPr>
                        <a:t>Title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Rationale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Purpose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Eligible</a:t>
                      </a:r>
                    </a:p>
                  </a:txBody>
                  <a:tcPr anchor="ctr">
                    <a:solidFill>
                      <a:schemeClr val="bg2"/>
                    </a:solidFill>
                  </a:tcPr>
                </a:tc>
                <a:tc>
                  <a:txBody>
                    <a:bodyPr/>
                    <a:lstStyle/>
                    <a:p>
                      <a:pPr algn="ctr"/>
                      <a:r>
                        <a:rPr lang="en-US" sz="1050" b="0" dirty="0">
                          <a:solidFill>
                            <a:schemeClr val="bg1"/>
                          </a:solidFill>
                          <a:latin typeface="Bahnschrift" panose="020B0502040204020203" pitchFamily="34" charset="0"/>
                        </a:rPr>
                        <a:t>Excluded</a:t>
                      </a:r>
                    </a:p>
                  </a:txBody>
                  <a:tcPr anchor="ctr">
                    <a:solidFill>
                      <a:srgbClr val="8360F2"/>
                    </a:solidFill>
                  </a:tcPr>
                </a:tc>
                <a:tc>
                  <a:txBody>
                    <a:bodyPr/>
                    <a:lstStyle/>
                    <a:p>
                      <a:pPr algn="ctr"/>
                      <a:r>
                        <a:rPr lang="en-US" sz="1050" b="0" dirty="0">
                          <a:solidFill>
                            <a:srgbClr val="8360F2"/>
                          </a:solidFill>
                          <a:latin typeface="Bahnschrift" panose="020B0502040204020203" pitchFamily="34" charset="0"/>
                        </a:rPr>
                        <a:t>Oversight</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Administration</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Accountability</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Source</a:t>
                      </a:r>
                    </a:p>
                  </a:txBody>
                  <a:tcPr anchor="ctr">
                    <a:solidFill>
                      <a:schemeClr val="bg2"/>
                    </a:solidFill>
                  </a:tcPr>
                </a:tc>
                <a:tc>
                  <a:txBody>
                    <a:bodyPr/>
                    <a:lstStyle/>
                    <a:p>
                      <a:pPr algn="ctr"/>
                      <a:r>
                        <a:rPr lang="en-US" sz="1050" b="0" dirty="0" err="1">
                          <a:solidFill>
                            <a:srgbClr val="8360F2"/>
                          </a:solidFill>
                          <a:latin typeface="Bahnschrift" panose="020B0502040204020203" pitchFamily="34" charset="0"/>
                        </a:rPr>
                        <a:t>Supplantation</a:t>
                      </a:r>
                      <a:endParaRPr lang="en-US" sz="1050" b="0" dirty="0">
                        <a:solidFill>
                          <a:srgbClr val="8360F2"/>
                        </a:solidFill>
                        <a:latin typeface="Bahnschrift" panose="020B0502040204020203" pitchFamily="34" charset="0"/>
                      </a:endParaRPr>
                    </a:p>
                  </a:txBody>
                  <a:tcPr anchor="ctr">
                    <a:solidFill>
                      <a:schemeClr val="bg2"/>
                    </a:solidFill>
                  </a:tcPr>
                </a:tc>
                <a:extLst>
                  <a:ext uri="{0D108BD9-81ED-4DB2-BD59-A6C34878D82A}">
                    <a16:rowId xmlns:a16="http://schemas.microsoft.com/office/drawing/2014/main" val="1793034129"/>
                  </a:ext>
                </a:extLst>
              </a:tr>
            </a:tbl>
          </a:graphicData>
        </a:graphic>
      </p:graphicFrame>
    </p:spTree>
    <p:extLst>
      <p:ext uri="{BB962C8B-B14F-4D97-AF65-F5344CB8AC3E}">
        <p14:creationId xmlns:p14="http://schemas.microsoft.com/office/powerpoint/2010/main" val="3416122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DBC1899D-D9B7-4A54-8A59-C4DFC7A5CDF9}"/>
              </a:ext>
            </a:extLst>
          </p:cNvPr>
          <p:cNvGraphicFramePr>
            <a:graphicFrameLocks noGrp="1"/>
          </p:cNvGraphicFramePr>
          <p:nvPr>
            <p:extLst>
              <p:ext uri="{D42A27DB-BD31-4B8C-83A1-F6EECF244321}">
                <p14:modId xmlns:p14="http://schemas.microsoft.com/office/powerpoint/2010/main" val="1097322965"/>
              </p:ext>
            </p:extLst>
          </p:nvPr>
        </p:nvGraphicFramePr>
        <p:xfrm>
          <a:off x="6454470" y="732255"/>
          <a:ext cx="4988377" cy="5394960"/>
        </p:xfrm>
        <a:graphic>
          <a:graphicData uri="http://schemas.openxmlformats.org/drawingml/2006/table">
            <a:tbl>
              <a:tblPr firstRow="1" bandRow="1">
                <a:tableStyleId>{2D5ABB26-0587-4C30-8999-92F81FD0307C}</a:tableStyleId>
              </a:tblPr>
              <a:tblGrid>
                <a:gridCol w="4988377">
                  <a:extLst>
                    <a:ext uri="{9D8B030D-6E8A-4147-A177-3AD203B41FA5}">
                      <a16:colId xmlns:a16="http://schemas.microsoft.com/office/drawing/2014/main" val="2521146949"/>
                    </a:ext>
                  </a:extLst>
                </a:gridCol>
              </a:tblGrid>
              <a:tr h="4541092">
                <a:tc>
                  <a:txBody>
                    <a:bodyPr/>
                    <a:lstStyle/>
                    <a:p>
                      <a:r>
                        <a:rPr lang="en-US" sz="2000" b="1" dirty="0">
                          <a:latin typeface="Bahnschrift" panose="020B0502040204020203" pitchFamily="34" charset="0"/>
                        </a:rPr>
                        <a:t>Define the composition of the body:</a:t>
                      </a:r>
                    </a:p>
                    <a:p>
                      <a:endParaRPr lang="en-US" sz="2000" b="1" dirty="0">
                        <a:latin typeface="Bahnschrift" panose="020B0502040204020203" pitchFamily="34" charset="0"/>
                      </a:endParaRPr>
                    </a:p>
                    <a:p>
                      <a:pPr marL="742950" lvl="1" indent="-285750">
                        <a:buClr>
                          <a:srgbClr val="8360F2"/>
                        </a:buClr>
                        <a:buFont typeface="Wingdings" panose="05000000000000000000" pitchFamily="2" charset="2"/>
                        <a:buChar char="Ø"/>
                      </a:pPr>
                      <a:r>
                        <a:rPr lang="en-US" sz="1800" dirty="0">
                          <a:latin typeface="Bahnschrift" panose="020B0502040204020203" pitchFamily="34" charset="0"/>
                        </a:rPr>
                        <a:t>Is this a new or existing body?</a:t>
                      </a:r>
                    </a:p>
                    <a:p>
                      <a:pPr marL="742950" lvl="1" indent="-285750">
                        <a:buClr>
                          <a:srgbClr val="8360F2"/>
                        </a:buClr>
                        <a:buFont typeface="Wingdings" panose="05000000000000000000" pitchFamily="2" charset="2"/>
                        <a:buChar char="Ø"/>
                      </a:pPr>
                      <a:r>
                        <a:rPr lang="en-US" sz="1800" dirty="0">
                          <a:latin typeface="Bahnschrift" panose="020B0502040204020203" pitchFamily="34" charset="0"/>
                        </a:rPr>
                        <a:t>Who has power to appoint members? (legislative body, city or county executive, some combination, others?)</a:t>
                      </a:r>
                    </a:p>
                    <a:p>
                      <a:pPr marL="742950" lvl="1" indent="-285750">
                        <a:buClr>
                          <a:srgbClr val="8360F2"/>
                        </a:buClr>
                        <a:buFont typeface="Wingdings" panose="05000000000000000000" pitchFamily="2" charset="2"/>
                        <a:buChar char="Ø"/>
                      </a:pPr>
                      <a:r>
                        <a:rPr lang="en-US" sz="1800" dirty="0">
                          <a:latin typeface="Bahnschrift" panose="020B0502040204020203" pitchFamily="34" charset="0"/>
                        </a:rPr>
                        <a:t>What are background requirements for members? </a:t>
                      </a:r>
                    </a:p>
                    <a:p>
                      <a:pPr marL="742950" lvl="1" indent="-285750">
                        <a:buClr>
                          <a:srgbClr val="8360F2"/>
                        </a:buClr>
                        <a:buFont typeface="Wingdings" panose="05000000000000000000" pitchFamily="2" charset="2"/>
                        <a:buChar char="Ø"/>
                      </a:pPr>
                      <a:r>
                        <a:rPr lang="en-US" sz="1800" dirty="0">
                          <a:latin typeface="Bahnschrift" panose="020B0502040204020203" pitchFamily="34" charset="0"/>
                        </a:rPr>
                        <a:t>How many seats?</a:t>
                      </a:r>
                    </a:p>
                    <a:p>
                      <a:pPr marL="742950" lvl="1" indent="-285750">
                        <a:buClr>
                          <a:srgbClr val="8360F2"/>
                        </a:buClr>
                        <a:buFont typeface="Wingdings" panose="05000000000000000000" pitchFamily="2" charset="2"/>
                        <a:buChar char="Ø"/>
                      </a:pPr>
                      <a:r>
                        <a:rPr lang="en-US" sz="1800" dirty="0">
                          <a:latin typeface="Bahnschrift" panose="020B0502040204020203" pitchFamily="34" charset="0"/>
                        </a:rPr>
                        <a:t>What is the term length?</a:t>
                      </a:r>
                    </a:p>
                    <a:p>
                      <a:pPr marL="742950" lvl="1" indent="-285750">
                        <a:buClr>
                          <a:srgbClr val="8360F2"/>
                        </a:buClr>
                        <a:buFont typeface="Wingdings" panose="05000000000000000000" pitchFamily="2" charset="2"/>
                        <a:buChar char="Ø"/>
                      </a:pPr>
                      <a:r>
                        <a:rPr lang="en-US" sz="1800" dirty="0">
                          <a:latin typeface="Bahnschrift" panose="020B0502040204020203" pitchFamily="34" charset="0"/>
                        </a:rPr>
                        <a:t>What specific representation do you want to ensure? (ex. youth voice, geographic representation, provider voice, expertise in certain fields, etc.)</a:t>
                      </a:r>
                    </a:p>
                    <a:p>
                      <a:pPr marL="742950" lvl="1" indent="-285750">
                        <a:buClr>
                          <a:srgbClr val="8360F2"/>
                        </a:buClr>
                        <a:buFont typeface="Wingdings" panose="05000000000000000000" pitchFamily="2" charset="2"/>
                        <a:buChar char="Ø"/>
                      </a:pPr>
                      <a:r>
                        <a:rPr lang="en-US" sz="1800" dirty="0">
                          <a:latin typeface="Bahnschrift" panose="020B0502040204020203" pitchFamily="34" charset="0"/>
                        </a:rPr>
                        <a:t>Reimbursement &amp; conflict-of-interest requirements of oversight body</a:t>
                      </a:r>
                    </a:p>
                    <a:p>
                      <a:pPr marL="742950" lvl="1" indent="-285750">
                        <a:buClr>
                          <a:srgbClr val="8360F2"/>
                        </a:buClr>
                        <a:buFont typeface="Wingdings" panose="05000000000000000000" pitchFamily="2" charset="2"/>
                        <a:buChar char="Ø"/>
                      </a:pPr>
                      <a:r>
                        <a:rPr lang="en-US" sz="1800" dirty="0">
                          <a:latin typeface="Bahnschrift" panose="020B0502040204020203" pitchFamily="34" charset="0"/>
                        </a:rPr>
                        <a:t>Will the body have its own staff, which will ensure independence?</a:t>
                      </a:r>
                    </a:p>
                    <a:p>
                      <a:endParaRPr lang="en-US" sz="2000" b="0" dirty="0">
                        <a:latin typeface="Bahnschrift" panose="020B0502040204020203" pitchFamily="34" charset="0"/>
                      </a:endParaRPr>
                    </a:p>
                  </a:txBody>
                  <a:tcPr/>
                </a:tc>
                <a:extLst>
                  <a:ext uri="{0D108BD9-81ED-4DB2-BD59-A6C34878D82A}">
                    <a16:rowId xmlns:a16="http://schemas.microsoft.com/office/drawing/2014/main" val="433635801"/>
                  </a:ext>
                </a:extLst>
              </a:tr>
            </a:tbl>
          </a:graphicData>
        </a:graphic>
      </p:graphicFrame>
      <p:sp>
        <p:nvSpPr>
          <p:cNvPr id="2" name="Title 1">
            <a:extLst>
              <a:ext uri="{FF2B5EF4-FFF2-40B4-BE49-F238E27FC236}">
                <a16:creationId xmlns:a16="http://schemas.microsoft.com/office/drawing/2014/main" id="{55A5E4ED-2D65-4DE5-987D-B6A5E12A94A1}"/>
              </a:ext>
            </a:extLst>
          </p:cNvPr>
          <p:cNvSpPr>
            <a:spLocks noGrp="1"/>
          </p:cNvSpPr>
          <p:nvPr>
            <p:ph type="title"/>
          </p:nvPr>
        </p:nvSpPr>
        <p:spPr>
          <a:xfrm>
            <a:off x="1202078" y="425985"/>
            <a:ext cx="6218109" cy="1613831"/>
          </a:xfrm>
        </p:spPr>
        <p:txBody>
          <a:bodyPr/>
          <a:lstStyle/>
          <a:p>
            <a:r>
              <a:rPr lang="en-US" dirty="0"/>
              <a:t>Oversight</a:t>
            </a:r>
          </a:p>
        </p:txBody>
      </p:sp>
      <p:sp>
        <p:nvSpPr>
          <p:cNvPr id="22" name="Content Placeholder 2">
            <a:extLst>
              <a:ext uri="{FF2B5EF4-FFF2-40B4-BE49-F238E27FC236}">
                <a16:creationId xmlns:a16="http://schemas.microsoft.com/office/drawing/2014/main" id="{CA7285F6-EB19-4709-A12F-BD4E5373D6ED}"/>
              </a:ext>
            </a:extLst>
          </p:cNvPr>
          <p:cNvSpPr>
            <a:spLocks noGrp="1"/>
          </p:cNvSpPr>
          <p:nvPr>
            <p:ph idx="1"/>
          </p:nvPr>
        </p:nvSpPr>
        <p:spPr>
          <a:xfrm>
            <a:off x="749152" y="2039816"/>
            <a:ext cx="4988377" cy="4137994"/>
          </a:xfrm>
        </p:spPr>
        <p:txBody>
          <a:bodyPr>
            <a:normAutofit fontScale="62500" lnSpcReduction="20000"/>
          </a:bodyPr>
          <a:lstStyle/>
          <a:p>
            <a:pPr marL="0" indent="0">
              <a:buNone/>
            </a:pPr>
            <a:endParaRPr lang="en-US" sz="2000" dirty="0"/>
          </a:p>
          <a:p>
            <a:pPr marL="0" indent="0">
              <a:buNone/>
            </a:pPr>
            <a:r>
              <a:rPr lang="en-US" sz="3000" dirty="0"/>
              <a:t>Your measure will need to outline an </a:t>
            </a:r>
            <a:r>
              <a:rPr lang="en-US" sz="3000" b="1" dirty="0">
                <a:solidFill>
                  <a:srgbClr val="8360F2"/>
                </a:solidFill>
              </a:rPr>
              <a:t>oversight body</a:t>
            </a:r>
            <a:r>
              <a:rPr lang="en-US" sz="3000" dirty="0"/>
              <a:t> that will oversee the governance of the fund and ensure that it is implemented in a way that is consistent with the goals stated in the measure. </a:t>
            </a:r>
          </a:p>
          <a:p>
            <a:pPr marL="0" indent="0">
              <a:buNone/>
            </a:pPr>
            <a:r>
              <a:rPr lang="en-US" sz="3000" dirty="0"/>
              <a:t>Your measure should:</a:t>
            </a:r>
          </a:p>
          <a:p>
            <a:pPr marL="457200" indent="-457200">
              <a:buFont typeface="+mj-lt"/>
              <a:buAutoNum type="arabicPeriod"/>
            </a:pPr>
            <a:r>
              <a:rPr lang="en-US" sz="3000" dirty="0"/>
              <a:t>clarify the power of the body (on a continuum from advisory to decision-making) and </a:t>
            </a:r>
          </a:p>
          <a:p>
            <a:pPr marL="457200" indent="-457200">
              <a:buFont typeface="+mj-lt"/>
              <a:buAutoNum type="arabicPeriod"/>
            </a:pPr>
            <a:r>
              <a:rPr lang="en-US" sz="3000" dirty="0"/>
              <a:t>lay out the oversight body’s functions and responsibilities - such as funding approval, creating a funding plan, reviewing finances of the administering entity, ensuring public engagement, hiring the fund manager, and reporting to the legislative body.</a:t>
            </a:r>
          </a:p>
          <a:p>
            <a:pPr marL="0" indent="0">
              <a:buNone/>
            </a:pPr>
            <a:endParaRPr lang="en-US" sz="2000" dirty="0"/>
          </a:p>
        </p:txBody>
      </p:sp>
      <p:graphicFrame>
        <p:nvGraphicFramePr>
          <p:cNvPr id="6" name="Table 5">
            <a:extLst>
              <a:ext uri="{FF2B5EF4-FFF2-40B4-BE49-F238E27FC236}">
                <a16:creationId xmlns:a16="http://schemas.microsoft.com/office/drawing/2014/main" id="{B9BCFF33-0CDD-40BB-841A-499264C6D5FA}"/>
              </a:ext>
            </a:extLst>
          </p:cNvPr>
          <p:cNvGraphicFramePr>
            <a:graphicFrameLocks noGrp="1"/>
          </p:cNvGraphicFramePr>
          <p:nvPr>
            <p:extLst>
              <p:ext uri="{D42A27DB-BD31-4B8C-83A1-F6EECF244321}">
                <p14:modId xmlns:p14="http://schemas.microsoft.com/office/powerpoint/2010/main" val="668886458"/>
              </p:ext>
            </p:extLst>
          </p:nvPr>
        </p:nvGraphicFramePr>
        <p:xfrm>
          <a:off x="241300" y="6293488"/>
          <a:ext cx="11605010" cy="370840"/>
        </p:xfrm>
        <a:graphic>
          <a:graphicData uri="http://schemas.openxmlformats.org/drawingml/2006/table">
            <a:tbl>
              <a:tblPr firstRow="1" bandRow="1">
                <a:tableStyleId>{5C22544A-7EE6-4342-B048-85BDC9FD1C3A}</a:tableStyleId>
              </a:tblPr>
              <a:tblGrid>
                <a:gridCol w="1160501">
                  <a:extLst>
                    <a:ext uri="{9D8B030D-6E8A-4147-A177-3AD203B41FA5}">
                      <a16:colId xmlns:a16="http://schemas.microsoft.com/office/drawing/2014/main" val="2694816392"/>
                    </a:ext>
                  </a:extLst>
                </a:gridCol>
                <a:gridCol w="1160501">
                  <a:extLst>
                    <a:ext uri="{9D8B030D-6E8A-4147-A177-3AD203B41FA5}">
                      <a16:colId xmlns:a16="http://schemas.microsoft.com/office/drawing/2014/main" val="673227032"/>
                    </a:ext>
                  </a:extLst>
                </a:gridCol>
                <a:gridCol w="1160501">
                  <a:extLst>
                    <a:ext uri="{9D8B030D-6E8A-4147-A177-3AD203B41FA5}">
                      <a16:colId xmlns:a16="http://schemas.microsoft.com/office/drawing/2014/main" val="2664145411"/>
                    </a:ext>
                  </a:extLst>
                </a:gridCol>
                <a:gridCol w="1160501">
                  <a:extLst>
                    <a:ext uri="{9D8B030D-6E8A-4147-A177-3AD203B41FA5}">
                      <a16:colId xmlns:a16="http://schemas.microsoft.com/office/drawing/2014/main" val="3273018065"/>
                    </a:ext>
                  </a:extLst>
                </a:gridCol>
                <a:gridCol w="1160501">
                  <a:extLst>
                    <a:ext uri="{9D8B030D-6E8A-4147-A177-3AD203B41FA5}">
                      <a16:colId xmlns:a16="http://schemas.microsoft.com/office/drawing/2014/main" val="3701361900"/>
                    </a:ext>
                  </a:extLst>
                </a:gridCol>
                <a:gridCol w="1160501">
                  <a:extLst>
                    <a:ext uri="{9D8B030D-6E8A-4147-A177-3AD203B41FA5}">
                      <a16:colId xmlns:a16="http://schemas.microsoft.com/office/drawing/2014/main" val="3258521543"/>
                    </a:ext>
                  </a:extLst>
                </a:gridCol>
                <a:gridCol w="1160501">
                  <a:extLst>
                    <a:ext uri="{9D8B030D-6E8A-4147-A177-3AD203B41FA5}">
                      <a16:colId xmlns:a16="http://schemas.microsoft.com/office/drawing/2014/main" val="3354525708"/>
                    </a:ext>
                  </a:extLst>
                </a:gridCol>
                <a:gridCol w="1160501">
                  <a:extLst>
                    <a:ext uri="{9D8B030D-6E8A-4147-A177-3AD203B41FA5}">
                      <a16:colId xmlns:a16="http://schemas.microsoft.com/office/drawing/2014/main" val="308073979"/>
                    </a:ext>
                  </a:extLst>
                </a:gridCol>
                <a:gridCol w="1160501">
                  <a:extLst>
                    <a:ext uri="{9D8B030D-6E8A-4147-A177-3AD203B41FA5}">
                      <a16:colId xmlns:a16="http://schemas.microsoft.com/office/drawing/2014/main" val="1064754402"/>
                    </a:ext>
                  </a:extLst>
                </a:gridCol>
                <a:gridCol w="1160501">
                  <a:extLst>
                    <a:ext uri="{9D8B030D-6E8A-4147-A177-3AD203B41FA5}">
                      <a16:colId xmlns:a16="http://schemas.microsoft.com/office/drawing/2014/main" val="1218872748"/>
                    </a:ext>
                  </a:extLst>
                </a:gridCol>
              </a:tblGrid>
              <a:tr h="370840">
                <a:tc>
                  <a:txBody>
                    <a:bodyPr/>
                    <a:lstStyle/>
                    <a:p>
                      <a:pPr algn="ctr"/>
                      <a:r>
                        <a:rPr lang="en-US" sz="1050" b="0" dirty="0">
                          <a:solidFill>
                            <a:srgbClr val="8360F2"/>
                          </a:solidFill>
                          <a:latin typeface="Bahnschrift" panose="020B0502040204020203" pitchFamily="34" charset="0"/>
                        </a:rPr>
                        <a:t>Title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Rationale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Purpose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Eligible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Excluded</a:t>
                      </a:r>
                    </a:p>
                  </a:txBody>
                  <a:tcPr anchor="ctr">
                    <a:solidFill>
                      <a:schemeClr val="bg2"/>
                    </a:solidFill>
                  </a:tcPr>
                </a:tc>
                <a:tc>
                  <a:txBody>
                    <a:bodyPr/>
                    <a:lstStyle/>
                    <a:p>
                      <a:pPr algn="ctr"/>
                      <a:r>
                        <a:rPr lang="en-US" sz="1050" b="0" dirty="0">
                          <a:solidFill>
                            <a:schemeClr val="bg1"/>
                          </a:solidFill>
                          <a:latin typeface="Bahnschrift" panose="020B0502040204020203" pitchFamily="34" charset="0"/>
                        </a:rPr>
                        <a:t>Oversight</a:t>
                      </a:r>
                    </a:p>
                  </a:txBody>
                  <a:tcPr anchor="ctr">
                    <a:solidFill>
                      <a:srgbClr val="8360F2"/>
                    </a:solidFill>
                  </a:tcPr>
                </a:tc>
                <a:tc>
                  <a:txBody>
                    <a:bodyPr/>
                    <a:lstStyle/>
                    <a:p>
                      <a:pPr algn="ctr"/>
                      <a:r>
                        <a:rPr lang="en-US" sz="1050" b="0" dirty="0">
                          <a:solidFill>
                            <a:srgbClr val="8360F2"/>
                          </a:solidFill>
                          <a:latin typeface="Bahnschrift" panose="020B0502040204020203" pitchFamily="34" charset="0"/>
                        </a:rPr>
                        <a:t>Administration</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Accountability</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Source</a:t>
                      </a:r>
                    </a:p>
                  </a:txBody>
                  <a:tcPr anchor="ctr">
                    <a:solidFill>
                      <a:schemeClr val="bg2"/>
                    </a:solidFill>
                  </a:tcPr>
                </a:tc>
                <a:tc>
                  <a:txBody>
                    <a:bodyPr/>
                    <a:lstStyle/>
                    <a:p>
                      <a:pPr algn="ctr"/>
                      <a:r>
                        <a:rPr lang="en-US" sz="1050" b="0" dirty="0" err="1">
                          <a:solidFill>
                            <a:srgbClr val="8360F2"/>
                          </a:solidFill>
                          <a:latin typeface="Bahnschrift" panose="020B0502040204020203" pitchFamily="34" charset="0"/>
                        </a:rPr>
                        <a:t>Supplantation</a:t>
                      </a:r>
                      <a:endParaRPr lang="en-US" sz="1050" b="0" dirty="0">
                        <a:solidFill>
                          <a:srgbClr val="8360F2"/>
                        </a:solidFill>
                        <a:latin typeface="Bahnschrift" panose="020B0502040204020203" pitchFamily="34" charset="0"/>
                      </a:endParaRPr>
                    </a:p>
                  </a:txBody>
                  <a:tcPr anchor="ctr">
                    <a:solidFill>
                      <a:schemeClr val="bg2"/>
                    </a:solidFill>
                  </a:tcPr>
                </a:tc>
                <a:extLst>
                  <a:ext uri="{0D108BD9-81ED-4DB2-BD59-A6C34878D82A}">
                    <a16:rowId xmlns:a16="http://schemas.microsoft.com/office/drawing/2014/main" val="1793034129"/>
                  </a:ext>
                </a:extLst>
              </a:tr>
            </a:tbl>
          </a:graphicData>
        </a:graphic>
      </p:graphicFrame>
    </p:spTree>
    <p:extLst>
      <p:ext uri="{BB962C8B-B14F-4D97-AF65-F5344CB8AC3E}">
        <p14:creationId xmlns:p14="http://schemas.microsoft.com/office/powerpoint/2010/main" val="20476756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856B686E-951D-48B3-9DB6-0E931AB728BC}"/>
              </a:ext>
            </a:extLst>
          </p:cNvPr>
          <p:cNvSpPr/>
          <p:nvPr/>
        </p:nvSpPr>
        <p:spPr>
          <a:xfrm>
            <a:off x="3372559" y="4028324"/>
            <a:ext cx="2613264" cy="1044701"/>
          </a:xfrm>
          <a:prstGeom prst="rect">
            <a:avLst/>
          </a:prstGeom>
          <a:solidFill>
            <a:srgbClr val="8360F2"/>
          </a:solidFill>
          <a:ln>
            <a:solidFill>
              <a:srgbClr val="8360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8" name="Table 17">
            <a:extLst>
              <a:ext uri="{FF2B5EF4-FFF2-40B4-BE49-F238E27FC236}">
                <a16:creationId xmlns:a16="http://schemas.microsoft.com/office/drawing/2014/main" id="{425C335B-E7AF-496A-A30C-76D54812363F}"/>
              </a:ext>
            </a:extLst>
          </p:cNvPr>
          <p:cNvGraphicFramePr>
            <a:graphicFrameLocks noGrp="1"/>
          </p:cNvGraphicFramePr>
          <p:nvPr>
            <p:extLst>
              <p:ext uri="{D42A27DB-BD31-4B8C-83A1-F6EECF244321}">
                <p14:modId xmlns:p14="http://schemas.microsoft.com/office/powerpoint/2010/main" val="4105591734"/>
              </p:ext>
            </p:extLst>
          </p:nvPr>
        </p:nvGraphicFramePr>
        <p:xfrm>
          <a:off x="3433244" y="4067342"/>
          <a:ext cx="2449978" cy="369332"/>
        </p:xfrm>
        <a:graphic>
          <a:graphicData uri="http://schemas.openxmlformats.org/drawingml/2006/table">
            <a:tbl>
              <a:tblPr firstRow="1" bandRow="1">
                <a:tableStyleId>{2D5ABB26-0587-4C30-8999-92F81FD0307C}</a:tableStyleId>
              </a:tblPr>
              <a:tblGrid>
                <a:gridCol w="2449978">
                  <a:extLst>
                    <a:ext uri="{9D8B030D-6E8A-4147-A177-3AD203B41FA5}">
                      <a16:colId xmlns:a16="http://schemas.microsoft.com/office/drawing/2014/main" val="2521146949"/>
                    </a:ext>
                  </a:extLst>
                </a:gridCol>
              </a:tblGrid>
              <a:tr h="369332">
                <a:tc>
                  <a:txBody>
                    <a:bodyPr/>
                    <a:lstStyle/>
                    <a:p>
                      <a:r>
                        <a:rPr lang="en-US" sz="1400" dirty="0">
                          <a:solidFill>
                            <a:schemeClr val="bg1"/>
                          </a:solidFill>
                          <a:latin typeface="Bahnschrift" panose="020B0502040204020203" pitchFamily="34" charset="0"/>
                        </a:rPr>
                        <a:t>OUTSIDE OF GOVERNMENT</a:t>
                      </a:r>
                    </a:p>
                  </a:txBody>
                  <a:tcPr/>
                </a:tc>
                <a:extLst>
                  <a:ext uri="{0D108BD9-81ED-4DB2-BD59-A6C34878D82A}">
                    <a16:rowId xmlns:a16="http://schemas.microsoft.com/office/drawing/2014/main" val="2573139665"/>
                  </a:ext>
                </a:extLst>
              </a:tr>
            </a:tbl>
          </a:graphicData>
        </a:graphic>
      </p:graphicFrame>
      <p:graphicFrame>
        <p:nvGraphicFramePr>
          <p:cNvPr id="10" name="Table 9">
            <a:extLst>
              <a:ext uri="{FF2B5EF4-FFF2-40B4-BE49-F238E27FC236}">
                <a16:creationId xmlns:a16="http://schemas.microsoft.com/office/drawing/2014/main" id="{DBC1899D-D9B7-4A54-8A59-C4DFC7A5CDF9}"/>
              </a:ext>
            </a:extLst>
          </p:cNvPr>
          <p:cNvGraphicFramePr>
            <a:graphicFrameLocks noGrp="1"/>
          </p:cNvGraphicFramePr>
          <p:nvPr>
            <p:extLst>
              <p:ext uri="{D42A27DB-BD31-4B8C-83A1-F6EECF244321}">
                <p14:modId xmlns:p14="http://schemas.microsoft.com/office/powerpoint/2010/main" val="4161837085"/>
              </p:ext>
            </p:extLst>
          </p:nvPr>
        </p:nvGraphicFramePr>
        <p:xfrm>
          <a:off x="6109809" y="2438399"/>
          <a:ext cx="6063127" cy="8062054"/>
        </p:xfrm>
        <a:graphic>
          <a:graphicData uri="http://schemas.openxmlformats.org/drawingml/2006/table">
            <a:tbl>
              <a:tblPr firstRow="1" bandRow="1">
                <a:tableStyleId>{2D5ABB26-0587-4C30-8999-92F81FD0307C}</a:tableStyleId>
              </a:tblPr>
              <a:tblGrid>
                <a:gridCol w="6063127">
                  <a:extLst>
                    <a:ext uri="{9D8B030D-6E8A-4147-A177-3AD203B41FA5}">
                      <a16:colId xmlns:a16="http://schemas.microsoft.com/office/drawing/2014/main" val="2521146949"/>
                    </a:ext>
                  </a:extLst>
                </a:gridCol>
              </a:tblGrid>
              <a:tr h="4031027">
                <a:tc>
                  <a:txBody>
                    <a:bodyPr/>
                    <a:lstStyle/>
                    <a:p>
                      <a:pPr marL="742950" lvl="1" indent="-285750">
                        <a:buClr>
                          <a:srgbClr val="8360F2"/>
                        </a:buClr>
                        <a:buFont typeface="Wingdings" panose="05000000000000000000" pitchFamily="2" charset="2"/>
                        <a:buChar char="Ø"/>
                      </a:pPr>
                      <a:r>
                        <a:rPr lang="en-US" sz="1800" dirty="0">
                          <a:latin typeface="Bahnschrift" panose="020B0502040204020203" pitchFamily="34" charset="0"/>
                        </a:rPr>
                        <a:t>A cap on administrative costs, such as 10%.  </a:t>
                      </a:r>
                    </a:p>
                    <a:p>
                      <a:pPr marL="914400" lvl="2" indent="0">
                        <a:buClr>
                          <a:srgbClr val="8360F2"/>
                        </a:buClr>
                        <a:buFont typeface="Wingdings" panose="05000000000000000000" pitchFamily="2" charset="2"/>
                        <a:buNone/>
                      </a:pPr>
                      <a:r>
                        <a:rPr lang="en-US" sz="1800" dirty="0">
                          <a:solidFill>
                            <a:srgbClr val="8360F2"/>
                          </a:solidFill>
                          <a:latin typeface="Bahnschrift" panose="020B0502040204020203" pitchFamily="34" charset="0"/>
                        </a:rPr>
                        <a:t>Pros</a:t>
                      </a:r>
                      <a:r>
                        <a:rPr lang="en-US" sz="1800" dirty="0">
                          <a:solidFill>
                            <a:srgbClr val="7030A0"/>
                          </a:solidFill>
                          <a:latin typeface="Bahnschrift" panose="020B0502040204020203" pitchFamily="34" charset="0"/>
                        </a:rPr>
                        <a:t>:</a:t>
                      </a:r>
                      <a:r>
                        <a:rPr lang="en-US" sz="1800" dirty="0">
                          <a:latin typeface="Bahnschrift" panose="020B0502040204020203" pitchFamily="34" charset="0"/>
                        </a:rPr>
                        <a:t> The public loves it.</a:t>
                      </a:r>
                    </a:p>
                    <a:p>
                      <a:pPr marL="914400" lvl="2" indent="0">
                        <a:buClr>
                          <a:srgbClr val="8360F2"/>
                        </a:buClr>
                        <a:buFont typeface="Wingdings" panose="05000000000000000000" pitchFamily="2" charset="2"/>
                        <a:buNone/>
                      </a:pPr>
                      <a:r>
                        <a:rPr lang="en-US" sz="1800" dirty="0">
                          <a:solidFill>
                            <a:srgbClr val="8360F2"/>
                          </a:solidFill>
                          <a:latin typeface="Bahnschrift" panose="020B0502040204020203" pitchFamily="34" charset="0"/>
                        </a:rPr>
                        <a:t>Cons</a:t>
                      </a:r>
                      <a:r>
                        <a:rPr lang="en-US" sz="1800" dirty="0">
                          <a:solidFill>
                            <a:srgbClr val="7030A0"/>
                          </a:solidFill>
                          <a:latin typeface="Bahnschrift" panose="020B0502040204020203" pitchFamily="34" charset="0"/>
                        </a:rPr>
                        <a:t>:</a:t>
                      </a:r>
                      <a:r>
                        <a:rPr lang="en-US" sz="1800" dirty="0">
                          <a:latin typeface="Bahnschrift" panose="020B0502040204020203" pitchFamily="34" charset="0"/>
                        </a:rPr>
                        <a:t> Administrating agency may find it constraining.</a:t>
                      </a:r>
                    </a:p>
                    <a:p>
                      <a:pPr marL="742950" lvl="1" indent="-285750">
                        <a:buClr>
                          <a:srgbClr val="8360F2"/>
                        </a:buClr>
                        <a:buFont typeface="Wingdings" panose="05000000000000000000" pitchFamily="2" charset="2"/>
                        <a:buChar char="Ø"/>
                      </a:pPr>
                      <a:r>
                        <a:rPr lang="en-US" sz="1800" dirty="0">
                          <a:latin typeface="Bahnschrift" panose="020B0502040204020203" pitchFamily="34" charset="0"/>
                        </a:rPr>
                        <a:t>Contracting, funding cycle, data collection, application and/or reporting processes for grantees of the fund.</a:t>
                      </a:r>
                    </a:p>
                    <a:p>
                      <a:pPr marL="742950" lvl="1" indent="-285750">
                        <a:buClr>
                          <a:srgbClr val="8360F2"/>
                        </a:buClr>
                        <a:buFont typeface="Wingdings" panose="05000000000000000000" pitchFamily="2" charset="2"/>
                        <a:buChar char="Ø"/>
                      </a:pPr>
                      <a:r>
                        <a:rPr lang="en-US" sz="1800" dirty="0">
                          <a:latin typeface="Bahnschrift" panose="020B0502040204020203" pitchFamily="34" charset="0"/>
                        </a:rPr>
                        <a:t>Financial reporting</a:t>
                      </a:r>
                    </a:p>
                    <a:p>
                      <a:pPr marL="742950" lvl="1" indent="-285750">
                        <a:buClr>
                          <a:srgbClr val="8360F2"/>
                        </a:buClr>
                        <a:buFont typeface="Wingdings" panose="05000000000000000000" pitchFamily="2" charset="2"/>
                        <a:buChar char="Ø"/>
                      </a:pPr>
                      <a:r>
                        <a:rPr lang="en-US" sz="1800" dirty="0">
                          <a:latin typeface="Bahnschrift" panose="020B0502040204020203" pitchFamily="34" charset="0"/>
                        </a:rPr>
                        <a:t>Reporting to city/county governing body</a:t>
                      </a:r>
                    </a:p>
                    <a:p>
                      <a:pPr marL="742950" lvl="1" indent="-285750">
                        <a:buClr>
                          <a:srgbClr val="8360F2"/>
                        </a:buClr>
                        <a:buFont typeface="Wingdings" panose="05000000000000000000" pitchFamily="2" charset="2"/>
                        <a:buChar char="Ø"/>
                      </a:pPr>
                      <a:r>
                        <a:rPr lang="en-US" sz="1800" dirty="0">
                          <a:latin typeface="Bahnschrift" panose="020B0502040204020203" pitchFamily="34" charset="0"/>
                        </a:rPr>
                        <a:t>Hiring process and/or characteristics of leader of department/agency</a:t>
                      </a:r>
                    </a:p>
                    <a:p>
                      <a:pPr marL="742950" lvl="1" indent="-285750">
                        <a:buClr>
                          <a:srgbClr val="8360F2"/>
                        </a:buClr>
                        <a:buFont typeface="Wingdings" panose="05000000000000000000" pitchFamily="2" charset="2"/>
                        <a:buChar char="Ø"/>
                      </a:pPr>
                      <a:endParaRPr lang="en-US" sz="1800" dirty="0">
                        <a:latin typeface="Bahnschrift" panose="020B0502040204020203" pitchFamily="34" charset="0"/>
                      </a:endParaRPr>
                    </a:p>
                    <a:p>
                      <a:pPr marL="742950" lvl="1" indent="-285750">
                        <a:buClr>
                          <a:srgbClr val="8360F2"/>
                        </a:buClr>
                        <a:buFont typeface="Wingdings" panose="05000000000000000000" pitchFamily="2" charset="2"/>
                        <a:buChar char="Ø"/>
                      </a:pPr>
                      <a:endParaRPr lang="en-US" sz="1800" dirty="0">
                        <a:latin typeface="Bahnschrift" panose="020B0502040204020203" pitchFamily="34" charset="0"/>
                      </a:endParaRPr>
                    </a:p>
                    <a:p>
                      <a:endParaRPr lang="en-US" sz="2000" b="0" dirty="0">
                        <a:latin typeface="Bahnschrift" panose="020B0502040204020203" pitchFamily="34" charset="0"/>
                      </a:endParaRPr>
                    </a:p>
                  </a:txBody>
                  <a:tcPr/>
                </a:tc>
                <a:extLst>
                  <a:ext uri="{0D108BD9-81ED-4DB2-BD59-A6C34878D82A}">
                    <a16:rowId xmlns:a16="http://schemas.microsoft.com/office/drawing/2014/main" val="433635801"/>
                  </a:ext>
                </a:extLst>
              </a:tr>
              <a:tr h="4031027">
                <a:tc>
                  <a:txBody>
                    <a:bodyPr/>
                    <a:lstStyle/>
                    <a:p>
                      <a:endParaRPr lang="en-US" sz="2000" b="0" dirty="0">
                        <a:latin typeface="Bahnschrift" panose="020B0502040204020203" pitchFamily="34" charset="0"/>
                      </a:endParaRPr>
                    </a:p>
                  </a:txBody>
                  <a:tcPr/>
                </a:tc>
                <a:extLst>
                  <a:ext uri="{0D108BD9-81ED-4DB2-BD59-A6C34878D82A}">
                    <a16:rowId xmlns:a16="http://schemas.microsoft.com/office/drawing/2014/main" val="2293538874"/>
                  </a:ext>
                </a:extLst>
              </a:tr>
            </a:tbl>
          </a:graphicData>
        </a:graphic>
      </p:graphicFrame>
      <p:sp>
        <p:nvSpPr>
          <p:cNvPr id="4" name="Title 3">
            <a:extLst>
              <a:ext uri="{FF2B5EF4-FFF2-40B4-BE49-F238E27FC236}">
                <a16:creationId xmlns:a16="http://schemas.microsoft.com/office/drawing/2014/main" id="{0BA4DB9A-5E45-4C91-AAC7-1F967C8E1947}"/>
              </a:ext>
            </a:extLst>
          </p:cNvPr>
          <p:cNvSpPr>
            <a:spLocks noGrp="1"/>
          </p:cNvSpPr>
          <p:nvPr>
            <p:ph type="title"/>
          </p:nvPr>
        </p:nvSpPr>
        <p:spPr/>
        <p:txBody>
          <a:bodyPr/>
          <a:lstStyle/>
          <a:p>
            <a:r>
              <a:rPr lang="en-US" dirty="0"/>
              <a:t>Administering entity</a:t>
            </a:r>
          </a:p>
        </p:txBody>
      </p:sp>
      <p:sp>
        <p:nvSpPr>
          <p:cNvPr id="22" name="Content Placeholder 2">
            <a:extLst>
              <a:ext uri="{FF2B5EF4-FFF2-40B4-BE49-F238E27FC236}">
                <a16:creationId xmlns:a16="http://schemas.microsoft.com/office/drawing/2014/main" id="{CA7285F6-EB19-4709-A12F-BD4E5373D6ED}"/>
              </a:ext>
            </a:extLst>
          </p:cNvPr>
          <p:cNvSpPr>
            <a:spLocks noGrp="1"/>
          </p:cNvSpPr>
          <p:nvPr>
            <p:ph idx="1"/>
          </p:nvPr>
        </p:nvSpPr>
        <p:spPr>
          <a:xfrm>
            <a:off x="905932" y="2344618"/>
            <a:ext cx="5190068" cy="1683706"/>
          </a:xfrm>
        </p:spPr>
        <p:txBody>
          <a:bodyPr>
            <a:normAutofit/>
          </a:bodyPr>
          <a:lstStyle/>
          <a:p>
            <a:pPr marL="0" indent="0">
              <a:lnSpc>
                <a:spcPct val="100000"/>
              </a:lnSpc>
              <a:spcBef>
                <a:spcPts val="0"/>
              </a:spcBef>
              <a:buNone/>
            </a:pPr>
            <a:r>
              <a:rPr lang="en-US" sz="2000" dirty="0"/>
              <a:t>Your measure can either identify the entity that will administer the Fund or provide criteria for creating/selecting this entity.</a:t>
            </a:r>
          </a:p>
          <a:p>
            <a:pPr marL="0" indent="0">
              <a:lnSpc>
                <a:spcPct val="100000"/>
              </a:lnSpc>
              <a:spcBef>
                <a:spcPts val="0"/>
              </a:spcBef>
              <a:buNone/>
            </a:pPr>
            <a:endParaRPr lang="en-US" sz="2000" dirty="0"/>
          </a:p>
          <a:p>
            <a:pPr marL="0" indent="0">
              <a:lnSpc>
                <a:spcPct val="100000"/>
              </a:lnSpc>
              <a:spcBef>
                <a:spcPts val="0"/>
              </a:spcBef>
              <a:buNone/>
            </a:pPr>
            <a:r>
              <a:rPr lang="en-US" sz="2000" dirty="0"/>
              <a:t>You may choose for this entity to be:</a:t>
            </a:r>
          </a:p>
        </p:txBody>
      </p:sp>
      <p:sp>
        <p:nvSpPr>
          <p:cNvPr id="25" name="Rectangle 24">
            <a:extLst>
              <a:ext uri="{FF2B5EF4-FFF2-40B4-BE49-F238E27FC236}">
                <a16:creationId xmlns:a16="http://schemas.microsoft.com/office/drawing/2014/main" id="{008772FB-9F36-46E9-8C6C-320058DF0890}"/>
              </a:ext>
            </a:extLst>
          </p:cNvPr>
          <p:cNvSpPr/>
          <p:nvPr/>
        </p:nvSpPr>
        <p:spPr>
          <a:xfrm>
            <a:off x="584310" y="4028324"/>
            <a:ext cx="2613264" cy="1044701"/>
          </a:xfrm>
          <a:prstGeom prst="rect">
            <a:avLst/>
          </a:prstGeom>
          <a:solidFill>
            <a:srgbClr val="8360F2"/>
          </a:solidFill>
          <a:ln>
            <a:solidFill>
              <a:srgbClr val="8360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6" name="Table 25">
            <a:extLst>
              <a:ext uri="{FF2B5EF4-FFF2-40B4-BE49-F238E27FC236}">
                <a16:creationId xmlns:a16="http://schemas.microsoft.com/office/drawing/2014/main" id="{BF62F37B-FEBB-446E-B0AB-EBB0202C777A}"/>
              </a:ext>
            </a:extLst>
          </p:cNvPr>
          <p:cNvGraphicFramePr>
            <a:graphicFrameLocks noGrp="1"/>
          </p:cNvGraphicFramePr>
          <p:nvPr>
            <p:extLst>
              <p:ext uri="{D42A27DB-BD31-4B8C-83A1-F6EECF244321}">
                <p14:modId xmlns:p14="http://schemas.microsoft.com/office/powerpoint/2010/main" val="3456989136"/>
              </p:ext>
            </p:extLst>
          </p:nvPr>
        </p:nvGraphicFramePr>
        <p:xfrm>
          <a:off x="644995" y="4067341"/>
          <a:ext cx="2449978" cy="1044701"/>
        </p:xfrm>
        <a:graphic>
          <a:graphicData uri="http://schemas.openxmlformats.org/drawingml/2006/table">
            <a:tbl>
              <a:tblPr firstRow="1" bandRow="1">
                <a:tableStyleId>{2D5ABB26-0587-4C30-8999-92F81FD0307C}</a:tableStyleId>
              </a:tblPr>
              <a:tblGrid>
                <a:gridCol w="2449978">
                  <a:extLst>
                    <a:ext uri="{9D8B030D-6E8A-4147-A177-3AD203B41FA5}">
                      <a16:colId xmlns:a16="http://schemas.microsoft.com/office/drawing/2014/main" val="2521146949"/>
                    </a:ext>
                  </a:extLst>
                </a:gridCol>
              </a:tblGrid>
              <a:tr h="1044701">
                <a:tc>
                  <a:txBody>
                    <a:bodyPr/>
                    <a:lstStyle/>
                    <a:p>
                      <a:r>
                        <a:rPr lang="en-US" sz="1400" dirty="0">
                          <a:solidFill>
                            <a:schemeClr val="bg1"/>
                          </a:solidFill>
                          <a:latin typeface="Bahnschrift" panose="020B0502040204020203" pitchFamily="34" charset="0"/>
                        </a:rPr>
                        <a:t>WITHIN GOVERNMENT</a:t>
                      </a:r>
                    </a:p>
                    <a:p>
                      <a:r>
                        <a:rPr lang="en-US" sz="1400" dirty="0">
                          <a:solidFill>
                            <a:schemeClr val="bg1"/>
                          </a:solidFill>
                          <a:latin typeface="Bahnschrift" panose="020B0502040204020203" pitchFamily="34" charset="0"/>
                        </a:rPr>
                        <a:t>An office or department responsible for children and youth services</a:t>
                      </a:r>
                    </a:p>
                  </a:txBody>
                  <a:tcPr/>
                </a:tc>
                <a:extLst>
                  <a:ext uri="{0D108BD9-81ED-4DB2-BD59-A6C34878D82A}">
                    <a16:rowId xmlns:a16="http://schemas.microsoft.com/office/drawing/2014/main" val="2573139665"/>
                  </a:ext>
                </a:extLst>
              </a:tr>
            </a:tbl>
          </a:graphicData>
        </a:graphic>
      </p:graphicFrame>
      <p:sp>
        <p:nvSpPr>
          <p:cNvPr id="2" name="Oval 1">
            <a:extLst>
              <a:ext uri="{FF2B5EF4-FFF2-40B4-BE49-F238E27FC236}">
                <a16:creationId xmlns:a16="http://schemas.microsoft.com/office/drawing/2014/main" id="{34FF5A11-F423-4434-9806-F64FF9DE82B2}"/>
              </a:ext>
            </a:extLst>
          </p:cNvPr>
          <p:cNvSpPr/>
          <p:nvPr/>
        </p:nvSpPr>
        <p:spPr>
          <a:xfrm>
            <a:off x="3024913" y="4296553"/>
            <a:ext cx="520510" cy="520510"/>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3280404C-E830-4414-A027-91FE99764E5E}"/>
              </a:ext>
            </a:extLst>
          </p:cNvPr>
          <p:cNvSpPr/>
          <p:nvPr/>
        </p:nvSpPr>
        <p:spPr>
          <a:xfrm>
            <a:off x="3088936" y="4359599"/>
            <a:ext cx="386644" cy="369332"/>
          </a:xfrm>
          <a:prstGeom prst="rect">
            <a:avLst/>
          </a:prstGeom>
        </p:spPr>
        <p:txBody>
          <a:bodyPr wrap="none">
            <a:spAutoFit/>
          </a:bodyPr>
          <a:lstStyle/>
          <a:p>
            <a:r>
              <a:rPr lang="en-US" b="1" dirty="0">
                <a:solidFill>
                  <a:srgbClr val="8360F2"/>
                </a:solidFill>
              </a:rPr>
              <a:t>or</a:t>
            </a:r>
          </a:p>
        </p:txBody>
      </p:sp>
      <p:graphicFrame>
        <p:nvGraphicFramePr>
          <p:cNvPr id="12" name="Table 11">
            <a:extLst>
              <a:ext uri="{FF2B5EF4-FFF2-40B4-BE49-F238E27FC236}">
                <a16:creationId xmlns:a16="http://schemas.microsoft.com/office/drawing/2014/main" id="{A05C4DA5-7F97-4A5D-AE46-E1468C98CA8D}"/>
              </a:ext>
            </a:extLst>
          </p:cNvPr>
          <p:cNvGraphicFramePr>
            <a:graphicFrameLocks noGrp="1"/>
          </p:cNvGraphicFramePr>
          <p:nvPr>
            <p:extLst>
              <p:ext uri="{D42A27DB-BD31-4B8C-83A1-F6EECF244321}">
                <p14:modId xmlns:p14="http://schemas.microsoft.com/office/powerpoint/2010/main" val="1779165551"/>
              </p:ext>
            </p:extLst>
          </p:nvPr>
        </p:nvGraphicFramePr>
        <p:xfrm>
          <a:off x="241300" y="6293488"/>
          <a:ext cx="11605010" cy="370840"/>
        </p:xfrm>
        <a:graphic>
          <a:graphicData uri="http://schemas.openxmlformats.org/drawingml/2006/table">
            <a:tbl>
              <a:tblPr firstRow="1" bandRow="1">
                <a:tableStyleId>{5C22544A-7EE6-4342-B048-85BDC9FD1C3A}</a:tableStyleId>
              </a:tblPr>
              <a:tblGrid>
                <a:gridCol w="1160501">
                  <a:extLst>
                    <a:ext uri="{9D8B030D-6E8A-4147-A177-3AD203B41FA5}">
                      <a16:colId xmlns:a16="http://schemas.microsoft.com/office/drawing/2014/main" val="2694816392"/>
                    </a:ext>
                  </a:extLst>
                </a:gridCol>
                <a:gridCol w="1160501">
                  <a:extLst>
                    <a:ext uri="{9D8B030D-6E8A-4147-A177-3AD203B41FA5}">
                      <a16:colId xmlns:a16="http://schemas.microsoft.com/office/drawing/2014/main" val="673227032"/>
                    </a:ext>
                  </a:extLst>
                </a:gridCol>
                <a:gridCol w="1160501">
                  <a:extLst>
                    <a:ext uri="{9D8B030D-6E8A-4147-A177-3AD203B41FA5}">
                      <a16:colId xmlns:a16="http://schemas.microsoft.com/office/drawing/2014/main" val="2664145411"/>
                    </a:ext>
                  </a:extLst>
                </a:gridCol>
                <a:gridCol w="1160501">
                  <a:extLst>
                    <a:ext uri="{9D8B030D-6E8A-4147-A177-3AD203B41FA5}">
                      <a16:colId xmlns:a16="http://schemas.microsoft.com/office/drawing/2014/main" val="3273018065"/>
                    </a:ext>
                  </a:extLst>
                </a:gridCol>
                <a:gridCol w="1160501">
                  <a:extLst>
                    <a:ext uri="{9D8B030D-6E8A-4147-A177-3AD203B41FA5}">
                      <a16:colId xmlns:a16="http://schemas.microsoft.com/office/drawing/2014/main" val="3701361900"/>
                    </a:ext>
                  </a:extLst>
                </a:gridCol>
                <a:gridCol w="1160501">
                  <a:extLst>
                    <a:ext uri="{9D8B030D-6E8A-4147-A177-3AD203B41FA5}">
                      <a16:colId xmlns:a16="http://schemas.microsoft.com/office/drawing/2014/main" val="3258521543"/>
                    </a:ext>
                  </a:extLst>
                </a:gridCol>
                <a:gridCol w="1160501">
                  <a:extLst>
                    <a:ext uri="{9D8B030D-6E8A-4147-A177-3AD203B41FA5}">
                      <a16:colId xmlns:a16="http://schemas.microsoft.com/office/drawing/2014/main" val="3354525708"/>
                    </a:ext>
                  </a:extLst>
                </a:gridCol>
                <a:gridCol w="1160501">
                  <a:extLst>
                    <a:ext uri="{9D8B030D-6E8A-4147-A177-3AD203B41FA5}">
                      <a16:colId xmlns:a16="http://schemas.microsoft.com/office/drawing/2014/main" val="308073979"/>
                    </a:ext>
                  </a:extLst>
                </a:gridCol>
                <a:gridCol w="1160501">
                  <a:extLst>
                    <a:ext uri="{9D8B030D-6E8A-4147-A177-3AD203B41FA5}">
                      <a16:colId xmlns:a16="http://schemas.microsoft.com/office/drawing/2014/main" val="1064754402"/>
                    </a:ext>
                  </a:extLst>
                </a:gridCol>
                <a:gridCol w="1160501">
                  <a:extLst>
                    <a:ext uri="{9D8B030D-6E8A-4147-A177-3AD203B41FA5}">
                      <a16:colId xmlns:a16="http://schemas.microsoft.com/office/drawing/2014/main" val="1218872748"/>
                    </a:ext>
                  </a:extLst>
                </a:gridCol>
              </a:tblGrid>
              <a:tr h="370840">
                <a:tc>
                  <a:txBody>
                    <a:bodyPr/>
                    <a:lstStyle/>
                    <a:p>
                      <a:pPr algn="ctr"/>
                      <a:r>
                        <a:rPr lang="en-US" sz="1050" b="0" dirty="0">
                          <a:solidFill>
                            <a:srgbClr val="8360F2"/>
                          </a:solidFill>
                          <a:latin typeface="Bahnschrift" panose="020B0502040204020203" pitchFamily="34" charset="0"/>
                        </a:rPr>
                        <a:t>Title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Rationale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Purpose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Eligible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Excluded</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Oversight</a:t>
                      </a:r>
                    </a:p>
                  </a:txBody>
                  <a:tcPr anchor="ctr">
                    <a:solidFill>
                      <a:schemeClr val="bg2"/>
                    </a:solidFill>
                  </a:tcPr>
                </a:tc>
                <a:tc>
                  <a:txBody>
                    <a:bodyPr/>
                    <a:lstStyle/>
                    <a:p>
                      <a:pPr algn="ctr"/>
                      <a:r>
                        <a:rPr lang="en-US" sz="1050" b="0" dirty="0">
                          <a:solidFill>
                            <a:schemeClr val="bg1"/>
                          </a:solidFill>
                          <a:latin typeface="Bahnschrift" panose="020B0502040204020203" pitchFamily="34" charset="0"/>
                        </a:rPr>
                        <a:t>Administration</a:t>
                      </a:r>
                    </a:p>
                  </a:txBody>
                  <a:tcPr anchor="ctr">
                    <a:solidFill>
                      <a:srgbClr val="8360F2"/>
                    </a:solidFill>
                  </a:tcPr>
                </a:tc>
                <a:tc>
                  <a:txBody>
                    <a:bodyPr/>
                    <a:lstStyle/>
                    <a:p>
                      <a:pPr algn="ctr"/>
                      <a:r>
                        <a:rPr lang="en-US" sz="1050" b="0" dirty="0">
                          <a:solidFill>
                            <a:srgbClr val="8360F2"/>
                          </a:solidFill>
                          <a:latin typeface="Bahnschrift" panose="020B0502040204020203" pitchFamily="34" charset="0"/>
                        </a:rPr>
                        <a:t>Accountability</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Source</a:t>
                      </a:r>
                    </a:p>
                  </a:txBody>
                  <a:tcPr anchor="ctr">
                    <a:solidFill>
                      <a:schemeClr val="bg2"/>
                    </a:solidFill>
                  </a:tcPr>
                </a:tc>
                <a:tc>
                  <a:txBody>
                    <a:bodyPr/>
                    <a:lstStyle/>
                    <a:p>
                      <a:pPr algn="ctr"/>
                      <a:r>
                        <a:rPr lang="en-US" sz="1050" b="0" dirty="0" err="1">
                          <a:solidFill>
                            <a:srgbClr val="8360F2"/>
                          </a:solidFill>
                          <a:latin typeface="Bahnschrift" panose="020B0502040204020203" pitchFamily="34" charset="0"/>
                        </a:rPr>
                        <a:t>Supplantation</a:t>
                      </a:r>
                      <a:endParaRPr lang="en-US" sz="1050" b="0" dirty="0">
                        <a:solidFill>
                          <a:srgbClr val="8360F2"/>
                        </a:solidFill>
                        <a:latin typeface="Bahnschrift" panose="020B0502040204020203" pitchFamily="34" charset="0"/>
                      </a:endParaRPr>
                    </a:p>
                  </a:txBody>
                  <a:tcPr anchor="ctr">
                    <a:solidFill>
                      <a:schemeClr val="bg2"/>
                    </a:solidFill>
                  </a:tcPr>
                </a:tc>
                <a:extLst>
                  <a:ext uri="{0D108BD9-81ED-4DB2-BD59-A6C34878D82A}">
                    <a16:rowId xmlns:a16="http://schemas.microsoft.com/office/drawing/2014/main" val="1793034129"/>
                  </a:ext>
                </a:extLst>
              </a:tr>
            </a:tbl>
          </a:graphicData>
        </a:graphic>
      </p:graphicFrame>
      <p:graphicFrame>
        <p:nvGraphicFramePr>
          <p:cNvPr id="19" name="Table 18">
            <a:extLst>
              <a:ext uri="{FF2B5EF4-FFF2-40B4-BE49-F238E27FC236}">
                <a16:creationId xmlns:a16="http://schemas.microsoft.com/office/drawing/2014/main" id="{448088FA-52B1-4504-8E22-3F23BF3B2744}"/>
              </a:ext>
            </a:extLst>
          </p:cNvPr>
          <p:cNvGraphicFramePr>
            <a:graphicFrameLocks noGrp="1"/>
          </p:cNvGraphicFramePr>
          <p:nvPr>
            <p:extLst>
              <p:ext uri="{D42A27DB-BD31-4B8C-83A1-F6EECF244321}">
                <p14:modId xmlns:p14="http://schemas.microsoft.com/office/powerpoint/2010/main" val="4102395300"/>
              </p:ext>
            </p:extLst>
          </p:nvPr>
        </p:nvGraphicFramePr>
        <p:xfrm>
          <a:off x="3535845" y="4270839"/>
          <a:ext cx="2449978" cy="919539"/>
        </p:xfrm>
        <a:graphic>
          <a:graphicData uri="http://schemas.openxmlformats.org/drawingml/2006/table">
            <a:tbl>
              <a:tblPr firstRow="1" bandRow="1">
                <a:tableStyleId>{2D5ABB26-0587-4C30-8999-92F81FD0307C}</a:tableStyleId>
              </a:tblPr>
              <a:tblGrid>
                <a:gridCol w="2449978">
                  <a:extLst>
                    <a:ext uri="{9D8B030D-6E8A-4147-A177-3AD203B41FA5}">
                      <a16:colId xmlns:a16="http://schemas.microsoft.com/office/drawing/2014/main" val="2521146949"/>
                    </a:ext>
                  </a:extLst>
                </a:gridCol>
              </a:tblGrid>
              <a:tr h="919539">
                <a:tc>
                  <a:txBody>
                    <a:bodyPr/>
                    <a:lstStyle/>
                    <a:p>
                      <a:r>
                        <a:rPr lang="en-US" sz="1400" dirty="0">
                          <a:solidFill>
                            <a:schemeClr val="bg1"/>
                          </a:solidFill>
                          <a:latin typeface="Bahnschrift" panose="020B0502040204020203" pitchFamily="34" charset="0"/>
                        </a:rPr>
                        <a:t>An intermediary contracted by government to administer the Fund.</a:t>
                      </a:r>
                    </a:p>
                  </a:txBody>
                  <a:tcPr/>
                </a:tc>
                <a:extLst>
                  <a:ext uri="{0D108BD9-81ED-4DB2-BD59-A6C34878D82A}">
                    <a16:rowId xmlns:a16="http://schemas.microsoft.com/office/drawing/2014/main" val="2573139665"/>
                  </a:ext>
                </a:extLst>
              </a:tr>
            </a:tbl>
          </a:graphicData>
        </a:graphic>
      </p:graphicFrame>
      <p:sp>
        <p:nvSpPr>
          <p:cNvPr id="6" name="Rectangle 5">
            <a:extLst>
              <a:ext uri="{FF2B5EF4-FFF2-40B4-BE49-F238E27FC236}">
                <a16:creationId xmlns:a16="http://schemas.microsoft.com/office/drawing/2014/main" id="{2DDCD76B-FE03-4D16-A24C-12592EACA33B}"/>
              </a:ext>
            </a:extLst>
          </p:cNvPr>
          <p:cNvSpPr/>
          <p:nvPr/>
        </p:nvSpPr>
        <p:spPr>
          <a:xfrm>
            <a:off x="6663926" y="1636730"/>
            <a:ext cx="4715274" cy="707886"/>
          </a:xfrm>
          <a:prstGeom prst="rect">
            <a:avLst/>
          </a:prstGeom>
        </p:spPr>
        <p:txBody>
          <a:bodyPr wrap="square">
            <a:spAutoFit/>
          </a:bodyPr>
          <a:lstStyle/>
          <a:p>
            <a:r>
              <a:rPr lang="en-US" sz="2000" b="1" dirty="0">
                <a:latin typeface="Bahnschrift" panose="020B0502040204020203" pitchFamily="34" charset="0"/>
              </a:rPr>
              <a:t>Administrative details you can include in your measure:</a:t>
            </a:r>
          </a:p>
        </p:txBody>
      </p:sp>
      <p:sp>
        <p:nvSpPr>
          <p:cNvPr id="7" name="Rectangle 6">
            <a:extLst>
              <a:ext uri="{FF2B5EF4-FFF2-40B4-BE49-F238E27FC236}">
                <a16:creationId xmlns:a16="http://schemas.microsoft.com/office/drawing/2014/main" id="{CEA3F021-FF92-42AF-96DA-051F85579B6C}"/>
              </a:ext>
            </a:extLst>
          </p:cNvPr>
          <p:cNvSpPr/>
          <p:nvPr/>
        </p:nvSpPr>
        <p:spPr>
          <a:xfrm>
            <a:off x="385244" y="5267889"/>
            <a:ext cx="6096000" cy="830997"/>
          </a:xfrm>
          <a:prstGeom prst="rect">
            <a:avLst/>
          </a:prstGeom>
        </p:spPr>
        <p:txBody>
          <a:bodyPr>
            <a:spAutoFit/>
          </a:bodyPr>
          <a:lstStyle/>
          <a:p>
            <a:pPr lvl="0">
              <a:defRPr/>
            </a:pPr>
            <a:r>
              <a:rPr lang="en-US" sz="1600" i="1" dirty="0">
                <a:solidFill>
                  <a:srgbClr val="8360F2"/>
                </a:solidFill>
              </a:rPr>
              <a:t>If you will be creating a new office (e.g., an Office of Children and Youth Services) to administer your fund -  you may want to establish it either in your measure or before introducing your measure.</a:t>
            </a:r>
          </a:p>
        </p:txBody>
      </p:sp>
    </p:spTree>
    <p:extLst>
      <p:ext uri="{BB962C8B-B14F-4D97-AF65-F5344CB8AC3E}">
        <p14:creationId xmlns:p14="http://schemas.microsoft.com/office/powerpoint/2010/main" val="22205311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B4FED298-885F-48FE-886C-FC166EDD600A}"/>
              </a:ext>
            </a:extLst>
          </p:cNvPr>
          <p:cNvGrpSpPr/>
          <p:nvPr/>
        </p:nvGrpSpPr>
        <p:grpSpPr>
          <a:xfrm>
            <a:off x="6581340" y="1471141"/>
            <a:ext cx="609599" cy="609599"/>
            <a:chOff x="5791200" y="3552825"/>
            <a:chExt cx="904875" cy="904875"/>
          </a:xfrm>
        </p:grpSpPr>
        <p:sp>
          <p:nvSpPr>
            <p:cNvPr id="6" name="Oval 5">
              <a:extLst>
                <a:ext uri="{FF2B5EF4-FFF2-40B4-BE49-F238E27FC236}">
                  <a16:creationId xmlns:a16="http://schemas.microsoft.com/office/drawing/2014/main" id="{2D6F3F3B-476E-4184-85A9-3C4EE170D74A}"/>
                </a:ext>
              </a:extLst>
            </p:cNvPr>
            <p:cNvSpPr/>
            <p:nvPr/>
          </p:nvSpPr>
          <p:spPr>
            <a:xfrm>
              <a:off x="5791200" y="3552825"/>
              <a:ext cx="904875" cy="904875"/>
            </a:xfrm>
            <a:prstGeom prst="ellipse">
              <a:avLst/>
            </a:prstGeom>
            <a:solidFill>
              <a:srgbClr val="8360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Send">
              <a:extLst>
                <a:ext uri="{FF2B5EF4-FFF2-40B4-BE49-F238E27FC236}">
                  <a16:creationId xmlns:a16="http://schemas.microsoft.com/office/drawing/2014/main" id="{4651201B-CE07-43B1-8667-837D7F6D671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883753">
              <a:off x="5865544" y="3646220"/>
              <a:ext cx="675463" cy="675463"/>
            </a:xfrm>
            <a:prstGeom prst="rect">
              <a:avLst/>
            </a:prstGeom>
          </p:spPr>
        </p:pic>
      </p:grpSp>
      <p:graphicFrame>
        <p:nvGraphicFramePr>
          <p:cNvPr id="10" name="Table 9">
            <a:extLst>
              <a:ext uri="{FF2B5EF4-FFF2-40B4-BE49-F238E27FC236}">
                <a16:creationId xmlns:a16="http://schemas.microsoft.com/office/drawing/2014/main" id="{DBC1899D-D9B7-4A54-8A59-C4DFC7A5CDF9}"/>
              </a:ext>
            </a:extLst>
          </p:cNvPr>
          <p:cNvGraphicFramePr>
            <a:graphicFrameLocks noGrp="1"/>
          </p:cNvGraphicFramePr>
          <p:nvPr>
            <p:extLst>
              <p:ext uri="{D42A27DB-BD31-4B8C-83A1-F6EECF244321}">
                <p14:modId xmlns:p14="http://schemas.microsoft.com/office/powerpoint/2010/main" val="993061391"/>
              </p:ext>
            </p:extLst>
          </p:nvPr>
        </p:nvGraphicFramePr>
        <p:xfrm>
          <a:off x="7171687" y="937899"/>
          <a:ext cx="4907424" cy="4846320"/>
        </p:xfrm>
        <a:graphic>
          <a:graphicData uri="http://schemas.openxmlformats.org/drawingml/2006/table">
            <a:tbl>
              <a:tblPr firstRow="1" bandRow="1">
                <a:tableStyleId>{2D5ABB26-0587-4C30-8999-92F81FD0307C}</a:tableStyleId>
              </a:tblPr>
              <a:tblGrid>
                <a:gridCol w="4907424">
                  <a:extLst>
                    <a:ext uri="{9D8B030D-6E8A-4147-A177-3AD203B41FA5}">
                      <a16:colId xmlns:a16="http://schemas.microsoft.com/office/drawing/2014/main" val="2521146949"/>
                    </a:ext>
                  </a:extLst>
                </a:gridCol>
              </a:tblGrid>
              <a:tr h="902192">
                <a:tc>
                  <a:txBody>
                    <a:bodyPr/>
                    <a:lstStyle/>
                    <a:p>
                      <a:r>
                        <a:rPr lang="en-US" sz="2000" b="0" dirty="0">
                          <a:latin typeface="Bahnschrift" panose="020B0502040204020203" pitchFamily="34" charset="0"/>
                        </a:rPr>
                        <a:t>Require that funding priorities are based on a </a:t>
                      </a:r>
                      <a:r>
                        <a:rPr lang="en-US" sz="2000" b="1" dirty="0">
                          <a:solidFill>
                            <a:srgbClr val="8360F2"/>
                          </a:solidFill>
                          <a:latin typeface="Bahnschrift" panose="020B0502040204020203" pitchFamily="34" charset="0"/>
                        </a:rPr>
                        <a:t>needs assessment</a:t>
                      </a:r>
                      <a:r>
                        <a:rPr lang="en-US" sz="2000" b="0" dirty="0">
                          <a:latin typeface="Bahnschrift" panose="020B0502040204020203" pitchFamily="34" charset="0"/>
                        </a:rPr>
                        <a:t> that includes input from the public, recipients of services, service providers, government.   </a:t>
                      </a:r>
                    </a:p>
                  </a:txBody>
                  <a:tcPr/>
                </a:tc>
                <a:extLst>
                  <a:ext uri="{0D108BD9-81ED-4DB2-BD59-A6C34878D82A}">
                    <a16:rowId xmlns:a16="http://schemas.microsoft.com/office/drawing/2014/main" val="2573139665"/>
                  </a:ext>
                </a:extLst>
              </a:tr>
              <a:tr h="975700">
                <a:tc>
                  <a:txBody>
                    <a:bodyPr/>
                    <a:lstStyle/>
                    <a:p>
                      <a:r>
                        <a:rPr lang="en-US" sz="2000" b="0" dirty="0">
                          <a:latin typeface="Bahnschrift" panose="020B0502040204020203" pitchFamily="34" charset="0"/>
                        </a:rPr>
                        <a:t>Mandate a public </a:t>
                      </a:r>
                      <a:r>
                        <a:rPr lang="en-US" sz="2000" b="1" dirty="0">
                          <a:solidFill>
                            <a:srgbClr val="8360F2"/>
                          </a:solidFill>
                          <a:latin typeface="Bahnschrift" panose="020B0502040204020203" pitchFamily="34" charset="0"/>
                        </a:rPr>
                        <a:t>spending plan </a:t>
                      </a:r>
                      <a:r>
                        <a:rPr lang="en-US" sz="2000" b="0" dirty="0">
                          <a:latin typeface="Bahnschrift" panose="020B0502040204020203" pitchFamily="34" charset="0"/>
                        </a:rPr>
                        <a:t>and an approval process that includes public participation.  Require components of the spending plan, such as specific programs, funding amounts, target populations, and measurable objectives.</a:t>
                      </a:r>
                    </a:p>
                  </a:txBody>
                  <a:tcPr/>
                </a:tc>
                <a:extLst>
                  <a:ext uri="{0D108BD9-81ED-4DB2-BD59-A6C34878D82A}">
                    <a16:rowId xmlns:a16="http://schemas.microsoft.com/office/drawing/2014/main" val="1609410551"/>
                  </a:ext>
                </a:extLst>
              </a:tr>
              <a:tr h="9021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latin typeface="Bahnschrift" panose="020B0502040204020203" pitchFamily="34" charset="0"/>
                        </a:rPr>
                        <a:t>Mandate that an </a:t>
                      </a:r>
                      <a:r>
                        <a:rPr lang="en-US" sz="2000" b="0" dirty="0">
                          <a:solidFill>
                            <a:srgbClr val="8360F2"/>
                          </a:solidFill>
                          <a:latin typeface="Bahnschrift" panose="020B0502040204020203" pitchFamily="34" charset="0"/>
                        </a:rPr>
                        <a:t>annual or bi-annual written report</a:t>
                      </a:r>
                      <a:r>
                        <a:rPr lang="en-US" sz="2000" b="0" dirty="0">
                          <a:latin typeface="Bahnschrift" panose="020B0502040204020203" pitchFamily="34" charset="0"/>
                        </a:rPr>
                        <a:t> on the Fund is approved by the oversight body, presented to the local legislative body, and made public via public forum and online.</a:t>
                      </a:r>
                    </a:p>
                  </a:txBody>
                  <a:tcPr/>
                </a:tc>
                <a:extLst>
                  <a:ext uri="{0D108BD9-81ED-4DB2-BD59-A6C34878D82A}">
                    <a16:rowId xmlns:a16="http://schemas.microsoft.com/office/drawing/2014/main" val="433635801"/>
                  </a:ext>
                </a:extLst>
              </a:tr>
            </a:tbl>
          </a:graphicData>
        </a:graphic>
      </p:graphicFrame>
      <p:grpSp>
        <p:nvGrpSpPr>
          <p:cNvPr id="14" name="Group 13">
            <a:extLst>
              <a:ext uri="{FF2B5EF4-FFF2-40B4-BE49-F238E27FC236}">
                <a16:creationId xmlns:a16="http://schemas.microsoft.com/office/drawing/2014/main" id="{F34A3A48-042A-44BF-875F-80F739E359E1}"/>
              </a:ext>
            </a:extLst>
          </p:cNvPr>
          <p:cNvGrpSpPr/>
          <p:nvPr/>
        </p:nvGrpSpPr>
        <p:grpSpPr>
          <a:xfrm>
            <a:off x="6562089" y="3001084"/>
            <a:ext cx="609599" cy="609599"/>
            <a:chOff x="5791200" y="3552825"/>
            <a:chExt cx="904875" cy="904875"/>
          </a:xfrm>
        </p:grpSpPr>
        <p:sp>
          <p:nvSpPr>
            <p:cNvPr id="15" name="Oval 14">
              <a:extLst>
                <a:ext uri="{FF2B5EF4-FFF2-40B4-BE49-F238E27FC236}">
                  <a16:creationId xmlns:a16="http://schemas.microsoft.com/office/drawing/2014/main" id="{8EFB50AF-DBA2-49A5-919C-016400915D72}"/>
                </a:ext>
              </a:extLst>
            </p:cNvPr>
            <p:cNvSpPr/>
            <p:nvPr/>
          </p:nvSpPr>
          <p:spPr>
            <a:xfrm>
              <a:off x="5791200" y="3552825"/>
              <a:ext cx="904875" cy="904875"/>
            </a:xfrm>
            <a:prstGeom prst="ellipse">
              <a:avLst/>
            </a:prstGeom>
            <a:solidFill>
              <a:srgbClr val="8360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Graphic 15" descr="Send">
              <a:extLst>
                <a:ext uri="{FF2B5EF4-FFF2-40B4-BE49-F238E27FC236}">
                  <a16:creationId xmlns:a16="http://schemas.microsoft.com/office/drawing/2014/main" id="{BB404094-B11E-4E62-BA13-65B97A4852F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883753">
              <a:off x="5865544" y="3646220"/>
              <a:ext cx="675463" cy="675463"/>
            </a:xfrm>
            <a:prstGeom prst="rect">
              <a:avLst/>
            </a:prstGeom>
          </p:spPr>
        </p:pic>
      </p:grpSp>
      <p:grpSp>
        <p:nvGrpSpPr>
          <p:cNvPr id="17" name="Group 16">
            <a:extLst>
              <a:ext uri="{FF2B5EF4-FFF2-40B4-BE49-F238E27FC236}">
                <a16:creationId xmlns:a16="http://schemas.microsoft.com/office/drawing/2014/main" id="{F5E948F1-CD2D-4ED1-BF3E-64976932FBB2}"/>
              </a:ext>
            </a:extLst>
          </p:cNvPr>
          <p:cNvGrpSpPr/>
          <p:nvPr/>
        </p:nvGrpSpPr>
        <p:grpSpPr>
          <a:xfrm>
            <a:off x="6582031" y="4799558"/>
            <a:ext cx="609599" cy="609599"/>
            <a:chOff x="5791200" y="3552825"/>
            <a:chExt cx="904875" cy="904875"/>
          </a:xfrm>
        </p:grpSpPr>
        <p:sp>
          <p:nvSpPr>
            <p:cNvPr id="18" name="Oval 17">
              <a:extLst>
                <a:ext uri="{FF2B5EF4-FFF2-40B4-BE49-F238E27FC236}">
                  <a16:creationId xmlns:a16="http://schemas.microsoft.com/office/drawing/2014/main" id="{8D540FB3-D318-4934-A480-6CFCE89C7670}"/>
                </a:ext>
              </a:extLst>
            </p:cNvPr>
            <p:cNvSpPr/>
            <p:nvPr/>
          </p:nvSpPr>
          <p:spPr>
            <a:xfrm>
              <a:off x="5791200" y="3552825"/>
              <a:ext cx="904875" cy="904875"/>
            </a:xfrm>
            <a:prstGeom prst="ellipse">
              <a:avLst/>
            </a:prstGeom>
            <a:solidFill>
              <a:srgbClr val="8360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Graphic 18" descr="Send">
              <a:extLst>
                <a:ext uri="{FF2B5EF4-FFF2-40B4-BE49-F238E27FC236}">
                  <a16:creationId xmlns:a16="http://schemas.microsoft.com/office/drawing/2014/main" id="{7F0FE55B-69D6-430D-B64E-980E784EB8C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883753">
              <a:off x="5865544" y="3646220"/>
              <a:ext cx="675463" cy="675463"/>
            </a:xfrm>
            <a:prstGeom prst="rect">
              <a:avLst/>
            </a:prstGeom>
          </p:spPr>
        </p:pic>
      </p:grpSp>
      <p:sp>
        <p:nvSpPr>
          <p:cNvPr id="2" name="Title 1">
            <a:extLst>
              <a:ext uri="{FF2B5EF4-FFF2-40B4-BE49-F238E27FC236}">
                <a16:creationId xmlns:a16="http://schemas.microsoft.com/office/drawing/2014/main" id="{1C430A82-A760-4664-8C14-3DC1546F93D1}"/>
              </a:ext>
            </a:extLst>
          </p:cNvPr>
          <p:cNvSpPr>
            <a:spLocks noGrp="1"/>
          </p:cNvSpPr>
          <p:nvPr>
            <p:ph type="title"/>
          </p:nvPr>
        </p:nvSpPr>
        <p:spPr/>
        <p:txBody>
          <a:bodyPr/>
          <a:lstStyle/>
          <a:p>
            <a:r>
              <a:rPr lang="en-US" dirty="0"/>
              <a:t>Spending plan &amp; accountability</a:t>
            </a:r>
          </a:p>
        </p:txBody>
      </p:sp>
      <p:sp>
        <p:nvSpPr>
          <p:cNvPr id="22" name="Content Placeholder 2">
            <a:extLst>
              <a:ext uri="{FF2B5EF4-FFF2-40B4-BE49-F238E27FC236}">
                <a16:creationId xmlns:a16="http://schemas.microsoft.com/office/drawing/2014/main" id="{CA7285F6-EB19-4709-A12F-BD4E5373D6ED}"/>
              </a:ext>
            </a:extLst>
          </p:cNvPr>
          <p:cNvSpPr>
            <a:spLocks noGrp="1"/>
          </p:cNvSpPr>
          <p:nvPr>
            <p:ph idx="1"/>
          </p:nvPr>
        </p:nvSpPr>
        <p:spPr>
          <a:xfrm>
            <a:off x="921121" y="2344616"/>
            <a:ext cx="4723982" cy="3832345"/>
          </a:xfrm>
        </p:spPr>
        <p:txBody>
          <a:bodyPr>
            <a:normAutofit/>
          </a:bodyPr>
          <a:lstStyle/>
          <a:p>
            <a:pPr marL="0" indent="0">
              <a:buNone/>
            </a:pPr>
            <a:r>
              <a:rPr lang="en-US" sz="2000" dirty="0"/>
              <a:t>There are several mandates you can include in your measure to promote and ensure transparency and accountability.  </a:t>
            </a:r>
          </a:p>
          <a:p>
            <a:pPr marL="0" indent="0">
              <a:buNone/>
            </a:pPr>
            <a:r>
              <a:rPr lang="en-US" sz="2000" dirty="0"/>
              <a:t>A major way to do this is to require and define a </a:t>
            </a:r>
            <a:r>
              <a:rPr lang="en-US" sz="2000" b="1" dirty="0">
                <a:solidFill>
                  <a:srgbClr val="8360F2"/>
                </a:solidFill>
                <a:latin typeface="Bahnschrift SemiBold" panose="020B0502040204020203" pitchFamily="34" charset="0"/>
              </a:rPr>
              <a:t>public planning process </a:t>
            </a:r>
            <a:r>
              <a:rPr lang="en-US" sz="2000" dirty="0"/>
              <a:t>that engages all stakeholders.  You can state the planning cycle timeline – for instance, every 3 years.</a:t>
            </a:r>
          </a:p>
          <a:p>
            <a:pPr marL="0" indent="0">
              <a:buNone/>
            </a:pPr>
            <a:r>
              <a:rPr lang="en-US" sz="2000" dirty="0"/>
              <a:t>You can also require a </a:t>
            </a:r>
            <a:r>
              <a:rPr lang="en-US" sz="2000" b="1" dirty="0">
                <a:solidFill>
                  <a:srgbClr val="8360F2"/>
                </a:solidFill>
                <a:latin typeface="Bahnschrift SemiBold" panose="020B0502040204020203" pitchFamily="34" charset="0"/>
              </a:rPr>
              <a:t>regular independent evaluation</a:t>
            </a:r>
            <a:r>
              <a:rPr lang="en-US" sz="2000" dirty="0">
                <a:solidFill>
                  <a:srgbClr val="8360F2"/>
                </a:solidFill>
                <a:latin typeface="Bahnschrift SemiBold" panose="020B0502040204020203" pitchFamily="34" charset="0"/>
              </a:rPr>
              <a:t> </a:t>
            </a:r>
            <a:r>
              <a:rPr lang="en-US" sz="2000" dirty="0"/>
              <a:t>of the services funded; and allow a percentage of the fund (e.g., up to 5%) to fund the evaluation.</a:t>
            </a:r>
          </a:p>
        </p:txBody>
      </p:sp>
      <p:graphicFrame>
        <p:nvGraphicFramePr>
          <p:cNvPr id="21" name="Table 20">
            <a:extLst>
              <a:ext uri="{FF2B5EF4-FFF2-40B4-BE49-F238E27FC236}">
                <a16:creationId xmlns:a16="http://schemas.microsoft.com/office/drawing/2014/main" id="{E7D5AC86-6049-4471-BF15-1BC280A726B5}"/>
              </a:ext>
            </a:extLst>
          </p:cNvPr>
          <p:cNvGraphicFramePr>
            <a:graphicFrameLocks noGrp="1"/>
          </p:cNvGraphicFramePr>
          <p:nvPr>
            <p:extLst>
              <p:ext uri="{D42A27DB-BD31-4B8C-83A1-F6EECF244321}">
                <p14:modId xmlns:p14="http://schemas.microsoft.com/office/powerpoint/2010/main" val="521758576"/>
              </p:ext>
            </p:extLst>
          </p:nvPr>
        </p:nvGraphicFramePr>
        <p:xfrm>
          <a:off x="241300" y="6293488"/>
          <a:ext cx="11605010" cy="370840"/>
        </p:xfrm>
        <a:graphic>
          <a:graphicData uri="http://schemas.openxmlformats.org/drawingml/2006/table">
            <a:tbl>
              <a:tblPr firstRow="1" bandRow="1">
                <a:tableStyleId>{5C22544A-7EE6-4342-B048-85BDC9FD1C3A}</a:tableStyleId>
              </a:tblPr>
              <a:tblGrid>
                <a:gridCol w="1160501">
                  <a:extLst>
                    <a:ext uri="{9D8B030D-6E8A-4147-A177-3AD203B41FA5}">
                      <a16:colId xmlns:a16="http://schemas.microsoft.com/office/drawing/2014/main" val="2694816392"/>
                    </a:ext>
                  </a:extLst>
                </a:gridCol>
                <a:gridCol w="1160501">
                  <a:extLst>
                    <a:ext uri="{9D8B030D-6E8A-4147-A177-3AD203B41FA5}">
                      <a16:colId xmlns:a16="http://schemas.microsoft.com/office/drawing/2014/main" val="673227032"/>
                    </a:ext>
                  </a:extLst>
                </a:gridCol>
                <a:gridCol w="1160501">
                  <a:extLst>
                    <a:ext uri="{9D8B030D-6E8A-4147-A177-3AD203B41FA5}">
                      <a16:colId xmlns:a16="http://schemas.microsoft.com/office/drawing/2014/main" val="2664145411"/>
                    </a:ext>
                  </a:extLst>
                </a:gridCol>
                <a:gridCol w="1160501">
                  <a:extLst>
                    <a:ext uri="{9D8B030D-6E8A-4147-A177-3AD203B41FA5}">
                      <a16:colId xmlns:a16="http://schemas.microsoft.com/office/drawing/2014/main" val="3273018065"/>
                    </a:ext>
                  </a:extLst>
                </a:gridCol>
                <a:gridCol w="1160501">
                  <a:extLst>
                    <a:ext uri="{9D8B030D-6E8A-4147-A177-3AD203B41FA5}">
                      <a16:colId xmlns:a16="http://schemas.microsoft.com/office/drawing/2014/main" val="3701361900"/>
                    </a:ext>
                  </a:extLst>
                </a:gridCol>
                <a:gridCol w="1160501">
                  <a:extLst>
                    <a:ext uri="{9D8B030D-6E8A-4147-A177-3AD203B41FA5}">
                      <a16:colId xmlns:a16="http://schemas.microsoft.com/office/drawing/2014/main" val="3258521543"/>
                    </a:ext>
                  </a:extLst>
                </a:gridCol>
                <a:gridCol w="1160501">
                  <a:extLst>
                    <a:ext uri="{9D8B030D-6E8A-4147-A177-3AD203B41FA5}">
                      <a16:colId xmlns:a16="http://schemas.microsoft.com/office/drawing/2014/main" val="3354525708"/>
                    </a:ext>
                  </a:extLst>
                </a:gridCol>
                <a:gridCol w="1160501">
                  <a:extLst>
                    <a:ext uri="{9D8B030D-6E8A-4147-A177-3AD203B41FA5}">
                      <a16:colId xmlns:a16="http://schemas.microsoft.com/office/drawing/2014/main" val="308073979"/>
                    </a:ext>
                  </a:extLst>
                </a:gridCol>
                <a:gridCol w="1160501">
                  <a:extLst>
                    <a:ext uri="{9D8B030D-6E8A-4147-A177-3AD203B41FA5}">
                      <a16:colId xmlns:a16="http://schemas.microsoft.com/office/drawing/2014/main" val="1064754402"/>
                    </a:ext>
                  </a:extLst>
                </a:gridCol>
                <a:gridCol w="1160501">
                  <a:extLst>
                    <a:ext uri="{9D8B030D-6E8A-4147-A177-3AD203B41FA5}">
                      <a16:colId xmlns:a16="http://schemas.microsoft.com/office/drawing/2014/main" val="1218872748"/>
                    </a:ext>
                  </a:extLst>
                </a:gridCol>
              </a:tblGrid>
              <a:tr h="370840">
                <a:tc>
                  <a:txBody>
                    <a:bodyPr/>
                    <a:lstStyle/>
                    <a:p>
                      <a:pPr algn="ctr"/>
                      <a:r>
                        <a:rPr lang="en-US" sz="1050" b="0" dirty="0">
                          <a:solidFill>
                            <a:srgbClr val="8360F2"/>
                          </a:solidFill>
                          <a:latin typeface="Bahnschrift" panose="020B0502040204020203" pitchFamily="34" charset="0"/>
                        </a:rPr>
                        <a:t>Title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Rationale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Purpose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Eligible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Excluded</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Oversight</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Administration</a:t>
                      </a:r>
                    </a:p>
                  </a:txBody>
                  <a:tcPr anchor="ctr">
                    <a:solidFill>
                      <a:schemeClr val="bg2"/>
                    </a:solidFill>
                  </a:tcPr>
                </a:tc>
                <a:tc>
                  <a:txBody>
                    <a:bodyPr/>
                    <a:lstStyle/>
                    <a:p>
                      <a:pPr algn="ctr"/>
                      <a:r>
                        <a:rPr lang="en-US" sz="1050" b="0" dirty="0">
                          <a:solidFill>
                            <a:schemeClr val="bg1"/>
                          </a:solidFill>
                          <a:latin typeface="Bahnschrift" panose="020B0502040204020203" pitchFamily="34" charset="0"/>
                        </a:rPr>
                        <a:t>Accountability</a:t>
                      </a:r>
                    </a:p>
                  </a:txBody>
                  <a:tcPr anchor="ctr">
                    <a:solidFill>
                      <a:srgbClr val="8360F2"/>
                    </a:solidFill>
                  </a:tcPr>
                </a:tc>
                <a:tc>
                  <a:txBody>
                    <a:bodyPr/>
                    <a:lstStyle/>
                    <a:p>
                      <a:pPr algn="ctr"/>
                      <a:r>
                        <a:rPr lang="en-US" sz="1050" b="0" dirty="0">
                          <a:solidFill>
                            <a:srgbClr val="8360F2"/>
                          </a:solidFill>
                          <a:latin typeface="Bahnschrift" panose="020B0502040204020203" pitchFamily="34" charset="0"/>
                        </a:rPr>
                        <a:t>Source</a:t>
                      </a:r>
                    </a:p>
                  </a:txBody>
                  <a:tcPr anchor="ctr">
                    <a:solidFill>
                      <a:schemeClr val="bg2"/>
                    </a:solidFill>
                  </a:tcPr>
                </a:tc>
                <a:tc>
                  <a:txBody>
                    <a:bodyPr/>
                    <a:lstStyle/>
                    <a:p>
                      <a:pPr algn="ctr"/>
                      <a:r>
                        <a:rPr lang="en-US" sz="1050" b="0" dirty="0" err="1">
                          <a:solidFill>
                            <a:srgbClr val="8360F2"/>
                          </a:solidFill>
                          <a:latin typeface="Bahnschrift" panose="020B0502040204020203" pitchFamily="34" charset="0"/>
                        </a:rPr>
                        <a:t>Supplantation</a:t>
                      </a:r>
                      <a:endParaRPr lang="en-US" sz="1050" b="0" dirty="0">
                        <a:solidFill>
                          <a:srgbClr val="8360F2"/>
                        </a:solidFill>
                        <a:latin typeface="Bahnschrift" panose="020B0502040204020203" pitchFamily="34" charset="0"/>
                      </a:endParaRPr>
                    </a:p>
                  </a:txBody>
                  <a:tcPr anchor="ctr">
                    <a:solidFill>
                      <a:schemeClr val="bg2"/>
                    </a:solidFill>
                  </a:tcPr>
                </a:tc>
                <a:extLst>
                  <a:ext uri="{0D108BD9-81ED-4DB2-BD59-A6C34878D82A}">
                    <a16:rowId xmlns:a16="http://schemas.microsoft.com/office/drawing/2014/main" val="1793034129"/>
                  </a:ext>
                </a:extLst>
              </a:tr>
            </a:tbl>
          </a:graphicData>
        </a:graphic>
      </p:graphicFrame>
      <p:sp>
        <p:nvSpPr>
          <p:cNvPr id="3" name="Rectangle 2">
            <a:extLst>
              <a:ext uri="{FF2B5EF4-FFF2-40B4-BE49-F238E27FC236}">
                <a16:creationId xmlns:a16="http://schemas.microsoft.com/office/drawing/2014/main" id="{04A61979-D544-4ACB-8452-2D9B916D2B11}"/>
              </a:ext>
            </a:extLst>
          </p:cNvPr>
          <p:cNvSpPr/>
          <p:nvPr/>
        </p:nvSpPr>
        <p:spPr>
          <a:xfrm>
            <a:off x="7171687" y="362790"/>
            <a:ext cx="3799438" cy="461665"/>
          </a:xfrm>
          <a:prstGeom prst="rect">
            <a:avLst/>
          </a:prstGeom>
        </p:spPr>
        <p:txBody>
          <a:bodyPr wrap="none">
            <a:spAutoFit/>
          </a:bodyPr>
          <a:lstStyle/>
          <a:p>
            <a:r>
              <a:rPr lang="en-US" sz="2400" b="1" dirty="0">
                <a:solidFill>
                  <a:srgbClr val="8360F2"/>
                </a:solidFill>
                <a:latin typeface="Bahnschrift" panose="020B0502040204020203" pitchFamily="34" charset="0"/>
              </a:rPr>
              <a:t>WHAT CAN YOU INCLUDE?</a:t>
            </a:r>
          </a:p>
        </p:txBody>
      </p:sp>
    </p:spTree>
    <p:extLst>
      <p:ext uri="{BB962C8B-B14F-4D97-AF65-F5344CB8AC3E}">
        <p14:creationId xmlns:p14="http://schemas.microsoft.com/office/powerpoint/2010/main" val="33143672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8855B-4FD3-49BC-8EBD-32EBF2F50543}"/>
              </a:ext>
            </a:extLst>
          </p:cNvPr>
          <p:cNvSpPr>
            <a:spLocks noGrp="1"/>
          </p:cNvSpPr>
          <p:nvPr>
            <p:ph type="title"/>
          </p:nvPr>
        </p:nvSpPr>
        <p:spPr>
          <a:xfrm>
            <a:off x="1232559" y="730785"/>
            <a:ext cx="4397356" cy="1613831"/>
          </a:xfrm>
        </p:spPr>
        <p:txBody>
          <a:bodyPr/>
          <a:lstStyle/>
          <a:p>
            <a:r>
              <a:rPr lang="en-US" dirty="0">
                <a:latin typeface="Arial Black" panose="020B0A04020102020204" pitchFamily="34" charset="0"/>
              </a:rPr>
              <a:t>Funding source</a:t>
            </a:r>
          </a:p>
        </p:txBody>
      </p:sp>
      <p:sp>
        <p:nvSpPr>
          <p:cNvPr id="3" name="Content Placeholder 2">
            <a:extLst>
              <a:ext uri="{FF2B5EF4-FFF2-40B4-BE49-F238E27FC236}">
                <a16:creationId xmlns:a16="http://schemas.microsoft.com/office/drawing/2014/main" id="{489B0BF1-D326-45BB-B374-EFC38934DF67}"/>
              </a:ext>
            </a:extLst>
          </p:cNvPr>
          <p:cNvSpPr>
            <a:spLocks noGrp="1"/>
          </p:cNvSpPr>
          <p:nvPr>
            <p:ph idx="1"/>
          </p:nvPr>
        </p:nvSpPr>
        <p:spPr>
          <a:xfrm>
            <a:off x="905932" y="2344617"/>
            <a:ext cx="4723982" cy="2646483"/>
          </a:xfrm>
        </p:spPr>
        <p:txBody>
          <a:bodyPr>
            <a:noAutofit/>
          </a:bodyPr>
          <a:lstStyle/>
          <a:p>
            <a:pPr marL="0" indent="0">
              <a:lnSpc>
                <a:spcPct val="100000"/>
              </a:lnSpc>
              <a:spcBef>
                <a:spcPts val="0"/>
              </a:spcBef>
              <a:buNone/>
            </a:pPr>
            <a:r>
              <a:rPr lang="en-US" sz="2000" dirty="0"/>
              <a:t>The measure must describe the source of public revenue for the fund; and may include extensive legal detail. If establishing a new tax, you must include: </a:t>
            </a:r>
          </a:p>
          <a:p>
            <a:pPr>
              <a:lnSpc>
                <a:spcPct val="100000"/>
              </a:lnSpc>
              <a:spcBef>
                <a:spcPts val="0"/>
              </a:spcBef>
              <a:buClr>
                <a:srgbClr val="8360F2"/>
              </a:buClr>
              <a:buFont typeface="Wingdings" panose="05000000000000000000" pitchFamily="2" charset="2"/>
              <a:buChar char="Ø"/>
            </a:pPr>
            <a:r>
              <a:rPr lang="en-US" sz="1800" dirty="0"/>
              <a:t>a definition of the tax</a:t>
            </a:r>
          </a:p>
          <a:p>
            <a:pPr>
              <a:lnSpc>
                <a:spcPct val="100000"/>
              </a:lnSpc>
              <a:spcBef>
                <a:spcPts val="0"/>
              </a:spcBef>
              <a:buClr>
                <a:srgbClr val="8360F2"/>
              </a:buClr>
              <a:buFont typeface="Wingdings" panose="05000000000000000000" pitchFamily="2" charset="2"/>
              <a:buChar char="Ø"/>
            </a:pPr>
            <a:r>
              <a:rPr lang="en-US" sz="1800" dirty="0"/>
              <a:t>tax rate</a:t>
            </a:r>
          </a:p>
          <a:p>
            <a:pPr>
              <a:lnSpc>
                <a:spcPct val="100000"/>
              </a:lnSpc>
              <a:spcBef>
                <a:spcPts val="0"/>
              </a:spcBef>
              <a:buClr>
                <a:srgbClr val="8360F2"/>
              </a:buClr>
              <a:buFont typeface="Wingdings" panose="05000000000000000000" pitchFamily="2" charset="2"/>
              <a:buChar char="Ø"/>
            </a:pPr>
            <a:r>
              <a:rPr lang="en-US" sz="1800" dirty="0"/>
              <a:t>provisions for incorporation of state law &amp; tax collection</a:t>
            </a:r>
          </a:p>
          <a:p>
            <a:pPr>
              <a:lnSpc>
                <a:spcPct val="100000"/>
              </a:lnSpc>
              <a:spcBef>
                <a:spcPts val="0"/>
              </a:spcBef>
              <a:buClr>
                <a:srgbClr val="8360F2"/>
              </a:buClr>
              <a:buFont typeface="Wingdings" panose="05000000000000000000" pitchFamily="2" charset="2"/>
              <a:buChar char="Ø"/>
            </a:pPr>
            <a:r>
              <a:rPr lang="en-US" sz="1800" dirty="0"/>
              <a:t>exemptions and exclusions</a:t>
            </a:r>
          </a:p>
          <a:p>
            <a:pPr marL="0" indent="0">
              <a:lnSpc>
                <a:spcPct val="100000"/>
              </a:lnSpc>
              <a:spcBef>
                <a:spcPts val="0"/>
              </a:spcBef>
              <a:buNone/>
            </a:pPr>
            <a:endParaRPr lang="en-US" sz="1800" dirty="0"/>
          </a:p>
          <a:p>
            <a:pPr marL="0" indent="0">
              <a:lnSpc>
                <a:spcPct val="100000"/>
              </a:lnSpc>
              <a:spcBef>
                <a:spcPts val="0"/>
              </a:spcBef>
              <a:buNone/>
            </a:pPr>
            <a:r>
              <a:rPr lang="en-US" sz="1800" dirty="0"/>
              <a:t> </a:t>
            </a:r>
          </a:p>
        </p:txBody>
      </p:sp>
      <p:sp>
        <p:nvSpPr>
          <p:cNvPr id="14" name="Rectangle 13">
            <a:extLst>
              <a:ext uri="{FF2B5EF4-FFF2-40B4-BE49-F238E27FC236}">
                <a16:creationId xmlns:a16="http://schemas.microsoft.com/office/drawing/2014/main" id="{F5A66681-68B8-43F5-82BF-89DC122746BC}"/>
              </a:ext>
            </a:extLst>
          </p:cNvPr>
          <p:cNvSpPr/>
          <p:nvPr/>
        </p:nvSpPr>
        <p:spPr>
          <a:xfrm>
            <a:off x="7262037" y="680981"/>
            <a:ext cx="4249560" cy="5222412"/>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Content Placeholder 2">
            <a:extLst>
              <a:ext uri="{FF2B5EF4-FFF2-40B4-BE49-F238E27FC236}">
                <a16:creationId xmlns:a16="http://schemas.microsoft.com/office/drawing/2014/main" id="{985C9717-F13E-4DC7-BC7D-0AF89EEA37DF}"/>
              </a:ext>
            </a:extLst>
          </p:cNvPr>
          <p:cNvSpPr txBox="1">
            <a:spLocks/>
          </p:cNvSpPr>
          <p:nvPr/>
        </p:nvSpPr>
        <p:spPr>
          <a:xfrm>
            <a:off x="7527851" y="853753"/>
            <a:ext cx="3983746" cy="57150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en-US" b="1" dirty="0">
                <a:latin typeface="Bahnschrift" panose="020B0502040204020203" pitchFamily="34" charset="0"/>
              </a:rPr>
              <a:t>DURATION</a:t>
            </a:r>
            <a:endParaRPr lang="en-US" i="1" dirty="0">
              <a:solidFill>
                <a:srgbClr val="8360F2"/>
              </a:solidFill>
              <a:latin typeface="Bahnschrift" panose="020B0502040204020203" pitchFamily="34" charset="0"/>
            </a:endParaRPr>
          </a:p>
          <a:p>
            <a:pPr marL="0" indent="0">
              <a:lnSpc>
                <a:spcPct val="100000"/>
              </a:lnSpc>
              <a:spcBef>
                <a:spcPts val="0"/>
              </a:spcBef>
              <a:buFont typeface="Arial" panose="020B0604020202020204" pitchFamily="34" charset="0"/>
              <a:buNone/>
            </a:pPr>
            <a:endParaRPr lang="en-US" sz="2200" dirty="0"/>
          </a:p>
          <a:p>
            <a:pPr marL="0" indent="0">
              <a:buFont typeface="Arial" panose="020B0604020202020204" pitchFamily="34" charset="0"/>
              <a:buNone/>
            </a:pPr>
            <a:endParaRPr lang="en-US" sz="2200" dirty="0"/>
          </a:p>
        </p:txBody>
      </p:sp>
      <p:sp>
        <p:nvSpPr>
          <p:cNvPr id="16" name="Content Placeholder 2">
            <a:extLst>
              <a:ext uri="{FF2B5EF4-FFF2-40B4-BE49-F238E27FC236}">
                <a16:creationId xmlns:a16="http://schemas.microsoft.com/office/drawing/2014/main" id="{58271E60-D184-4821-B74B-33805370C4CD}"/>
              </a:ext>
            </a:extLst>
          </p:cNvPr>
          <p:cNvSpPr txBox="1">
            <a:spLocks/>
          </p:cNvSpPr>
          <p:nvPr/>
        </p:nvSpPr>
        <p:spPr>
          <a:xfrm>
            <a:off x="7453423" y="1464969"/>
            <a:ext cx="3877200" cy="375216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dirty="0"/>
              <a:t>Consider using a sunset (a date by which the fund must be reauthorized) as a selling point.</a:t>
            </a:r>
          </a:p>
          <a:p>
            <a:r>
              <a:rPr lang="en-US" sz="1800" dirty="0"/>
              <a:t>Rule of thumb: make sure the Fund is in place long enough to accomplish something significant, but short enough to convince the public there will be chance to evaluate it and rescind the measure if need be.</a:t>
            </a:r>
          </a:p>
          <a:p>
            <a:r>
              <a:rPr lang="en-US" sz="1800" dirty="0"/>
              <a:t>A standard sunset is 10 years.</a:t>
            </a:r>
          </a:p>
          <a:p>
            <a:r>
              <a:rPr lang="en-US" sz="1800" dirty="0"/>
              <a:t>In this section you might note that unspent funds can be carried over from year to year – a very important point. </a:t>
            </a:r>
          </a:p>
        </p:txBody>
      </p:sp>
      <p:graphicFrame>
        <p:nvGraphicFramePr>
          <p:cNvPr id="8" name="Table 7">
            <a:extLst>
              <a:ext uri="{FF2B5EF4-FFF2-40B4-BE49-F238E27FC236}">
                <a16:creationId xmlns:a16="http://schemas.microsoft.com/office/drawing/2014/main" id="{CFCFF9BA-A8BE-4BB1-B097-B57C783C9CEA}"/>
              </a:ext>
            </a:extLst>
          </p:cNvPr>
          <p:cNvGraphicFramePr>
            <a:graphicFrameLocks noGrp="1"/>
          </p:cNvGraphicFramePr>
          <p:nvPr>
            <p:extLst>
              <p:ext uri="{D42A27DB-BD31-4B8C-83A1-F6EECF244321}">
                <p14:modId xmlns:p14="http://schemas.microsoft.com/office/powerpoint/2010/main" val="1153825779"/>
              </p:ext>
            </p:extLst>
          </p:nvPr>
        </p:nvGraphicFramePr>
        <p:xfrm>
          <a:off x="241300" y="6293488"/>
          <a:ext cx="11605010" cy="370840"/>
        </p:xfrm>
        <a:graphic>
          <a:graphicData uri="http://schemas.openxmlformats.org/drawingml/2006/table">
            <a:tbl>
              <a:tblPr firstRow="1" bandRow="1">
                <a:tableStyleId>{5C22544A-7EE6-4342-B048-85BDC9FD1C3A}</a:tableStyleId>
              </a:tblPr>
              <a:tblGrid>
                <a:gridCol w="1160501">
                  <a:extLst>
                    <a:ext uri="{9D8B030D-6E8A-4147-A177-3AD203B41FA5}">
                      <a16:colId xmlns:a16="http://schemas.microsoft.com/office/drawing/2014/main" val="2694816392"/>
                    </a:ext>
                  </a:extLst>
                </a:gridCol>
                <a:gridCol w="1160501">
                  <a:extLst>
                    <a:ext uri="{9D8B030D-6E8A-4147-A177-3AD203B41FA5}">
                      <a16:colId xmlns:a16="http://schemas.microsoft.com/office/drawing/2014/main" val="673227032"/>
                    </a:ext>
                  </a:extLst>
                </a:gridCol>
                <a:gridCol w="1160501">
                  <a:extLst>
                    <a:ext uri="{9D8B030D-6E8A-4147-A177-3AD203B41FA5}">
                      <a16:colId xmlns:a16="http://schemas.microsoft.com/office/drawing/2014/main" val="2664145411"/>
                    </a:ext>
                  </a:extLst>
                </a:gridCol>
                <a:gridCol w="1160501">
                  <a:extLst>
                    <a:ext uri="{9D8B030D-6E8A-4147-A177-3AD203B41FA5}">
                      <a16:colId xmlns:a16="http://schemas.microsoft.com/office/drawing/2014/main" val="3273018065"/>
                    </a:ext>
                  </a:extLst>
                </a:gridCol>
                <a:gridCol w="1160501">
                  <a:extLst>
                    <a:ext uri="{9D8B030D-6E8A-4147-A177-3AD203B41FA5}">
                      <a16:colId xmlns:a16="http://schemas.microsoft.com/office/drawing/2014/main" val="3701361900"/>
                    </a:ext>
                  </a:extLst>
                </a:gridCol>
                <a:gridCol w="1160501">
                  <a:extLst>
                    <a:ext uri="{9D8B030D-6E8A-4147-A177-3AD203B41FA5}">
                      <a16:colId xmlns:a16="http://schemas.microsoft.com/office/drawing/2014/main" val="3258521543"/>
                    </a:ext>
                  </a:extLst>
                </a:gridCol>
                <a:gridCol w="1160501">
                  <a:extLst>
                    <a:ext uri="{9D8B030D-6E8A-4147-A177-3AD203B41FA5}">
                      <a16:colId xmlns:a16="http://schemas.microsoft.com/office/drawing/2014/main" val="3354525708"/>
                    </a:ext>
                  </a:extLst>
                </a:gridCol>
                <a:gridCol w="1160501">
                  <a:extLst>
                    <a:ext uri="{9D8B030D-6E8A-4147-A177-3AD203B41FA5}">
                      <a16:colId xmlns:a16="http://schemas.microsoft.com/office/drawing/2014/main" val="308073979"/>
                    </a:ext>
                  </a:extLst>
                </a:gridCol>
                <a:gridCol w="1160501">
                  <a:extLst>
                    <a:ext uri="{9D8B030D-6E8A-4147-A177-3AD203B41FA5}">
                      <a16:colId xmlns:a16="http://schemas.microsoft.com/office/drawing/2014/main" val="1064754402"/>
                    </a:ext>
                  </a:extLst>
                </a:gridCol>
                <a:gridCol w="1160501">
                  <a:extLst>
                    <a:ext uri="{9D8B030D-6E8A-4147-A177-3AD203B41FA5}">
                      <a16:colId xmlns:a16="http://schemas.microsoft.com/office/drawing/2014/main" val="1218872748"/>
                    </a:ext>
                  </a:extLst>
                </a:gridCol>
              </a:tblGrid>
              <a:tr h="370840">
                <a:tc>
                  <a:txBody>
                    <a:bodyPr/>
                    <a:lstStyle/>
                    <a:p>
                      <a:pPr algn="ctr"/>
                      <a:r>
                        <a:rPr lang="en-US" sz="1050" b="0" dirty="0">
                          <a:solidFill>
                            <a:srgbClr val="8360F2"/>
                          </a:solidFill>
                          <a:latin typeface="Bahnschrift" panose="020B0502040204020203" pitchFamily="34" charset="0"/>
                        </a:rPr>
                        <a:t>Title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Rationale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Purpose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Eligible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Excluded</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Oversight</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Administration</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Accountability</a:t>
                      </a:r>
                    </a:p>
                  </a:txBody>
                  <a:tcPr anchor="ctr">
                    <a:solidFill>
                      <a:schemeClr val="bg2"/>
                    </a:solidFill>
                  </a:tcPr>
                </a:tc>
                <a:tc>
                  <a:txBody>
                    <a:bodyPr/>
                    <a:lstStyle/>
                    <a:p>
                      <a:pPr algn="ctr"/>
                      <a:r>
                        <a:rPr lang="en-US" sz="1050" b="0" dirty="0">
                          <a:solidFill>
                            <a:schemeClr val="bg1"/>
                          </a:solidFill>
                          <a:latin typeface="Bahnschrift" panose="020B0502040204020203" pitchFamily="34" charset="0"/>
                        </a:rPr>
                        <a:t>Source</a:t>
                      </a:r>
                    </a:p>
                  </a:txBody>
                  <a:tcPr anchor="ctr">
                    <a:solidFill>
                      <a:srgbClr val="8360F2"/>
                    </a:solidFill>
                  </a:tcPr>
                </a:tc>
                <a:tc>
                  <a:txBody>
                    <a:bodyPr/>
                    <a:lstStyle/>
                    <a:p>
                      <a:pPr algn="ctr"/>
                      <a:r>
                        <a:rPr lang="en-US" sz="1050" b="0" dirty="0" err="1">
                          <a:solidFill>
                            <a:srgbClr val="8360F2"/>
                          </a:solidFill>
                          <a:latin typeface="Bahnschrift" panose="020B0502040204020203" pitchFamily="34" charset="0"/>
                        </a:rPr>
                        <a:t>Supplantation</a:t>
                      </a:r>
                      <a:endParaRPr lang="en-US" sz="1050" b="0" dirty="0">
                        <a:solidFill>
                          <a:srgbClr val="8360F2"/>
                        </a:solidFill>
                        <a:latin typeface="Bahnschrift" panose="020B0502040204020203" pitchFamily="34" charset="0"/>
                      </a:endParaRPr>
                    </a:p>
                  </a:txBody>
                  <a:tcPr anchor="ctr">
                    <a:solidFill>
                      <a:schemeClr val="bg2"/>
                    </a:solidFill>
                  </a:tcPr>
                </a:tc>
                <a:extLst>
                  <a:ext uri="{0D108BD9-81ED-4DB2-BD59-A6C34878D82A}">
                    <a16:rowId xmlns:a16="http://schemas.microsoft.com/office/drawing/2014/main" val="1793034129"/>
                  </a:ext>
                </a:extLst>
              </a:tr>
            </a:tbl>
          </a:graphicData>
        </a:graphic>
      </p:graphicFrame>
      <p:sp>
        <p:nvSpPr>
          <p:cNvPr id="12" name="TextBox 11">
            <a:extLst>
              <a:ext uri="{FF2B5EF4-FFF2-40B4-BE49-F238E27FC236}">
                <a16:creationId xmlns:a16="http://schemas.microsoft.com/office/drawing/2014/main" id="{F0C585BE-24CF-4BD1-A3BD-47A21474FC7F}"/>
              </a:ext>
            </a:extLst>
          </p:cNvPr>
          <p:cNvSpPr txBox="1"/>
          <p:nvPr/>
        </p:nvSpPr>
        <p:spPr>
          <a:xfrm>
            <a:off x="561072" y="5217138"/>
            <a:ext cx="6344652" cy="830997"/>
          </a:xfrm>
          <a:prstGeom prst="rect">
            <a:avLst/>
          </a:prstGeom>
          <a:noFill/>
        </p:spPr>
        <p:txBody>
          <a:bodyPr wrap="square">
            <a:spAutoFit/>
          </a:bodyPr>
          <a:lstStyle/>
          <a:p>
            <a:pPr marL="0" indent="0">
              <a:buNone/>
            </a:pPr>
            <a:r>
              <a:rPr lang="en-US" sz="1600" b="1" i="1" dirty="0">
                <a:solidFill>
                  <a:srgbClr val="8360F2"/>
                </a:solidFill>
              </a:rPr>
              <a:t>TIP: </a:t>
            </a:r>
            <a:r>
              <a:rPr lang="en-US" sz="1600" i="1" dirty="0">
                <a:solidFill>
                  <a:srgbClr val="8360F2"/>
                </a:solidFill>
              </a:rPr>
              <a:t>Give the fund a name, such as Solano Fund for Children and Youth, or simply Children’s Fund.  The name will be used many times, including for accounting purposes.  Put the words “child” or “youth” in the name.</a:t>
            </a:r>
          </a:p>
        </p:txBody>
      </p:sp>
    </p:spTree>
    <p:extLst>
      <p:ext uri="{BB962C8B-B14F-4D97-AF65-F5344CB8AC3E}">
        <p14:creationId xmlns:p14="http://schemas.microsoft.com/office/powerpoint/2010/main" val="27795961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DAF8728-12F8-424F-B66F-2831529A092D}"/>
              </a:ext>
            </a:extLst>
          </p:cNvPr>
          <p:cNvSpPr>
            <a:spLocks noGrp="1"/>
          </p:cNvSpPr>
          <p:nvPr>
            <p:ph type="title"/>
          </p:nvPr>
        </p:nvSpPr>
        <p:spPr>
          <a:xfrm>
            <a:off x="1232559" y="730785"/>
            <a:ext cx="4723982" cy="1613831"/>
          </a:xfrm>
        </p:spPr>
        <p:txBody>
          <a:bodyPr/>
          <a:lstStyle/>
          <a:p>
            <a:r>
              <a:rPr lang="en-US" dirty="0"/>
              <a:t>Preventing supplantation</a:t>
            </a:r>
          </a:p>
        </p:txBody>
      </p:sp>
      <p:sp>
        <p:nvSpPr>
          <p:cNvPr id="3" name="Content Placeholder 2">
            <a:extLst>
              <a:ext uri="{FF2B5EF4-FFF2-40B4-BE49-F238E27FC236}">
                <a16:creationId xmlns:a16="http://schemas.microsoft.com/office/drawing/2014/main" id="{CB2D30AD-970C-4BD9-AD10-B4F947F9C400}"/>
              </a:ext>
            </a:extLst>
          </p:cNvPr>
          <p:cNvSpPr>
            <a:spLocks noGrp="1"/>
          </p:cNvSpPr>
          <p:nvPr>
            <p:ph idx="1"/>
          </p:nvPr>
        </p:nvSpPr>
        <p:spPr/>
        <p:txBody>
          <a:bodyPr>
            <a:normAutofit/>
          </a:bodyPr>
          <a:lstStyle/>
          <a:p>
            <a:pPr marL="0" indent="0">
              <a:buNone/>
            </a:pPr>
            <a:r>
              <a:rPr lang="en-US" sz="2400" dirty="0">
                <a:solidFill>
                  <a:srgbClr val="8360F2"/>
                </a:solidFill>
              </a:rPr>
              <a:t>This is a critical part of a measure – the assurance that new funds are not used to supplant existing funds. This needs to be stated clearly as an explicit goal in 2 ways:</a:t>
            </a:r>
          </a:p>
          <a:p>
            <a:r>
              <a:rPr lang="en-US" sz="2400" dirty="0">
                <a:solidFill>
                  <a:srgbClr val="8360F2"/>
                </a:solidFill>
              </a:rPr>
              <a:t>Creating new or expanded services articulated as goal</a:t>
            </a:r>
          </a:p>
          <a:p>
            <a:r>
              <a:rPr lang="en-US" sz="2400" dirty="0">
                <a:solidFill>
                  <a:srgbClr val="8360F2"/>
                </a:solidFill>
              </a:rPr>
              <a:t>Disallowing supplanting funding for existing services</a:t>
            </a:r>
          </a:p>
          <a:p>
            <a:pPr marL="0" indent="0">
              <a:buNone/>
            </a:pPr>
            <a:endParaRPr lang="en-US" sz="2400" dirty="0"/>
          </a:p>
        </p:txBody>
      </p:sp>
      <p:sp>
        <p:nvSpPr>
          <p:cNvPr id="6" name="Rectangle 5">
            <a:extLst>
              <a:ext uri="{FF2B5EF4-FFF2-40B4-BE49-F238E27FC236}">
                <a16:creationId xmlns:a16="http://schemas.microsoft.com/office/drawing/2014/main" id="{B6B0F6DA-C8D0-49DC-8CBE-5AA829299D1A}"/>
              </a:ext>
            </a:extLst>
          </p:cNvPr>
          <p:cNvSpPr/>
          <p:nvPr/>
        </p:nvSpPr>
        <p:spPr>
          <a:xfrm>
            <a:off x="6283168" y="982176"/>
            <a:ext cx="5284098" cy="4893647"/>
          </a:xfrm>
          <a:prstGeom prst="rect">
            <a:avLst/>
          </a:prstGeom>
        </p:spPr>
        <p:txBody>
          <a:bodyPr wrap="square">
            <a:spAutoFit/>
          </a:bodyPr>
          <a:lstStyle/>
          <a:p>
            <a:r>
              <a:rPr lang="en-US" sz="2400" dirty="0">
                <a:latin typeface="Bahnschrift" panose="020B0502040204020203" pitchFamily="34" charset="0"/>
              </a:rPr>
              <a:t>What is a </a:t>
            </a:r>
            <a:r>
              <a:rPr lang="en-US" sz="2400" b="1" dirty="0">
                <a:solidFill>
                  <a:srgbClr val="8360F2"/>
                </a:solidFill>
                <a:latin typeface="Bahnschrift" panose="020B0502040204020203" pitchFamily="34" charset="0"/>
              </a:rPr>
              <a:t>CHILDREN AND YOUTH BASELINE BUDGET</a:t>
            </a:r>
            <a:r>
              <a:rPr lang="en-US" sz="2400" dirty="0">
                <a:latin typeface="Bahnschrift" panose="020B0502040204020203" pitchFamily="34" charset="0"/>
              </a:rPr>
              <a:t>?</a:t>
            </a:r>
          </a:p>
          <a:p>
            <a:endParaRPr lang="en-US" sz="2400" dirty="0">
              <a:latin typeface="Bahnschrift" panose="020B0502040204020203" pitchFamily="34" charset="0"/>
            </a:endParaRPr>
          </a:p>
          <a:p>
            <a:r>
              <a:rPr lang="en-US" sz="2400" dirty="0">
                <a:latin typeface="Bahnschrift" panose="020B0502040204020203" pitchFamily="34" charset="0"/>
              </a:rPr>
              <a:t>Maintenance of effort requirement for current level of local spending.</a:t>
            </a:r>
          </a:p>
          <a:p>
            <a:pPr marL="342900" indent="-342900">
              <a:buFont typeface="Arial" panose="020B0604020202020204" pitchFamily="34" charset="0"/>
              <a:buChar char="•"/>
            </a:pPr>
            <a:r>
              <a:rPr lang="en-US" sz="2400" dirty="0">
                <a:latin typeface="Bahnschrift" panose="020B0502040204020203" pitchFamily="34" charset="0"/>
              </a:rPr>
              <a:t>Can be calculated by local fiscal officers after measure passes.</a:t>
            </a:r>
          </a:p>
          <a:p>
            <a:pPr marL="342900" indent="-342900">
              <a:buFont typeface="Arial" panose="020B0604020202020204" pitchFamily="34" charset="0"/>
              <a:buChar char="•"/>
            </a:pPr>
            <a:r>
              <a:rPr lang="en-US" sz="2400" dirty="0">
                <a:latin typeface="Bahnschrift" panose="020B0502040204020203" pitchFamily="34" charset="0"/>
              </a:rPr>
              <a:t>Creates high visibility for children’s spending within each department of government.</a:t>
            </a:r>
          </a:p>
          <a:p>
            <a:pPr marL="342900" indent="-342900">
              <a:buFont typeface="Arial" panose="020B0604020202020204" pitchFamily="34" charset="0"/>
              <a:buChar char="•"/>
            </a:pPr>
            <a:r>
              <a:rPr lang="en-US" sz="2400" dirty="0">
                <a:latin typeface="Bahnschrift" panose="020B0502040204020203" pitchFamily="34" charset="0"/>
              </a:rPr>
              <a:t>Develops ongoing way to measure spending on kids.</a:t>
            </a:r>
          </a:p>
          <a:p>
            <a:endParaRPr lang="en-US" sz="2400" dirty="0">
              <a:latin typeface="Bahnschrift" panose="020B0502040204020203" pitchFamily="34" charset="0"/>
            </a:endParaRPr>
          </a:p>
        </p:txBody>
      </p:sp>
      <p:graphicFrame>
        <p:nvGraphicFramePr>
          <p:cNvPr id="7" name="Table 6">
            <a:extLst>
              <a:ext uri="{FF2B5EF4-FFF2-40B4-BE49-F238E27FC236}">
                <a16:creationId xmlns:a16="http://schemas.microsoft.com/office/drawing/2014/main" id="{C38DE0A2-D5EF-4F18-AF12-31C222CADE24}"/>
              </a:ext>
            </a:extLst>
          </p:cNvPr>
          <p:cNvGraphicFramePr>
            <a:graphicFrameLocks noGrp="1"/>
          </p:cNvGraphicFramePr>
          <p:nvPr>
            <p:extLst>
              <p:ext uri="{D42A27DB-BD31-4B8C-83A1-F6EECF244321}">
                <p14:modId xmlns:p14="http://schemas.microsoft.com/office/powerpoint/2010/main" val="3547455571"/>
              </p:ext>
            </p:extLst>
          </p:nvPr>
        </p:nvGraphicFramePr>
        <p:xfrm>
          <a:off x="241300" y="6280788"/>
          <a:ext cx="11605010" cy="370840"/>
        </p:xfrm>
        <a:graphic>
          <a:graphicData uri="http://schemas.openxmlformats.org/drawingml/2006/table">
            <a:tbl>
              <a:tblPr firstRow="1" bandRow="1">
                <a:tableStyleId>{5C22544A-7EE6-4342-B048-85BDC9FD1C3A}</a:tableStyleId>
              </a:tblPr>
              <a:tblGrid>
                <a:gridCol w="1160501">
                  <a:extLst>
                    <a:ext uri="{9D8B030D-6E8A-4147-A177-3AD203B41FA5}">
                      <a16:colId xmlns:a16="http://schemas.microsoft.com/office/drawing/2014/main" val="2694816392"/>
                    </a:ext>
                  </a:extLst>
                </a:gridCol>
                <a:gridCol w="1160501">
                  <a:extLst>
                    <a:ext uri="{9D8B030D-6E8A-4147-A177-3AD203B41FA5}">
                      <a16:colId xmlns:a16="http://schemas.microsoft.com/office/drawing/2014/main" val="673227032"/>
                    </a:ext>
                  </a:extLst>
                </a:gridCol>
                <a:gridCol w="1160501">
                  <a:extLst>
                    <a:ext uri="{9D8B030D-6E8A-4147-A177-3AD203B41FA5}">
                      <a16:colId xmlns:a16="http://schemas.microsoft.com/office/drawing/2014/main" val="2664145411"/>
                    </a:ext>
                  </a:extLst>
                </a:gridCol>
                <a:gridCol w="1160501">
                  <a:extLst>
                    <a:ext uri="{9D8B030D-6E8A-4147-A177-3AD203B41FA5}">
                      <a16:colId xmlns:a16="http://schemas.microsoft.com/office/drawing/2014/main" val="3273018065"/>
                    </a:ext>
                  </a:extLst>
                </a:gridCol>
                <a:gridCol w="1160501">
                  <a:extLst>
                    <a:ext uri="{9D8B030D-6E8A-4147-A177-3AD203B41FA5}">
                      <a16:colId xmlns:a16="http://schemas.microsoft.com/office/drawing/2014/main" val="3701361900"/>
                    </a:ext>
                  </a:extLst>
                </a:gridCol>
                <a:gridCol w="1160501">
                  <a:extLst>
                    <a:ext uri="{9D8B030D-6E8A-4147-A177-3AD203B41FA5}">
                      <a16:colId xmlns:a16="http://schemas.microsoft.com/office/drawing/2014/main" val="3258521543"/>
                    </a:ext>
                  </a:extLst>
                </a:gridCol>
                <a:gridCol w="1160501">
                  <a:extLst>
                    <a:ext uri="{9D8B030D-6E8A-4147-A177-3AD203B41FA5}">
                      <a16:colId xmlns:a16="http://schemas.microsoft.com/office/drawing/2014/main" val="3354525708"/>
                    </a:ext>
                  </a:extLst>
                </a:gridCol>
                <a:gridCol w="1160501">
                  <a:extLst>
                    <a:ext uri="{9D8B030D-6E8A-4147-A177-3AD203B41FA5}">
                      <a16:colId xmlns:a16="http://schemas.microsoft.com/office/drawing/2014/main" val="308073979"/>
                    </a:ext>
                  </a:extLst>
                </a:gridCol>
                <a:gridCol w="1160501">
                  <a:extLst>
                    <a:ext uri="{9D8B030D-6E8A-4147-A177-3AD203B41FA5}">
                      <a16:colId xmlns:a16="http://schemas.microsoft.com/office/drawing/2014/main" val="1064754402"/>
                    </a:ext>
                  </a:extLst>
                </a:gridCol>
                <a:gridCol w="1160501">
                  <a:extLst>
                    <a:ext uri="{9D8B030D-6E8A-4147-A177-3AD203B41FA5}">
                      <a16:colId xmlns:a16="http://schemas.microsoft.com/office/drawing/2014/main" val="1218872748"/>
                    </a:ext>
                  </a:extLst>
                </a:gridCol>
              </a:tblGrid>
              <a:tr h="370840">
                <a:tc>
                  <a:txBody>
                    <a:bodyPr/>
                    <a:lstStyle/>
                    <a:p>
                      <a:pPr algn="ctr"/>
                      <a:r>
                        <a:rPr lang="en-US" sz="1050" b="0" dirty="0">
                          <a:solidFill>
                            <a:srgbClr val="8360F2"/>
                          </a:solidFill>
                          <a:latin typeface="Bahnschrift" panose="020B0502040204020203" pitchFamily="34" charset="0"/>
                        </a:rPr>
                        <a:t>Title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Rationale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Purpose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Eligible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Excluded</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Oversight</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Administration</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Accountability</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Source</a:t>
                      </a:r>
                    </a:p>
                  </a:txBody>
                  <a:tcPr anchor="ctr">
                    <a:solidFill>
                      <a:schemeClr val="bg2"/>
                    </a:solidFill>
                  </a:tcPr>
                </a:tc>
                <a:tc>
                  <a:txBody>
                    <a:bodyPr/>
                    <a:lstStyle/>
                    <a:p>
                      <a:pPr algn="ctr"/>
                      <a:r>
                        <a:rPr lang="en-US" sz="1050" b="0" dirty="0" err="1">
                          <a:solidFill>
                            <a:schemeClr val="bg1"/>
                          </a:solidFill>
                          <a:latin typeface="Bahnschrift" panose="020B0502040204020203" pitchFamily="34" charset="0"/>
                        </a:rPr>
                        <a:t>Supplantation</a:t>
                      </a:r>
                      <a:endParaRPr lang="en-US" sz="1050" b="0" dirty="0">
                        <a:solidFill>
                          <a:schemeClr val="bg1"/>
                        </a:solidFill>
                        <a:latin typeface="Bahnschrift" panose="020B0502040204020203" pitchFamily="34" charset="0"/>
                      </a:endParaRPr>
                    </a:p>
                  </a:txBody>
                  <a:tcPr anchor="ctr">
                    <a:solidFill>
                      <a:srgbClr val="8360F2"/>
                    </a:solidFill>
                  </a:tcPr>
                </a:tc>
                <a:extLst>
                  <a:ext uri="{0D108BD9-81ED-4DB2-BD59-A6C34878D82A}">
                    <a16:rowId xmlns:a16="http://schemas.microsoft.com/office/drawing/2014/main" val="1793034129"/>
                  </a:ext>
                </a:extLst>
              </a:tr>
            </a:tbl>
          </a:graphicData>
        </a:graphic>
      </p:graphicFrame>
    </p:spTree>
    <p:extLst>
      <p:ext uri="{BB962C8B-B14F-4D97-AF65-F5344CB8AC3E}">
        <p14:creationId xmlns:p14="http://schemas.microsoft.com/office/powerpoint/2010/main" val="22507986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Arrow: Pentagon 24">
            <a:extLst>
              <a:ext uri="{FF2B5EF4-FFF2-40B4-BE49-F238E27FC236}">
                <a16:creationId xmlns:a16="http://schemas.microsoft.com/office/drawing/2014/main" id="{BAB6F7E2-94A1-47B5-81A0-A0478040250E}"/>
              </a:ext>
            </a:extLst>
          </p:cNvPr>
          <p:cNvSpPr/>
          <p:nvPr/>
        </p:nvSpPr>
        <p:spPr>
          <a:xfrm flipH="1">
            <a:off x="8064030" y="4177436"/>
            <a:ext cx="4142874" cy="1491916"/>
          </a:xfrm>
          <a:prstGeom prst="homePlat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D3977E17-1441-4CCF-B8A8-84C072CEE00E}"/>
              </a:ext>
            </a:extLst>
          </p:cNvPr>
          <p:cNvSpPr/>
          <p:nvPr/>
        </p:nvSpPr>
        <p:spPr>
          <a:xfrm>
            <a:off x="10544542" y="4247625"/>
            <a:ext cx="1507958" cy="461665"/>
          </a:xfrm>
          <a:prstGeom prst="rect">
            <a:avLst/>
          </a:prstGeom>
        </p:spPr>
        <p:txBody>
          <a:bodyPr wrap="square">
            <a:spAutoFit/>
          </a:bodyPr>
          <a:lstStyle/>
          <a:p>
            <a:r>
              <a:rPr lang="en-US" sz="2400" b="1" dirty="0">
                <a:latin typeface="Bahnschrift" panose="020B0502040204020203" pitchFamily="34" charset="0"/>
              </a:rPr>
              <a:t>STRONG</a:t>
            </a:r>
          </a:p>
        </p:txBody>
      </p:sp>
      <p:sp>
        <p:nvSpPr>
          <p:cNvPr id="27" name="Rectangle 26">
            <a:extLst>
              <a:ext uri="{FF2B5EF4-FFF2-40B4-BE49-F238E27FC236}">
                <a16:creationId xmlns:a16="http://schemas.microsoft.com/office/drawing/2014/main" id="{32835F70-4F52-4124-A489-58B709889EE8}"/>
              </a:ext>
            </a:extLst>
          </p:cNvPr>
          <p:cNvSpPr/>
          <p:nvPr/>
        </p:nvSpPr>
        <p:spPr>
          <a:xfrm>
            <a:off x="10478368" y="4779479"/>
            <a:ext cx="1507958" cy="954107"/>
          </a:xfrm>
          <a:prstGeom prst="rect">
            <a:avLst/>
          </a:prstGeom>
        </p:spPr>
        <p:txBody>
          <a:bodyPr wrap="square">
            <a:spAutoFit/>
          </a:bodyPr>
          <a:lstStyle/>
          <a:p>
            <a:pPr algn="r"/>
            <a:r>
              <a:rPr lang="en-US" sz="1400" dirty="0"/>
              <a:t>RECEIVED</a:t>
            </a:r>
          </a:p>
          <a:p>
            <a:pPr algn="r"/>
            <a:endParaRPr lang="en-US" sz="1400" dirty="0"/>
          </a:p>
          <a:p>
            <a:pPr algn="r"/>
            <a:endParaRPr lang="en-US" sz="1400" dirty="0"/>
          </a:p>
          <a:p>
            <a:pPr algn="r"/>
            <a:r>
              <a:rPr lang="en-US" sz="1400" dirty="0"/>
              <a:t>OF THE VOTE</a:t>
            </a:r>
          </a:p>
        </p:txBody>
      </p:sp>
      <p:sp>
        <p:nvSpPr>
          <p:cNvPr id="28" name="Rectangle 27">
            <a:extLst>
              <a:ext uri="{FF2B5EF4-FFF2-40B4-BE49-F238E27FC236}">
                <a16:creationId xmlns:a16="http://schemas.microsoft.com/office/drawing/2014/main" id="{5F2257C7-F166-49A2-AE8D-AE71621A0ABD}"/>
              </a:ext>
            </a:extLst>
          </p:cNvPr>
          <p:cNvSpPr/>
          <p:nvPr/>
        </p:nvSpPr>
        <p:spPr>
          <a:xfrm>
            <a:off x="10915516" y="4980845"/>
            <a:ext cx="1066801" cy="584775"/>
          </a:xfrm>
          <a:prstGeom prst="rect">
            <a:avLst/>
          </a:prstGeom>
        </p:spPr>
        <p:txBody>
          <a:bodyPr wrap="square">
            <a:spAutoFit/>
          </a:bodyPr>
          <a:lstStyle/>
          <a:p>
            <a:pPr algn="r"/>
            <a:r>
              <a:rPr lang="en-US" sz="3200" dirty="0">
                <a:latin typeface="Bahnschrift" panose="020B0502040204020203" pitchFamily="34" charset="0"/>
              </a:rPr>
              <a:t>65%</a:t>
            </a:r>
          </a:p>
        </p:txBody>
      </p:sp>
      <p:sp>
        <p:nvSpPr>
          <p:cNvPr id="5" name="Arrow: Pentagon 4">
            <a:extLst>
              <a:ext uri="{FF2B5EF4-FFF2-40B4-BE49-F238E27FC236}">
                <a16:creationId xmlns:a16="http://schemas.microsoft.com/office/drawing/2014/main" id="{48BA3F90-FC66-4C0D-9F23-A101073FF520}"/>
              </a:ext>
            </a:extLst>
          </p:cNvPr>
          <p:cNvSpPr/>
          <p:nvPr/>
        </p:nvSpPr>
        <p:spPr>
          <a:xfrm flipH="1">
            <a:off x="8049126" y="1973909"/>
            <a:ext cx="4142874" cy="1491916"/>
          </a:xfrm>
          <a:prstGeom prst="homePlate">
            <a:avLst/>
          </a:prstGeom>
          <a:solidFill>
            <a:srgbClr val="F0DA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66509AB-44BB-4C3C-B58D-F80507B7019B}"/>
              </a:ext>
            </a:extLst>
          </p:cNvPr>
          <p:cNvSpPr/>
          <p:nvPr/>
        </p:nvSpPr>
        <p:spPr>
          <a:xfrm>
            <a:off x="-23627" y="0"/>
            <a:ext cx="4573544" cy="6858000"/>
          </a:xfrm>
          <a:prstGeom prst="rect">
            <a:avLst/>
          </a:prstGeom>
          <a:solidFill>
            <a:srgbClr val="8360F2"/>
          </a:solidFill>
          <a:ln>
            <a:solidFill>
              <a:srgbClr val="8360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808855B-4FD3-49BC-8EBD-32EBF2F50543}"/>
              </a:ext>
            </a:extLst>
          </p:cNvPr>
          <p:cNvSpPr>
            <a:spLocks noGrp="1"/>
          </p:cNvSpPr>
          <p:nvPr>
            <p:ph type="title"/>
          </p:nvPr>
        </p:nvSpPr>
        <p:spPr>
          <a:xfrm>
            <a:off x="443163" y="412837"/>
            <a:ext cx="3886200" cy="2378075"/>
          </a:xfrm>
        </p:spPr>
        <p:txBody>
          <a:bodyPr>
            <a:normAutofit fontScale="90000"/>
          </a:bodyPr>
          <a:lstStyle/>
          <a:p>
            <a:r>
              <a:rPr lang="en-US" dirty="0">
                <a:solidFill>
                  <a:schemeClr val="bg1"/>
                </a:solidFill>
                <a:latin typeface="Arial Black" panose="020B0A04020102020204" pitchFamily="34" charset="0"/>
              </a:rPr>
              <a:t>Translating to the ballot question</a:t>
            </a:r>
          </a:p>
        </p:txBody>
      </p:sp>
      <p:sp>
        <p:nvSpPr>
          <p:cNvPr id="3" name="Content Placeholder 2">
            <a:extLst>
              <a:ext uri="{FF2B5EF4-FFF2-40B4-BE49-F238E27FC236}">
                <a16:creationId xmlns:a16="http://schemas.microsoft.com/office/drawing/2014/main" id="{489B0BF1-D326-45BB-B374-EFC38934DF67}"/>
              </a:ext>
            </a:extLst>
          </p:cNvPr>
          <p:cNvSpPr>
            <a:spLocks noGrp="1"/>
          </p:cNvSpPr>
          <p:nvPr>
            <p:ph idx="1"/>
          </p:nvPr>
        </p:nvSpPr>
        <p:spPr>
          <a:xfrm>
            <a:off x="449179" y="2649856"/>
            <a:ext cx="3880184" cy="2950285"/>
          </a:xfrm>
        </p:spPr>
        <p:txBody>
          <a:bodyPr>
            <a:noAutofit/>
          </a:bodyPr>
          <a:lstStyle/>
          <a:p>
            <a:pPr marL="0" indent="0">
              <a:buNone/>
            </a:pPr>
            <a:r>
              <a:rPr lang="en-US" sz="2000" dirty="0">
                <a:solidFill>
                  <a:schemeClr val="bg1"/>
                </a:solidFill>
              </a:rPr>
              <a:t>The City or County attorney will translate your measure into the ballot question. The framing of this question is crucial, as it is the final (and in many cases only) representation of your measure people will see before they vote.</a:t>
            </a:r>
          </a:p>
          <a:p>
            <a:pPr marL="0" indent="0">
              <a:buNone/>
            </a:pPr>
            <a:endParaRPr lang="en-US" sz="2000" dirty="0">
              <a:solidFill>
                <a:schemeClr val="bg1"/>
              </a:solidFill>
            </a:endParaRPr>
          </a:p>
          <a:p>
            <a:pPr marL="0" indent="0">
              <a:buNone/>
            </a:pPr>
            <a:r>
              <a:rPr lang="en-US" sz="2000" dirty="0">
                <a:solidFill>
                  <a:schemeClr val="bg1"/>
                </a:solidFill>
                <a:latin typeface="Bahnschrift" panose="020B0502040204020203" pitchFamily="34" charset="0"/>
              </a:rPr>
              <a:t>Before the question is finalized for the ballot, many cities or counties provide a formal hearing to appeal the wording.  USE IT</a:t>
            </a:r>
            <a:endParaRPr lang="en-US" sz="2000" dirty="0">
              <a:solidFill>
                <a:schemeClr val="bg1"/>
              </a:solidFill>
            </a:endParaRPr>
          </a:p>
        </p:txBody>
      </p:sp>
      <p:sp>
        <p:nvSpPr>
          <p:cNvPr id="15" name="Content Placeholder 2">
            <a:extLst>
              <a:ext uri="{FF2B5EF4-FFF2-40B4-BE49-F238E27FC236}">
                <a16:creationId xmlns:a16="http://schemas.microsoft.com/office/drawing/2014/main" id="{135328E3-C062-4EF3-A0FC-7DE424A7534F}"/>
              </a:ext>
            </a:extLst>
          </p:cNvPr>
          <p:cNvSpPr txBox="1">
            <a:spLocks/>
          </p:cNvSpPr>
          <p:nvPr/>
        </p:nvSpPr>
        <p:spPr>
          <a:xfrm>
            <a:off x="4592382" y="2978211"/>
            <a:ext cx="5738731" cy="355711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pPr>
            <a:endParaRPr lang="en-US" sz="1600" dirty="0">
              <a:latin typeface="Bahnschrift" panose="020B0502040204020203" pitchFamily="34" charset="0"/>
            </a:endParaRPr>
          </a:p>
        </p:txBody>
      </p:sp>
      <p:sp>
        <p:nvSpPr>
          <p:cNvPr id="16" name="Rectangle 15">
            <a:extLst>
              <a:ext uri="{FF2B5EF4-FFF2-40B4-BE49-F238E27FC236}">
                <a16:creationId xmlns:a16="http://schemas.microsoft.com/office/drawing/2014/main" id="{065F5782-3E8D-4874-A71D-BE92BAE51D90}"/>
              </a:ext>
            </a:extLst>
          </p:cNvPr>
          <p:cNvSpPr/>
          <p:nvPr/>
        </p:nvSpPr>
        <p:spPr>
          <a:xfrm>
            <a:off x="5016707" y="1679305"/>
            <a:ext cx="5118761" cy="1821196"/>
          </a:xfrm>
          <a:prstGeom prst="rect">
            <a:avLst/>
          </a:prstGeom>
        </p:spPr>
        <p:txBody>
          <a:bodyPr wrap="square">
            <a:spAutoFit/>
          </a:bodyPr>
          <a:lstStyle/>
          <a:p>
            <a:r>
              <a:rPr lang="en-US" sz="1600" dirty="0">
                <a:latin typeface="Bahnschrift" panose="020B0502040204020203" pitchFamily="34" charset="0"/>
              </a:rPr>
              <a:t>Shall the City impose a new gross receipts tax of 1% on revenues a business receives from leasing warehouse space in San Francisco, and 3.5% on revenues a business receives from leasing some commercial spaces in San Francisco, to fund quality early care and education for young children and for other public purposes?  </a:t>
            </a:r>
          </a:p>
        </p:txBody>
      </p:sp>
      <p:sp>
        <p:nvSpPr>
          <p:cNvPr id="17" name="Title 1">
            <a:extLst>
              <a:ext uri="{FF2B5EF4-FFF2-40B4-BE49-F238E27FC236}">
                <a16:creationId xmlns:a16="http://schemas.microsoft.com/office/drawing/2014/main" id="{85B70BEF-92DC-4674-9A64-35CEF2BEADD4}"/>
              </a:ext>
            </a:extLst>
          </p:cNvPr>
          <p:cNvSpPr txBox="1">
            <a:spLocks/>
          </p:cNvSpPr>
          <p:nvPr/>
        </p:nvSpPr>
        <p:spPr>
          <a:xfrm>
            <a:off x="4796153" y="519211"/>
            <a:ext cx="7327541" cy="1235961"/>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300" dirty="0">
                <a:solidFill>
                  <a:srgbClr val="8360F2"/>
                </a:solidFill>
                <a:latin typeface="Bahnschrift" panose="020B0502040204020203" pitchFamily="34" charset="0"/>
              </a:rPr>
              <a:t>Can you spot the stronger question?</a:t>
            </a:r>
            <a:endParaRPr lang="en-US" dirty="0">
              <a:solidFill>
                <a:srgbClr val="8360F2"/>
              </a:solidFill>
              <a:latin typeface="Bahnschrift" panose="020B0502040204020203" pitchFamily="34" charset="0"/>
            </a:endParaRPr>
          </a:p>
        </p:txBody>
      </p:sp>
      <p:sp>
        <p:nvSpPr>
          <p:cNvPr id="22" name="Rectangle 21">
            <a:extLst>
              <a:ext uri="{FF2B5EF4-FFF2-40B4-BE49-F238E27FC236}">
                <a16:creationId xmlns:a16="http://schemas.microsoft.com/office/drawing/2014/main" id="{9A441518-B8E4-4FEE-871A-CF252B8824D2}"/>
              </a:ext>
            </a:extLst>
          </p:cNvPr>
          <p:cNvSpPr/>
          <p:nvPr/>
        </p:nvSpPr>
        <p:spPr>
          <a:xfrm>
            <a:off x="10608355" y="2077146"/>
            <a:ext cx="1507958" cy="461665"/>
          </a:xfrm>
          <a:prstGeom prst="rect">
            <a:avLst/>
          </a:prstGeom>
        </p:spPr>
        <p:txBody>
          <a:bodyPr wrap="square">
            <a:spAutoFit/>
          </a:bodyPr>
          <a:lstStyle/>
          <a:p>
            <a:r>
              <a:rPr lang="en-US" sz="2400" b="1" dirty="0">
                <a:latin typeface="Bahnschrift" panose="020B0502040204020203" pitchFamily="34" charset="0"/>
              </a:rPr>
              <a:t>WEAK</a:t>
            </a:r>
          </a:p>
        </p:txBody>
      </p:sp>
      <p:sp>
        <p:nvSpPr>
          <p:cNvPr id="23" name="Rectangle 22">
            <a:extLst>
              <a:ext uri="{FF2B5EF4-FFF2-40B4-BE49-F238E27FC236}">
                <a16:creationId xmlns:a16="http://schemas.microsoft.com/office/drawing/2014/main" id="{2D99CB17-6310-4FB5-848C-5EF6DD80E37A}"/>
              </a:ext>
            </a:extLst>
          </p:cNvPr>
          <p:cNvSpPr/>
          <p:nvPr/>
        </p:nvSpPr>
        <p:spPr>
          <a:xfrm>
            <a:off x="10462640" y="2538811"/>
            <a:ext cx="1507958" cy="954107"/>
          </a:xfrm>
          <a:prstGeom prst="rect">
            <a:avLst/>
          </a:prstGeom>
        </p:spPr>
        <p:txBody>
          <a:bodyPr wrap="square">
            <a:spAutoFit/>
          </a:bodyPr>
          <a:lstStyle/>
          <a:p>
            <a:pPr algn="r"/>
            <a:r>
              <a:rPr lang="en-US" sz="1400" dirty="0"/>
              <a:t>RECEIVED</a:t>
            </a:r>
          </a:p>
          <a:p>
            <a:pPr algn="r"/>
            <a:endParaRPr lang="en-US" sz="1400" dirty="0"/>
          </a:p>
          <a:p>
            <a:pPr algn="r"/>
            <a:endParaRPr lang="en-US" sz="1400" dirty="0"/>
          </a:p>
          <a:p>
            <a:pPr algn="r"/>
            <a:r>
              <a:rPr lang="en-US" sz="1400" dirty="0"/>
              <a:t>OF THE VOTE</a:t>
            </a:r>
          </a:p>
        </p:txBody>
      </p:sp>
      <p:sp>
        <p:nvSpPr>
          <p:cNvPr id="24" name="Rectangle 23">
            <a:extLst>
              <a:ext uri="{FF2B5EF4-FFF2-40B4-BE49-F238E27FC236}">
                <a16:creationId xmlns:a16="http://schemas.microsoft.com/office/drawing/2014/main" id="{A0175F84-C511-4748-9ECF-145C8D5B14E9}"/>
              </a:ext>
            </a:extLst>
          </p:cNvPr>
          <p:cNvSpPr/>
          <p:nvPr/>
        </p:nvSpPr>
        <p:spPr>
          <a:xfrm>
            <a:off x="10789829" y="2660351"/>
            <a:ext cx="1136984" cy="584775"/>
          </a:xfrm>
          <a:prstGeom prst="rect">
            <a:avLst/>
          </a:prstGeom>
        </p:spPr>
        <p:txBody>
          <a:bodyPr wrap="square">
            <a:spAutoFit/>
          </a:bodyPr>
          <a:lstStyle/>
          <a:p>
            <a:pPr algn="r"/>
            <a:r>
              <a:rPr lang="en-US" sz="3200" dirty="0">
                <a:latin typeface="Bahnschrift" panose="020B0502040204020203" pitchFamily="34" charset="0"/>
              </a:rPr>
              <a:t>50%</a:t>
            </a:r>
          </a:p>
        </p:txBody>
      </p:sp>
      <p:sp>
        <p:nvSpPr>
          <p:cNvPr id="20" name="TextBox 19">
            <a:extLst>
              <a:ext uri="{FF2B5EF4-FFF2-40B4-BE49-F238E27FC236}">
                <a16:creationId xmlns:a16="http://schemas.microsoft.com/office/drawing/2014/main" id="{3E7021F8-49D3-45FC-8BB1-CD36645EA051}"/>
              </a:ext>
            </a:extLst>
          </p:cNvPr>
          <p:cNvSpPr txBox="1"/>
          <p:nvPr/>
        </p:nvSpPr>
        <p:spPr>
          <a:xfrm>
            <a:off x="4987065" y="3804987"/>
            <a:ext cx="5148402" cy="2554545"/>
          </a:xfrm>
          <a:prstGeom prst="rect">
            <a:avLst/>
          </a:prstGeom>
          <a:noFill/>
        </p:spPr>
        <p:txBody>
          <a:bodyPr wrap="square">
            <a:spAutoFit/>
          </a:bodyPr>
          <a:lstStyle/>
          <a:p>
            <a:r>
              <a:rPr lang="en-US" sz="1600" dirty="0">
                <a:latin typeface="Bahnschrift" panose="020B0502040204020203" pitchFamily="34" charset="0"/>
              </a:rPr>
              <a:t>To expand access to childcare and preschool for low- and middle-income families; help homeless and at-risk children, including help preventing child abuse and neglect; attract and retain quality childcare workers; and add spaces for childcare at locations throughout the county, shall the County of Alameda enact a 30-year ½% sales tax providing approximately 140 million dollars annually with citizens’ oversight, public disclosure of spending, and mandatory annual audits? </a:t>
            </a:r>
          </a:p>
        </p:txBody>
      </p:sp>
    </p:spTree>
    <p:extLst>
      <p:ext uri="{BB962C8B-B14F-4D97-AF65-F5344CB8AC3E}">
        <p14:creationId xmlns:p14="http://schemas.microsoft.com/office/powerpoint/2010/main" val="37028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8902B-648F-4187-B556-DA03DCFE6498}"/>
              </a:ext>
            </a:extLst>
          </p:cNvPr>
          <p:cNvSpPr>
            <a:spLocks noGrp="1"/>
          </p:cNvSpPr>
          <p:nvPr>
            <p:ph type="title"/>
          </p:nvPr>
        </p:nvSpPr>
        <p:spPr/>
        <p:txBody>
          <a:bodyPr>
            <a:normAutofit fontScale="90000"/>
          </a:bodyPr>
          <a:lstStyle/>
          <a:p>
            <a:r>
              <a:rPr lang="en-US" dirty="0"/>
              <a:t>Links to libraries of measures &amp; questions</a:t>
            </a:r>
          </a:p>
        </p:txBody>
      </p:sp>
      <p:sp>
        <p:nvSpPr>
          <p:cNvPr id="3" name="Content Placeholder 2">
            <a:extLst>
              <a:ext uri="{FF2B5EF4-FFF2-40B4-BE49-F238E27FC236}">
                <a16:creationId xmlns:a16="http://schemas.microsoft.com/office/drawing/2014/main" id="{88987174-541D-44A4-920E-F134CF6AE667}"/>
              </a:ext>
            </a:extLst>
          </p:cNvPr>
          <p:cNvSpPr>
            <a:spLocks noGrp="1"/>
          </p:cNvSpPr>
          <p:nvPr>
            <p:ph idx="1"/>
          </p:nvPr>
        </p:nvSpPr>
        <p:spPr/>
        <p:txBody>
          <a:bodyPr/>
          <a:lstStyle/>
          <a:p>
            <a:r>
              <a:rPr lang="en-US" dirty="0">
                <a:hlinkClick r:id="rId2"/>
              </a:rPr>
              <a:t>1. Ordinances/ballot measure language</a:t>
            </a:r>
            <a:endParaRPr lang="en-US" dirty="0"/>
          </a:p>
          <a:p>
            <a:r>
              <a:rPr lang="en-US" dirty="0"/>
              <a:t> </a:t>
            </a:r>
            <a:r>
              <a:rPr lang="en-US" dirty="0">
                <a:hlinkClick r:id="rId3"/>
              </a:rPr>
              <a:t>2. Ballot </a:t>
            </a:r>
            <a:r>
              <a:rPr lang="en-US" i="1" dirty="0">
                <a:hlinkClick r:id="rId3"/>
              </a:rPr>
              <a:t>questions</a:t>
            </a:r>
            <a:endParaRPr lang="en-US" dirty="0"/>
          </a:p>
          <a:p>
            <a:endParaRPr lang="en-US" dirty="0"/>
          </a:p>
        </p:txBody>
      </p:sp>
    </p:spTree>
    <p:extLst>
      <p:ext uri="{BB962C8B-B14F-4D97-AF65-F5344CB8AC3E}">
        <p14:creationId xmlns:p14="http://schemas.microsoft.com/office/powerpoint/2010/main" val="1907712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3C5DB264-2CCB-4974-AAFD-EE30BA5E92DB}"/>
              </a:ext>
            </a:extLst>
          </p:cNvPr>
          <p:cNvSpPr/>
          <p:nvPr/>
        </p:nvSpPr>
        <p:spPr>
          <a:xfrm>
            <a:off x="4571999" y="0"/>
            <a:ext cx="947375" cy="6857999"/>
          </a:xfrm>
          <a:prstGeom prst="rect">
            <a:avLst/>
          </a:prstGeom>
          <a:solidFill>
            <a:srgbClr val="8360F2"/>
          </a:solidFill>
          <a:ln>
            <a:solidFill>
              <a:srgbClr val="8360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5A04A09-4B18-42A9-ABFC-8490762AE221}"/>
              </a:ext>
            </a:extLst>
          </p:cNvPr>
          <p:cNvSpPr>
            <a:spLocks noGrp="1"/>
          </p:cNvSpPr>
          <p:nvPr>
            <p:ph type="title"/>
          </p:nvPr>
        </p:nvSpPr>
        <p:spPr>
          <a:xfrm>
            <a:off x="345692" y="2066417"/>
            <a:ext cx="4191000" cy="5085180"/>
          </a:xfrm>
        </p:spPr>
        <p:txBody>
          <a:bodyPr/>
          <a:lstStyle/>
          <a:p>
            <a:r>
              <a:rPr lang="en-US" dirty="0">
                <a:latin typeface="Arial Black" panose="020B0A04020102020204" pitchFamily="34" charset="0"/>
              </a:rPr>
              <a:t>Key elements of a successful children’s funding measure</a:t>
            </a:r>
          </a:p>
        </p:txBody>
      </p:sp>
      <p:sp>
        <p:nvSpPr>
          <p:cNvPr id="6" name="Content Placeholder 2">
            <a:extLst>
              <a:ext uri="{FF2B5EF4-FFF2-40B4-BE49-F238E27FC236}">
                <a16:creationId xmlns:a16="http://schemas.microsoft.com/office/drawing/2014/main" id="{44E57903-194A-4973-8DE3-1A277443C2D0}"/>
              </a:ext>
            </a:extLst>
          </p:cNvPr>
          <p:cNvSpPr txBox="1">
            <a:spLocks/>
          </p:cNvSpPr>
          <p:nvPr/>
        </p:nvSpPr>
        <p:spPr>
          <a:xfrm>
            <a:off x="6826164" y="135279"/>
            <a:ext cx="5169643" cy="576082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70000"/>
              </a:lnSpc>
              <a:spcBef>
                <a:spcPts val="0"/>
              </a:spcBef>
              <a:buSzPct val="100000"/>
              <a:buNone/>
            </a:pPr>
            <a:r>
              <a:rPr lang="en-US" sz="2400" dirty="0">
                <a:latin typeface="Bahnschrift" panose="020B0502040204020203" pitchFamily="34" charset="0"/>
              </a:rPr>
              <a:t>Title of ordinance</a:t>
            </a:r>
          </a:p>
          <a:p>
            <a:pPr marL="0" indent="0">
              <a:lnSpc>
                <a:spcPct val="170000"/>
              </a:lnSpc>
              <a:spcBef>
                <a:spcPts val="0"/>
              </a:spcBef>
              <a:buSzPct val="100000"/>
              <a:buNone/>
            </a:pPr>
            <a:r>
              <a:rPr lang="en-US" sz="2400" dirty="0">
                <a:latin typeface="Bahnschrift" panose="020B0502040204020203" pitchFamily="34" charset="0"/>
              </a:rPr>
              <a:t>Rationale for Measure</a:t>
            </a:r>
          </a:p>
          <a:p>
            <a:pPr marL="0" indent="0">
              <a:lnSpc>
                <a:spcPct val="170000"/>
              </a:lnSpc>
              <a:spcBef>
                <a:spcPts val="0"/>
              </a:spcBef>
              <a:buSzPct val="100000"/>
              <a:buNone/>
            </a:pPr>
            <a:r>
              <a:rPr lang="en-US" sz="2400" dirty="0">
                <a:latin typeface="Bahnschrift" panose="020B0502040204020203" pitchFamily="34" charset="0"/>
              </a:rPr>
              <a:t>Purpose and goals</a:t>
            </a:r>
          </a:p>
          <a:p>
            <a:pPr marL="0" indent="0">
              <a:lnSpc>
                <a:spcPct val="170000"/>
              </a:lnSpc>
              <a:spcBef>
                <a:spcPts val="0"/>
              </a:spcBef>
              <a:buSzPct val="100000"/>
              <a:buNone/>
            </a:pPr>
            <a:r>
              <a:rPr lang="en-US" sz="2400" dirty="0">
                <a:latin typeface="Bahnschrift" panose="020B0502040204020203" pitchFamily="34" charset="0"/>
              </a:rPr>
              <a:t>Services eligible for funding</a:t>
            </a:r>
          </a:p>
          <a:p>
            <a:pPr marL="0" indent="0">
              <a:lnSpc>
                <a:spcPct val="170000"/>
              </a:lnSpc>
              <a:spcBef>
                <a:spcPts val="0"/>
              </a:spcBef>
              <a:buSzPct val="100000"/>
              <a:buNone/>
            </a:pPr>
            <a:r>
              <a:rPr lang="en-US" sz="2400" dirty="0">
                <a:latin typeface="Bahnschrift" panose="020B0502040204020203" pitchFamily="34" charset="0"/>
              </a:rPr>
              <a:t>Excluded services</a:t>
            </a:r>
          </a:p>
          <a:p>
            <a:pPr marL="0" indent="0">
              <a:lnSpc>
                <a:spcPct val="170000"/>
              </a:lnSpc>
              <a:spcBef>
                <a:spcPts val="0"/>
              </a:spcBef>
              <a:buSzPct val="100000"/>
              <a:buNone/>
            </a:pPr>
            <a:r>
              <a:rPr lang="en-US" sz="2400" dirty="0">
                <a:latin typeface="Bahnschrift" panose="020B0502040204020203" pitchFamily="34" charset="0"/>
              </a:rPr>
              <a:t>Oversight body</a:t>
            </a:r>
          </a:p>
          <a:p>
            <a:pPr marL="0" indent="0">
              <a:lnSpc>
                <a:spcPct val="170000"/>
              </a:lnSpc>
              <a:spcBef>
                <a:spcPts val="0"/>
              </a:spcBef>
              <a:buSzPct val="100000"/>
              <a:buNone/>
            </a:pPr>
            <a:r>
              <a:rPr lang="en-US" sz="2400" dirty="0">
                <a:latin typeface="Bahnschrift" panose="020B0502040204020203" pitchFamily="34" charset="0"/>
              </a:rPr>
              <a:t>Administering entity</a:t>
            </a:r>
          </a:p>
          <a:p>
            <a:pPr marL="0" indent="0">
              <a:lnSpc>
                <a:spcPct val="170000"/>
              </a:lnSpc>
              <a:spcBef>
                <a:spcPts val="0"/>
              </a:spcBef>
              <a:buSzPct val="100000"/>
              <a:buNone/>
            </a:pPr>
            <a:r>
              <a:rPr lang="en-US" sz="2400" dirty="0">
                <a:latin typeface="Bahnschrift" panose="020B0502040204020203" pitchFamily="34" charset="0"/>
              </a:rPr>
              <a:t>Spending plan &amp; accountability</a:t>
            </a:r>
          </a:p>
          <a:p>
            <a:pPr marL="0" indent="0">
              <a:lnSpc>
                <a:spcPct val="170000"/>
              </a:lnSpc>
              <a:spcBef>
                <a:spcPts val="0"/>
              </a:spcBef>
              <a:buSzPct val="100000"/>
              <a:buNone/>
            </a:pPr>
            <a:r>
              <a:rPr lang="en-US" sz="2400" dirty="0">
                <a:latin typeface="Bahnschrift" panose="020B0502040204020203" pitchFamily="34" charset="0"/>
              </a:rPr>
              <a:t>Source, amount, duration</a:t>
            </a:r>
          </a:p>
          <a:p>
            <a:pPr marL="0" indent="0">
              <a:lnSpc>
                <a:spcPct val="170000"/>
              </a:lnSpc>
              <a:spcBef>
                <a:spcPts val="0"/>
              </a:spcBef>
              <a:buSzPct val="100000"/>
              <a:buNone/>
            </a:pPr>
            <a:r>
              <a:rPr lang="en-US" sz="2400" dirty="0">
                <a:latin typeface="Bahnschrift" panose="020B0502040204020203" pitchFamily="34" charset="0"/>
              </a:rPr>
              <a:t>Preventing supplantation</a:t>
            </a:r>
          </a:p>
        </p:txBody>
      </p:sp>
      <p:sp>
        <p:nvSpPr>
          <p:cNvPr id="7" name="Arrow: Pentagon 6">
            <a:extLst>
              <a:ext uri="{FF2B5EF4-FFF2-40B4-BE49-F238E27FC236}">
                <a16:creationId xmlns:a16="http://schemas.microsoft.com/office/drawing/2014/main" id="{5B5655BF-DE70-46A4-94B7-6C2107094073}"/>
              </a:ext>
            </a:extLst>
          </p:cNvPr>
          <p:cNvSpPr/>
          <p:nvPr/>
        </p:nvSpPr>
        <p:spPr>
          <a:xfrm>
            <a:off x="6006487" y="373131"/>
            <a:ext cx="768017" cy="348917"/>
          </a:xfrm>
          <a:prstGeom prst="homePlate">
            <a:avLst/>
          </a:prstGeom>
          <a:solidFill>
            <a:srgbClr val="8360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Content Placeholder 4" descr="Key">
            <a:extLst>
              <a:ext uri="{FF2B5EF4-FFF2-40B4-BE49-F238E27FC236}">
                <a16:creationId xmlns:a16="http://schemas.microsoft.com/office/drawing/2014/main" id="{D1F8CA01-A6D7-470F-A624-FE7E2D655BE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V="1">
            <a:off x="6089628" y="310341"/>
            <a:ext cx="470594" cy="470594"/>
          </a:xfrm>
          <a:prstGeom prst="rect">
            <a:avLst/>
          </a:prstGeom>
        </p:spPr>
      </p:pic>
      <p:sp>
        <p:nvSpPr>
          <p:cNvPr id="36" name="Arrow: Pentagon 35">
            <a:extLst>
              <a:ext uri="{FF2B5EF4-FFF2-40B4-BE49-F238E27FC236}">
                <a16:creationId xmlns:a16="http://schemas.microsoft.com/office/drawing/2014/main" id="{386B9ABB-2E40-4385-B294-64F4C5B04D94}"/>
              </a:ext>
            </a:extLst>
          </p:cNvPr>
          <p:cNvSpPr/>
          <p:nvPr/>
        </p:nvSpPr>
        <p:spPr>
          <a:xfrm>
            <a:off x="6006487" y="1005109"/>
            <a:ext cx="768017" cy="348917"/>
          </a:xfrm>
          <a:prstGeom prst="homePlate">
            <a:avLst/>
          </a:prstGeom>
          <a:solidFill>
            <a:srgbClr val="8360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8" name="Content Placeholder 4" descr="Key">
            <a:extLst>
              <a:ext uri="{FF2B5EF4-FFF2-40B4-BE49-F238E27FC236}">
                <a16:creationId xmlns:a16="http://schemas.microsoft.com/office/drawing/2014/main" id="{A1611A4D-1EBB-4EA1-885C-656A59C34AE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V="1">
            <a:off x="6089628" y="942319"/>
            <a:ext cx="470594" cy="470594"/>
          </a:xfrm>
          <a:prstGeom prst="rect">
            <a:avLst/>
          </a:prstGeom>
        </p:spPr>
      </p:pic>
      <p:sp>
        <p:nvSpPr>
          <p:cNvPr id="39" name="Arrow: Pentagon 38">
            <a:extLst>
              <a:ext uri="{FF2B5EF4-FFF2-40B4-BE49-F238E27FC236}">
                <a16:creationId xmlns:a16="http://schemas.microsoft.com/office/drawing/2014/main" id="{003CDD73-2D80-42BB-9530-708DF3FAED80}"/>
              </a:ext>
            </a:extLst>
          </p:cNvPr>
          <p:cNvSpPr/>
          <p:nvPr/>
        </p:nvSpPr>
        <p:spPr>
          <a:xfrm>
            <a:off x="6006487" y="1637087"/>
            <a:ext cx="768017" cy="348917"/>
          </a:xfrm>
          <a:prstGeom prst="homePlate">
            <a:avLst/>
          </a:prstGeom>
          <a:solidFill>
            <a:srgbClr val="8360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 name="Content Placeholder 4" descr="Key">
            <a:extLst>
              <a:ext uri="{FF2B5EF4-FFF2-40B4-BE49-F238E27FC236}">
                <a16:creationId xmlns:a16="http://schemas.microsoft.com/office/drawing/2014/main" id="{7C6BCCCE-BA50-43E0-AB49-C5A2D684A3C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V="1">
            <a:off x="6089628" y="1574297"/>
            <a:ext cx="470594" cy="470594"/>
          </a:xfrm>
          <a:prstGeom prst="rect">
            <a:avLst/>
          </a:prstGeom>
        </p:spPr>
      </p:pic>
      <p:sp>
        <p:nvSpPr>
          <p:cNvPr id="41" name="Arrow: Pentagon 40">
            <a:extLst>
              <a:ext uri="{FF2B5EF4-FFF2-40B4-BE49-F238E27FC236}">
                <a16:creationId xmlns:a16="http://schemas.microsoft.com/office/drawing/2014/main" id="{577FCCC7-9402-47C7-ABFD-C8D6CC807E84}"/>
              </a:ext>
            </a:extLst>
          </p:cNvPr>
          <p:cNvSpPr/>
          <p:nvPr/>
        </p:nvSpPr>
        <p:spPr>
          <a:xfrm>
            <a:off x="6006487" y="2257300"/>
            <a:ext cx="768017" cy="348917"/>
          </a:xfrm>
          <a:prstGeom prst="homePlate">
            <a:avLst/>
          </a:prstGeom>
          <a:solidFill>
            <a:srgbClr val="8360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2" name="Content Placeholder 4" descr="Key">
            <a:extLst>
              <a:ext uri="{FF2B5EF4-FFF2-40B4-BE49-F238E27FC236}">
                <a16:creationId xmlns:a16="http://schemas.microsoft.com/office/drawing/2014/main" id="{F1AFA5D8-FE1B-4BEB-BAE7-D0CD10ADDBE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V="1">
            <a:off x="6089628" y="2194510"/>
            <a:ext cx="470594" cy="470594"/>
          </a:xfrm>
          <a:prstGeom prst="rect">
            <a:avLst/>
          </a:prstGeom>
        </p:spPr>
      </p:pic>
      <p:sp>
        <p:nvSpPr>
          <p:cNvPr id="43" name="Arrow: Pentagon 42">
            <a:extLst>
              <a:ext uri="{FF2B5EF4-FFF2-40B4-BE49-F238E27FC236}">
                <a16:creationId xmlns:a16="http://schemas.microsoft.com/office/drawing/2014/main" id="{9C18DB24-CD0F-43E6-BB7B-857EAEF429DF}"/>
              </a:ext>
            </a:extLst>
          </p:cNvPr>
          <p:cNvSpPr/>
          <p:nvPr/>
        </p:nvSpPr>
        <p:spPr>
          <a:xfrm>
            <a:off x="6006487" y="2889278"/>
            <a:ext cx="768017" cy="348917"/>
          </a:xfrm>
          <a:prstGeom prst="homePlate">
            <a:avLst/>
          </a:prstGeom>
          <a:solidFill>
            <a:srgbClr val="8360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4" name="Content Placeholder 4" descr="Key">
            <a:extLst>
              <a:ext uri="{FF2B5EF4-FFF2-40B4-BE49-F238E27FC236}">
                <a16:creationId xmlns:a16="http://schemas.microsoft.com/office/drawing/2014/main" id="{E1DDDF8E-92E1-4FE1-BFBF-44FCCA2D9E7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V="1">
            <a:off x="6089628" y="2826488"/>
            <a:ext cx="470594" cy="470594"/>
          </a:xfrm>
          <a:prstGeom prst="rect">
            <a:avLst/>
          </a:prstGeom>
        </p:spPr>
      </p:pic>
      <p:sp>
        <p:nvSpPr>
          <p:cNvPr id="45" name="Arrow: Pentagon 44">
            <a:extLst>
              <a:ext uri="{FF2B5EF4-FFF2-40B4-BE49-F238E27FC236}">
                <a16:creationId xmlns:a16="http://schemas.microsoft.com/office/drawing/2014/main" id="{003182C4-D6EE-4D97-ACF9-B55EF404BC5A}"/>
              </a:ext>
            </a:extLst>
          </p:cNvPr>
          <p:cNvSpPr/>
          <p:nvPr/>
        </p:nvSpPr>
        <p:spPr>
          <a:xfrm>
            <a:off x="6006487" y="3521256"/>
            <a:ext cx="768017" cy="348917"/>
          </a:xfrm>
          <a:prstGeom prst="homePlate">
            <a:avLst/>
          </a:prstGeom>
          <a:solidFill>
            <a:srgbClr val="8360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6" name="Content Placeholder 4" descr="Key">
            <a:extLst>
              <a:ext uri="{FF2B5EF4-FFF2-40B4-BE49-F238E27FC236}">
                <a16:creationId xmlns:a16="http://schemas.microsoft.com/office/drawing/2014/main" id="{9AF7B959-C312-465E-B097-384C18E2404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V="1">
            <a:off x="6089628" y="3458466"/>
            <a:ext cx="470594" cy="470594"/>
          </a:xfrm>
          <a:prstGeom prst="rect">
            <a:avLst/>
          </a:prstGeom>
        </p:spPr>
      </p:pic>
      <p:sp>
        <p:nvSpPr>
          <p:cNvPr id="47" name="Arrow: Pentagon 46">
            <a:extLst>
              <a:ext uri="{FF2B5EF4-FFF2-40B4-BE49-F238E27FC236}">
                <a16:creationId xmlns:a16="http://schemas.microsoft.com/office/drawing/2014/main" id="{BFA8EB72-CFD9-4411-ACC5-937FED0C4936}"/>
              </a:ext>
            </a:extLst>
          </p:cNvPr>
          <p:cNvSpPr/>
          <p:nvPr/>
        </p:nvSpPr>
        <p:spPr>
          <a:xfrm>
            <a:off x="6006487" y="4094302"/>
            <a:ext cx="768017" cy="348917"/>
          </a:xfrm>
          <a:prstGeom prst="homePlate">
            <a:avLst/>
          </a:prstGeom>
          <a:solidFill>
            <a:srgbClr val="8360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8" name="Content Placeholder 4" descr="Key">
            <a:extLst>
              <a:ext uri="{FF2B5EF4-FFF2-40B4-BE49-F238E27FC236}">
                <a16:creationId xmlns:a16="http://schemas.microsoft.com/office/drawing/2014/main" id="{33594E41-FC56-4B6E-8116-33DB385A300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V="1">
            <a:off x="6089628" y="4031512"/>
            <a:ext cx="470594" cy="470594"/>
          </a:xfrm>
          <a:prstGeom prst="rect">
            <a:avLst/>
          </a:prstGeom>
        </p:spPr>
      </p:pic>
      <p:sp>
        <p:nvSpPr>
          <p:cNvPr id="49" name="Arrow: Pentagon 48">
            <a:extLst>
              <a:ext uri="{FF2B5EF4-FFF2-40B4-BE49-F238E27FC236}">
                <a16:creationId xmlns:a16="http://schemas.microsoft.com/office/drawing/2014/main" id="{7609ED8C-D1D4-4908-8261-DD320A7A5519}"/>
              </a:ext>
            </a:extLst>
          </p:cNvPr>
          <p:cNvSpPr/>
          <p:nvPr/>
        </p:nvSpPr>
        <p:spPr>
          <a:xfrm>
            <a:off x="6006487" y="4714515"/>
            <a:ext cx="768017" cy="348917"/>
          </a:xfrm>
          <a:prstGeom prst="homePlate">
            <a:avLst/>
          </a:prstGeom>
          <a:solidFill>
            <a:srgbClr val="8360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0" name="Content Placeholder 4" descr="Key">
            <a:extLst>
              <a:ext uri="{FF2B5EF4-FFF2-40B4-BE49-F238E27FC236}">
                <a16:creationId xmlns:a16="http://schemas.microsoft.com/office/drawing/2014/main" id="{6E732CD6-0DF4-45C6-91E8-65823A01C5D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V="1">
            <a:off x="6089628" y="4651725"/>
            <a:ext cx="470594" cy="470594"/>
          </a:xfrm>
          <a:prstGeom prst="rect">
            <a:avLst/>
          </a:prstGeom>
        </p:spPr>
      </p:pic>
      <p:sp>
        <p:nvSpPr>
          <p:cNvPr id="51" name="Arrow: Pentagon 50">
            <a:extLst>
              <a:ext uri="{FF2B5EF4-FFF2-40B4-BE49-F238E27FC236}">
                <a16:creationId xmlns:a16="http://schemas.microsoft.com/office/drawing/2014/main" id="{15C1AA37-FCC9-4E00-9D10-E2CBFDA5ECA9}"/>
              </a:ext>
            </a:extLst>
          </p:cNvPr>
          <p:cNvSpPr/>
          <p:nvPr/>
        </p:nvSpPr>
        <p:spPr>
          <a:xfrm>
            <a:off x="6006487" y="5346493"/>
            <a:ext cx="768017" cy="348917"/>
          </a:xfrm>
          <a:prstGeom prst="homePlate">
            <a:avLst/>
          </a:prstGeom>
          <a:solidFill>
            <a:srgbClr val="8360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2" name="Content Placeholder 4" descr="Key">
            <a:extLst>
              <a:ext uri="{FF2B5EF4-FFF2-40B4-BE49-F238E27FC236}">
                <a16:creationId xmlns:a16="http://schemas.microsoft.com/office/drawing/2014/main" id="{C046C98C-C9AE-4786-B68F-8661323F9B2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V="1">
            <a:off x="6089628" y="5283703"/>
            <a:ext cx="470594" cy="470594"/>
          </a:xfrm>
          <a:prstGeom prst="rect">
            <a:avLst/>
          </a:prstGeom>
        </p:spPr>
      </p:pic>
      <p:sp>
        <p:nvSpPr>
          <p:cNvPr id="53" name="Arrow: Pentagon 52">
            <a:extLst>
              <a:ext uri="{FF2B5EF4-FFF2-40B4-BE49-F238E27FC236}">
                <a16:creationId xmlns:a16="http://schemas.microsoft.com/office/drawing/2014/main" id="{AD381A3C-232B-4B0F-8B2C-3CBA037B5FC0}"/>
              </a:ext>
            </a:extLst>
          </p:cNvPr>
          <p:cNvSpPr/>
          <p:nvPr/>
        </p:nvSpPr>
        <p:spPr>
          <a:xfrm>
            <a:off x="6006487" y="5978471"/>
            <a:ext cx="768017" cy="348917"/>
          </a:xfrm>
          <a:prstGeom prst="homePlate">
            <a:avLst/>
          </a:prstGeom>
          <a:solidFill>
            <a:srgbClr val="8360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4" name="Content Placeholder 4" descr="Key">
            <a:extLst>
              <a:ext uri="{FF2B5EF4-FFF2-40B4-BE49-F238E27FC236}">
                <a16:creationId xmlns:a16="http://schemas.microsoft.com/office/drawing/2014/main" id="{D274BF3A-1E1A-42BA-8D21-56622F7194A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V="1">
            <a:off x="6089628" y="5915681"/>
            <a:ext cx="470594" cy="470594"/>
          </a:xfrm>
          <a:prstGeom prst="rect">
            <a:avLst/>
          </a:prstGeom>
        </p:spPr>
      </p:pic>
    </p:spTree>
    <p:extLst>
      <p:ext uri="{BB962C8B-B14F-4D97-AF65-F5344CB8AC3E}">
        <p14:creationId xmlns:p14="http://schemas.microsoft.com/office/powerpoint/2010/main" val="2315237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descr="white lighthouse near body of water during daytime">
            <a:extLst>
              <a:ext uri="{FF2B5EF4-FFF2-40B4-BE49-F238E27FC236}">
                <a16:creationId xmlns:a16="http://schemas.microsoft.com/office/drawing/2014/main" id="{AE51D404-79D1-4D11-A76F-2AD41EE455A6}"/>
              </a:ext>
            </a:extLst>
          </p:cNvPr>
          <p:cNvPicPr>
            <a:picLocks noChangeAspect="1" noChangeArrowheads="1"/>
          </p:cNvPicPr>
          <p:nvPr/>
        </p:nvPicPr>
        <p:blipFill rotWithShape="1">
          <a:blip r:embed="rId3">
            <a:duotone>
              <a:prstClr val="black"/>
              <a:srgbClr val="D9CDFF">
                <a:tint val="45000"/>
                <a:satMod val="400000"/>
              </a:srgbClr>
            </a:duotone>
            <a:extLst>
              <a:ext uri="{28A0092B-C50C-407E-A947-70E740481C1C}">
                <a14:useLocalDpi xmlns:a14="http://schemas.microsoft.com/office/drawing/2010/main" val="0"/>
              </a:ext>
            </a:extLst>
          </a:blip>
          <a:srcRect r="390"/>
          <a:stretch/>
        </p:blipFill>
        <p:spPr bwMode="auto">
          <a:xfrm>
            <a:off x="7637860" y="-14284"/>
            <a:ext cx="4554140"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E6CCBF19-90FB-476D-B777-D0938F8E9012}"/>
              </a:ext>
            </a:extLst>
          </p:cNvPr>
          <p:cNvSpPr txBox="1">
            <a:spLocks/>
          </p:cNvSpPr>
          <p:nvPr/>
        </p:nvSpPr>
        <p:spPr>
          <a:xfrm>
            <a:off x="738466" y="184436"/>
            <a:ext cx="4387452" cy="245081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8360F2"/>
                </a:solidFill>
                <a:latin typeface="Arial Black" panose="020B0A04020102020204" pitchFamily="34" charset="0"/>
              </a:rPr>
              <a:t>Building power with a shared vision</a:t>
            </a:r>
          </a:p>
        </p:txBody>
      </p:sp>
      <p:sp>
        <p:nvSpPr>
          <p:cNvPr id="11" name="Content Placeholder 2">
            <a:extLst>
              <a:ext uri="{FF2B5EF4-FFF2-40B4-BE49-F238E27FC236}">
                <a16:creationId xmlns:a16="http://schemas.microsoft.com/office/drawing/2014/main" id="{FB68731A-B1BD-42B5-B735-D8247E1E0211}"/>
              </a:ext>
            </a:extLst>
          </p:cNvPr>
          <p:cNvSpPr>
            <a:spLocks noGrp="1"/>
          </p:cNvSpPr>
          <p:nvPr>
            <p:ph idx="4294967295"/>
          </p:nvPr>
        </p:nvSpPr>
        <p:spPr>
          <a:xfrm>
            <a:off x="738584" y="2449689"/>
            <a:ext cx="6327500" cy="4536897"/>
          </a:xfrm>
        </p:spPr>
        <p:txBody>
          <a:bodyPr>
            <a:normAutofit fontScale="77500" lnSpcReduction="20000"/>
          </a:bodyPr>
          <a:lstStyle/>
          <a:p>
            <a:pPr marL="0" indent="0">
              <a:buNone/>
            </a:pPr>
            <a:r>
              <a:rPr lang="en-US" dirty="0"/>
              <a:t>Establishing a children’s fund is an opportunity to </a:t>
            </a:r>
            <a:r>
              <a:rPr lang="en-US" b="1" dirty="0">
                <a:solidFill>
                  <a:srgbClr val="8360F2"/>
                </a:solidFill>
              </a:rPr>
              <a:t>build a movement for children in your community</a:t>
            </a:r>
            <a:r>
              <a:rPr lang="en-US" dirty="0"/>
              <a:t>. </a:t>
            </a:r>
          </a:p>
          <a:p>
            <a:pPr marL="0" indent="0">
              <a:buNone/>
            </a:pPr>
            <a:r>
              <a:rPr lang="en-US" dirty="0"/>
              <a:t>No matter who is doing the final drafting, use the drafting process to build a shared vision by:</a:t>
            </a:r>
          </a:p>
          <a:p>
            <a:r>
              <a:rPr lang="en-US" dirty="0"/>
              <a:t>Engaging more people in the civic process</a:t>
            </a:r>
          </a:p>
          <a:p>
            <a:r>
              <a:rPr lang="en-US" dirty="0"/>
              <a:t>Build productive collaborations across diverse community institutions to arrive at a consensus. </a:t>
            </a:r>
          </a:p>
          <a:p>
            <a:r>
              <a:rPr lang="en-US" dirty="0"/>
              <a:t>Ensure that the coalition goes through all elements of the measure and grapples with decision points together. </a:t>
            </a:r>
          </a:p>
          <a:p>
            <a:pPr marL="0" indent="0">
              <a:buNone/>
            </a:pPr>
            <a:r>
              <a:rPr lang="en-US" dirty="0"/>
              <a:t>Reaching a consensus with your allies about the basic elements of the measure takes time, but ultimately it brings you together and prepared you for the challenges of a campaign. </a:t>
            </a:r>
          </a:p>
        </p:txBody>
      </p:sp>
      <p:pic>
        <p:nvPicPr>
          <p:cNvPr id="6" name="Picture 5">
            <a:extLst>
              <a:ext uri="{FF2B5EF4-FFF2-40B4-BE49-F238E27FC236}">
                <a16:creationId xmlns:a16="http://schemas.microsoft.com/office/drawing/2014/main" id="{5A5D0A20-5945-445F-84D9-4404994E20C2}"/>
              </a:ext>
            </a:extLst>
          </p:cNvPr>
          <p:cNvPicPr>
            <a:picLocks noChangeAspect="1"/>
          </p:cNvPicPr>
          <p:nvPr/>
        </p:nvPicPr>
        <p:blipFill rotWithShape="1">
          <a:blip r:embed="rId4">
            <a:duotone>
              <a:prstClr val="black"/>
              <a:srgbClr val="D9CDFF">
                <a:tint val="45000"/>
                <a:satMod val="400000"/>
              </a:srgbClr>
            </a:duotone>
          </a:blip>
          <a:srcRect l="43705" t="270" r="2508" b="-1"/>
          <a:stretch/>
        </p:blipFill>
        <p:spPr>
          <a:xfrm>
            <a:off x="7615451" y="-14286"/>
            <a:ext cx="4792061" cy="6858001"/>
          </a:xfrm>
          <a:prstGeom prst="rect">
            <a:avLst/>
          </a:prstGeom>
          <a:solidFill>
            <a:srgbClr val="FFFFFF">
              <a:shade val="85000"/>
            </a:srgbClr>
          </a:solidFill>
          <a:ln w="190500" cap="rnd">
            <a:no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25311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B1226CD2-779B-40BC-A10F-CF221BD7078D}"/>
              </a:ext>
            </a:extLst>
          </p:cNvPr>
          <p:cNvSpPr txBox="1">
            <a:spLocks/>
          </p:cNvSpPr>
          <p:nvPr/>
        </p:nvSpPr>
        <p:spPr>
          <a:xfrm>
            <a:off x="758706" y="1391708"/>
            <a:ext cx="10573945" cy="117330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pPr>
            <a:r>
              <a:rPr lang="en-US" sz="2000" dirty="0"/>
              <a:t>Your measure might be placed on the ballot by signature petition or by local legislative action. The method by which it is placed on the ballot will impact the drafting process:</a:t>
            </a:r>
          </a:p>
        </p:txBody>
      </p:sp>
      <p:sp>
        <p:nvSpPr>
          <p:cNvPr id="7" name="Title 1">
            <a:extLst>
              <a:ext uri="{FF2B5EF4-FFF2-40B4-BE49-F238E27FC236}">
                <a16:creationId xmlns:a16="http://schemas.microsoft.com/office/drawing/2014/main" id="{E6CCBF19-90FB-476D-B777-D0938F8E9012}"/>
              </a:ext>
            </a:extLst>
          </p:cNvPr>
          <p:cNvSpPr txBox="1">
            <a:spLocks/>
          </p:cNvSpPr>
          <p:nvPr/>
        </p:nvSpPr>
        <p:spPr>
          <a:xfrm>
            <a:off x="758707" y="515671"/>
            <a:ext cx="8023786" cy="95069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8360F2"/>
                </a:solidFill>
                <a:latin typeface="Arial Black" panose="020B0A04020102020204" pitchFamily="34" charset="0"/>
              </a:rPr>
              <a:t>Process</a:t>
            </a:r>
          </a:p>
        </p:txBody>
      </p:sp>
      <p:sp>
        <p:nvSpPr>
          <p:cNvPr id="13" name="Rectangle 12">
            <a:extLst>
              <a:ext uri="{FF2B5EF4-FFF2-40B4-BE49-F238E27FC236}">
                <a16:creationId xmlns:a16="http://schemas.microsoft.com/office/drawing/2014/main" id="{78D828B7-C82C-43D6-A0F2-2C94B566FD1D}"/>
              </a:ext>
            </a:extLst>
          </p:cNvPr>
          <p:cNvSpPr/>
          <p:nvPr/>
        </p:nvSpPr>
        <p:spPr>
          <a:xfrm>
            <a:off x="6295076" y="2258500"/>
            <a:ext cx="5045618" cy="2461705"/>
          </a:xfrm>
          <a:prstGeom prst="rect">
            <a:avLst/>
          </a:prstGeom>
          <a:solidFill>
            <a:srgbClr val="8360F2"/>
          </a:solidFill>
          <a:ln>
            <a:solidFill>
              <a:srgbClr val="8360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02C4EA-3D89-4173-8521-448D4DC00D43}"/>
              </a:ext>
            </a:extLst>
          </p:cNvPr>
          <p:cNvSpPr/>
          <p:nvPr/>
        </p:nvSpPr>
        <p:spPr>
          <a:xfrm>
            <a:off x="766749" y="2258500"/>
            <a:ext cx="5045618" cy="2461705"/>
          </a:xfrm>
          <a:prstGeom prst="rect">
            <a:avLst/>
          </a:prstGeom>
          <a:solidFill>
            <a:srgbClr val="8360F2"/>
          </a:solidFill>
          <a:ln>
            <a:solidFill>
              <a:srgbClr val="8360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08FBE908-6051-4DBC-98A8-3707A5A485CD}"/>
              </a:ext>
            </a:extLst>
          </p:cNvPr>
          <p:cNvSpPr/>
          <p:nvPr/>
        </p:nvSpPr>
        <p:spPr>
          <a:xfrm>
            <a:off x="5232944" y="2732558"/>
            <a:ext cx="1641046" cy="164104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2FB07F1-4D71-4979-99CC-6D98CF0458AA}"/>
              </a:ext>
            </a:extLst>
          </p:cNvPr>
          <p:cNvSpPr/>
          <p:nvPr/>
        </p:nvSpPr>
        <p:spPr>
          <a:xfrm>
            <a:off x="5553039" y="2922491"/>
            <a:ext cx="1064653" cy="1107996"/>
          </a:xfrm>
          <a:prstGeom prst="rect">
            <a:avLst/>
          </a:prstGeom>
        </p:spPr>
        <p:txBody>
          <a:bodyPr wrap="square">
            <a:spAutoFit/>
          </a:bodyPr>
          <a:lstStyle/>
          <a:p>
            <a:r>
              <a:rPr lang="en-US" sz="6600" b="1" dirty="0">
                <a:solidFill>
                  <a:srgbClr val="8360F2"/>
                </a:solidFill>
              </a:rPr>
              <a:t>or</a:t>
            </a:r>
          </a:p>
        </p:txBody>
      </p:sp>
      <p:graphicFrame>
        <p:nvGraphicFramePr>
          <p:cNvPr id="9" name="Table 8">
            <a:extLst>
              <a:ext uri="{FF2B5EF4-FFF2-40B4-BE49-F238E27FC236}">
                <a16:creationId xmlns:a16="http://schemas.microsoft.com/office/drawing/2014/main" id="{DCEA039B-1CE4-464F-B2EE-7C9D78518D38}"/>
              </a:ext>
            </a:extLst>
          </p:cNvPr>
          <p:cNvGraphicFramePr>
            <a:graphicFrameLocks noGrp="1"/>
          </p:cNvGraphicFramePr>
          <p:nvPr>
            <p:extLst>
              <p:ext uri="{D42A27DB-BD31-4B8C-83A1-F6EECF244321}">
                <p14:modId xmlns:p14="http://schemas.microsoft.com/office/powerpoint/2010/main" val="3908387606"/>
              </p:ext>
            </p:extLst>
          </p:nvPr>
        </p:nvGraphicFramePr>
        <p:xfrm>
          <a:off x="1024520" y="2434205"/>
          <a:ext cx="3994658" cy="2560320"/>
        </p:xfrm>
        <a:graphic>
          <a:graphicData uri="http://schemas.openxmlformats.org/drawingml/2006/table">
            <a:tbl>
              <a:tblPr firstRow="1" bandRow="1">
                <a:tableStyleId>{2D5ABB26-0587-4C30-8999-92F81FD0307C}</a:tableStyleId>
              </a:tblPr>
              <a:tblGrid>
                <a:gridCol w="3994658">
                  <a:extLst>
                    <a:ext uri="{9D8B030D-6E8A-4147-A177-3AD203B41FA5}">
                      <a16:colId xmlns:a16="http://schemas.microsoft.com/office/drawing/2014/main" val="2521146949"/>
                    </a:ext>
                  </a:extLst>
                </a:gridCol>
              </a:tblGrid>
              <a:tr h="2039578">
                <a:tc>
                  <a:txBody>
                    <a:bodyPr/>
                    <a:lstStyle/>
                    <a:p>
                      <a:r>
                        <a:rPr lang="en-US" sz="1800" dirty="0">
                          <a:solidFill>
                            <a:schemeClr val="bg1"/>
                          </a:solidFill>
                          <a:latin typeface="Bahnschrift" panose="020B0502040204020203" pitchFamily="34" charset="0"/>
                        </a:rPr>
                        <a:t>If your measure is being placed on the ballot by a city or county official body, the final and official draft of the measure will be done by the attorney for your city or county.  You must negotiate with the officials placing the measure on the ballot.</a:t>
                      </a:r>
                    </a:p>
                    <a:p>
                      <a:endParaRPr lang="en-US" sz="1800" dirty="0">
                        <a:solidFill>
                          <a:schemeClr val="bg1"/>
                        </a:solidFill>
                        <a:latin typeface="Bahnschrift" panose="020B0502040204020203" pitchFamily="34" charset="0"/>
                      </a:endParaRPr>
                    </a:p>
                    <a:p>
                      <a:endParaRPr lang="en-US" sz="1800" dirty="0">
                        <a:solidFill>
                          <a:schemeClr val="bg1"/>
                        </a:solidFill>
                        <a:latin typeface="Bahnschrift" panose="020B0502040204020203" pitchFamily="34" charset="0"/>
                      </a:endParaRPr>
                    </a:p>
                  </a:txBody>
                  <a:tcPr/>
                </a:tc>
                <a:extLst>
                  <a:ext uri="{0D108BD9-81ED-4DB2-BD59-A6C34878D82A}">
                    <a16:rowId xmlns:a16="http://schemas.microsoft.com/office/drawing/2014/main" val="2573139665"/>
                  </a:ext>
                </a:extLst>
              </a:tr>
            </a:tbl>
          </a:graphicData>
        </a:graphic>
      </p:graphicFrame>
      <p:graphicFrame>
        <p:nvGraphicFramePr>
          <p:cNvPr id="10" name="Table 9">
            <a:extLst>
              <a:ext uri="{FF2B5EF4-FFF2-40B4-BE49-F238E27FC236}">
                <a16:creationId xmlns:a16="http://schemas.microsoft.com/office/drawing/2014/main" id="{C8AC17CB-7610-4A8C-B08C-A25B2195D80D}"/>
              </a:ext>
            </a:extLst>
          </p:cNvPr>
          <p:cNvGraphicFramePr>
            <a:graphicFrameLocks noGrp="1"/>
          </p:cNvGraphicFramePr>
          <p:nvPr>
            <p:extLst>
              <p:ext uri="{D42A27DB-BD31-4B8C-83A1-F6EECF244321}">
                <p14:modId xmlns:p14="http://schemas.microsoft.com/office/powerpoint/2010/main" val="3617914643"/>
              </p:ext>
            </p:extLst>
          </p:nvPr>
        </p:nvGraphicFramePr>
        <p:xfrm>
          <a:off x="7142933" y="2434205"/>
          <a:ext cx="4024545" cy="2286000"/>
        </p:xfrm>
        <a:graphic>
          <a:graphicData uri="http://schemas.openxmlformats.org/drawingml/2006/table">
            <a:tbl>
              <a:tblPr firstRow="1" bandRow="1">
                <a:tableStyleId>{2D5ABB26-0587-4C30-8999-92F81FD0307C}</a:tableStyleId>
              </a:tblPr>
              <a:tblGrid>
                <a:gridCol w="4024545">
                  <a:extLst>
                    <a:ext uri="{9D8B030D-6E8A-4147-A177-3AD203B41FA5}">
                      <a16:colId xmlns:a16="http://schemas.microsoft.com/office/drawing/2014/main" val="2521146949"/>
                    </a:ext>
                  </a:extLst>
                </a:gridCol>
              </a:tblGrid>
              <a:tr h="1821052">
                <a:tc>
                  <a:txBody>
                    <a:bodyPr/>
                    <a:lstStyle/>
                    <a:p>
                      <a:r>
                        <a:rPr lang="en-US" sz="1800" dirty="0">
                          <a:solidFill>
                            <a:schemeClr val="bg1"/>
                          </a:solidFill>
                          <a:latin typeface="Bahnschrift" panose="020B0502040204020203" pitchFamily="34" charset="0"/>
                        </a:rPr>
                        <a:t>Placing the measure on the ballot by signature/petition allows your coalition to get exactly what you want in the measure, but also requires your campaign to hire a lawyer with sufficient expertise in local election and finance law.</a:t>
                      </a:r>
                    </a:p>
                    <a:p>
                      <a:endParaRPr lang="en-US" sz="1800" dirty="0">
                        <a:solidFill>
                          <a:schemeClr val="bg1"/>
                        </a:solidFill>
                        <a:latin typeface="Bahnschrift" panose="020B0502040204020203" pitchFamily="34" charset="0"/>
                      </a:endParaRPr>
                    </a:p>
                  </a:txBody>
                  <a:tcPr/>
                </a:tc>
                <a:extLst>
                  <a:ext uri="{0D108BD9-81ED-4DB2-BD59-A6C34878D82A}">
                    <a16:rowId xmlns:a16="http://schemas.microsoft.com/office/drawing/2014/main" val="2573139665"/>
                  </a:ext>
                </a:extLst>
              </a:tr>
            </a:tbl>
          </a:graphicData>
        </a:graphic>
      </p:graphicFrame>
      <p:sp>
        <p:nvSpPr>
          <p:cNvPr id="16" name="Content Placeholder 2">
            <a:extLst>
              <a:ext uri="{FF2B5EF4-FFF2-40B4-BE49-F238E27FC236}">
                <a16:creationId xmlns:a16="http://schemas.microsoft.com/office/drawing/2014/main" id="{B49F8F9E-B207-4852-A3B5-699B558E152A}"/>
              </a:ext>
            </a:extLst>
          </p:cNvPr>
          <p:cNvSpPr txBox="1">
            <a:spLocks/>
          </p:cNvSpPr>
          <p:nvPr/>
        </p:nvSpPr>
        <p:spPr>
          <a:xfrm>
            <a:off x="758707" y="5044889"/>
            <a:ext cx="10573945" cy="1641045"/>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spcBef>
                <a:spcPts val="0"/>
              </a:spcBef>
              <a:buNone/>
            </a:pPr>
            <a:r>
              <a:rPr lang="en-US" sz="2000" dirty="0">
                <a:latin typeface="Bahnschrift" panose="020B0502040204020203" pitchFamily="34" charset="0"/>
              </a:rPr>
              <a:t>Tips:</a:t>
            </a:r>
          </a:p>
          <a:p>
            <a:pPr>
              <a:lnSpc>
                <a:spcPct val="120000"/>
              </a:lnSpc>
              <a:spcBef>
                <a:spcPts val="0"/>
              </a:spcBef>
              <a:buFont typeface="Wingdings" panose="05000000000000000000" pitchFamily="2" charset="2"/>
              <a:buChar char="Ø"/>
            </a:pPr>
            <a:r>
              <a:rPr lang="en-US" sz="2000" dirty="0">
                <a:latin typeface="Bahnschrift" panose="020B0502040204020203" pitchFamily="34" charset="0"/>
              </a:rPr>
              <a:t>The drafting process could take anywhere from </a:t>
            </a:r>
            <a:r>
              <a:rPr lang="en-US" sz="2000" b="1" dirty="0">
                <a:solidFill>
                  <a:srgbClr val="8360F2"/>
                </a:solidFill>
                <a:latin typeface="Bahnschrift" panose="020B0502040204020203" pitchFamily="34" charset="0"/>
              </a:rPr>
              <a:t>6 weeks to 6 months</a:t>
            </a:r>
            <a:r>
              <a:rPr lang="en-US" sz="2000" dirty="0">
                <a:latin typeface="Bahnschrift" panose="020B0502040204020203" pitchFamily="34" charset="0"/>
              </a:rPr>
              <a:t>, so start early, and leave plenty of time to draft edit and finalize your measure. </a:t>
            </a:r>
          </a:p>
          <a:p>
            <a:pPr>
              <a:lnSpc>
                <a:spcPct val="120000"/>
              </a:lnSpc>
              <a:spcBef>
                <a:spcPts val="0"/>
              </a:spcBef>
              <a:buFont typeface="Wingdings" panose="05000000000000000000" pitchFamily="2" charset="2"/>
              <a:buChar char="Ø"/>
            </a:pPr>
            <a:r>
              <a:rPr lang="en-US" sz="2000" dirty="0">
                <a:latin typeface="Bahnschrift" panose="020B0502040204020203" pitchFamily="34" charset="0"/>
              </a:rPr>
              <a:t>Throughout this process, your measure will continue to evolve. Creating the perfect measure </a:t>
            </a:r>
            <a:r>
              <a:rPr lang="en-US" sz="2000">
                <a:latin typeface="Bahnschrift" panose="020B0502040204020203" pitchFamily="34" charset="0"/>
              </a:rPr>
              <a:t>is impossible </a:t>
            </a:r>
            <a:r>
              <a:rPr lang="en-US" sz="2000" dirty="0">
                <a:latin typeface="Bahnschrift" panose="020B0502040204020203" pitchFamily="34" charset="0"/>
              </a:rPr>
              <a:t>and drafting a measure with sufficient political and public support requires compromise.</a:t>
            </a:r>
          </a:p>
          <a:p>
            <a:pPr>
              <a:lnSpc>
                <a:spcPct val="120000"/>
              </a:lnSpc>
              <a:spcBef>
                <a:spcPts val="0"/>
              </a:spcBef>
              <a:buFont typeface="Wingdings" panose="05000000000000000000" pitchFamily="2" charset="2"/>
              <a:buChar char="Ø"/>
            </a:pPr>
            <a:r>
              <a:rPr lang="en-US" sz="2000" dirty="0">
                <a:latin typeface="Bahnschrift" panose="020B0502040204020203" pitchFamily="34" charset="0"/>
              </a:rPr>
              <a:t>Consider the appropriate level of detail you want in the ordinance – a balance between flexibility and accountability.</a:t>
            </a:r>
          </a:p>
        </p:txBody>
      </p:sp>
    </p:spTree>
    <p:extLst>
      <p:ext uri="{BB962C8B-B14F-4D97-AF65-F5344CB8AC3E}">
        <p14:creationId xmlns:p14="http://schemas.microsoft.com/office/powerpoint/2010/main" val="2743549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8855B-4FD3-49BC-8EBD-32EBF2F50543}"/>
              </a:ext>
            </a:extLst>
          </p:cNvPr>
          <p:cNvSpPr>
            <a:spLocks noGrp="1"/>
          </p:cNvSpPr>
          <p:nvPr>
            <p:ph type="title"/>
          </p:nvPr>
        </p:nvSpPr>
        <p:spPr>
          <a:xfrm>
            <a:off x="1232558" y="730785"/>
            <a:ext cx="4723983" cy="1613831"/>
          </a:xfrm>
        </p:spPr>
        <p:txBody>
          <a:bodyPr/>
          <a:lstStyle/>
          <a:p>
            <a:r>
              <a:rPr lang="en-US" dirty="0">
                <a:latin typeface="Arial Black" panose="020B0A04020102020204" pitchFamily="34" charset="0"/>
              </a:rPr>
              <a:t>Title of Ordinance</a:t>
            </a:r>
          </a:p>
        </p:txBody>
      </p:sp>
      <p:sp>
        <p:nvSpPr>
          <p:cNvPr id="3" name="Content Placeholder 2">
            <a:extLst>
              <a:ext uri="{FF2B5EF4-FFF2-40B4-BE49-F238E27FC236}">
                <a16:creationId xmlns:a16="http://schemas.microsoft.com/office/drawing/2014/main" id="{489B0BF1-D326-45BB-B374-EFC38934DF67}"/>
              </a:ext>
            </a:extLst>
          </p:cNvPr>
          <p:cNvSpPr>
            <a:spLocks noGrp="1"/>
          </p:cNvSpPr>
          <p:nvPr>
            <p:ph idx="1"/>
          </p:nvPr>
        </p:nvSpPr>
        <p:spPr/>
        <p:txBody>
          <a:bodyPr>
            <a:normAutofit/>
          </a:bodyPr>
          <a:lstStyle/>
          <a:p>
            <a:pPr marL="0" indent="0">
              <a:buNone/>
            </a:pPr>
            <a:r>
              <a:rPr lang="en-US" sz="2200" dirty="0"/>
              <a:t>If you don’t carefully title your measure, someone else will, and that name will show up everywhere, from the ballot, to yard signs (both pro and anti!), and all over the media. Most people will only know the name of the ballot measure, so </a:t>
            </a:r>
          </a:p>
          <a:p>
            <a:pPr marL="457200" indent="-457200">
              <a:buFont typeface="+mj-lt"/>
              <a:buAutoNum type="arabicPeriod"/>
            </a:pPr>
            <a:r>
              <a:rPr lang="en-US" sz="2200" dirty="0"/>
              <a:t>use it to establish your brand and convey key messages, &amp;</a:t>
            </a:r>
          </a:p>
          <a:p>
            <a:pPr marL="457200" indent="-457200">
              <a:buFont typeface="+mj-lt"/>
              <a:buAutoNum type="arabicPeriod"/>
            </a:pPr>
            <a:r>
              <a:rPr lang="en-US" sz="2200" dirty="0"/>
              <a:t>cement it by including it in the measure itself!</a:t>
            </a:r>
          </a:p>
        </p:txBody>
      </p:sp>
      <p:grpSp>
        <p:nvGrpSpPr>
          <p:cNvPr id="9" name="Group 8">
            <a:extLst>
              <a:ext uri="{FF2B5EF4-FFF2-40B4-BE49-F238E27FC236}">
                <a16:creationId xmlns:a16="http://schemas.microsoft.com/office/drawing/2014/main" id="{B4FED298-885F-48FE-886C-FC166EDD600A}"/>
              </a:ext>
            </a:extLst>
          </p:cNvPr>
          <p:cNvGrpSpPr/>
          <p:nvPr/>
        </p:nvGrpSpPr>
        <p:grpSpPr>
          <a:xfrm>
            <a:off x="6238252" y="2460251"/>
            <a:ext cx="609599" cy="609599"/>
            <a:chOff x="5791200" y="3552825"/>
            <a:chExt cx="904875" cy="904875"/>
          </a:xfrm>
        </p:grpSpPr>
        <p:sp>
          <p:nvSpPr>
            <p:cNvPr id="6" name="Oval 5">
              <a:extLst>
                <a:ext uri="{FF2B5EF4-FFF2-40B4-BE49-F238E27FC236}">
                  <a16:creationId xmlns:a16="http://schemas.microsoft.com/office/drawing/2014/main" id="{2D6F3F3B-476E-4184-85A9-3C4EE170D74A}"/>
                </a:ext>
              </a:extLst>
            </p:cNvPr>
            <p:cNvSpPr/>
            <p:nvPr/>
          </p:nvSpPr>
          <p:spPr>
            <a:xfrm>
              <a:off x="5791200" y="3552825"/>
              <a:ext cx="904875" cy="904875"/>
            </a:xfrm>
            <a:prstGeom prst="ellipse">
              <a:avLst/>
            </a:prstGeom>
            <a:solidFill>
              <a:srgbClr val="8360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Send">
              <a:extLst>
                <a:ext uri="{FF2B5EF4-FFF2-40B4-BE49-F238E27FC236}">
                  <a16:creationId xmlns:a16="http://schemas.microsoft.com/office/drawing/2014/main" id="{4651201B-CE07-43B1-8667-837D7F6D671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883753">
              <a:off x="5865544" y="3646220"/>
              <a:ext cx="675463" cy="675463"/>
            </a:xfrm>
            <a:prstGeom prst="rect">
              <a:avLst/>
            </a:prstGeom>
          </p:spPr>
        </p:pic>
      </p:grpSp>
      <p:graphicFrame>
        <p:nvGraphicFramePr>
          <p:cNvPr id="10" name="Table 9">
            <a:extLst>
              <a:ext uri="{FF2B5EF4-FFF2-40B4-BE49-F238E27FC236}">
                <a16:creationId xmlns:a16="http://schemas.microsoft.com/office/drawing/2014/main" id="{DBC1899D-D9B7-4A54-8A59-C4DFC7A5CDF9}"/>
              </a:ext>
            </a:extLst>
          </p:cNvPr>
          <p:cNvGraphicFramePr>
            <a:graphicFrameLocks noGrp="1"/>
          </p:cNvGraphicFramePr>
          <p:nvPr>
            <p:extLst>
              <p:ext uri="{D42A27DB-BD31-4B8C-83A1-F6EECF244321}">
                <p14:modId xmlns:p14="http://schemas.microsoft.com/office/powerpoint/2010/main" val="775128081"/>
              </p:ext>
            </p:extLst>
          </p:nvPr>
        </p:nvGraphicFramePr>
        <p:xfrm>
          <a:off x="6882984" y="2344618"/>
          <a:ext cx="4018825" cy="2621280"/>
        </p:xfrm>
        <a:graphic>
          <a:graphicData uri="http://schemas.openxmlformats.org/drawingml/2006/table">
            <a:tbl>
              <a:tblPr firstRow="1" bandRow="1">
                <a:tableStyleId>{2D5ABB26-0587-4C30-8999-92F81FD0307C}</a:tableStyleId>
              </a:tblPr>
              <a:tblGrid>
                <a:gridCol w="4018825">
                  <a:extLst>
                    <a:ext uri="{9D8B030D-6E8A-4147-A177-3AD203B41FA5}">
                      <a16:colId xmlns:a16="http://schemas.microsoft.com/office/drawing/2014/main" val="2521146949"/>
                    </a:ext>
                  </a:extLst>
                </a:gridCol>
              </a:tblGrid>
              <a:tr h="9757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latin typeface="Bahnschrift" panose="020B0502040204020203" pitchFamily="34" charset="0"/>
                        </a:rPr>
                        <a:t>Include some version of the world “child” and/or “youth”</a:t>
                      </a:r>
                    </a:p>
                    <a:p>
                      <a:endParaRPr lang="en-US" sz="2000" b="0" dirty="0">
                        <a:latin typeface="Bahnschrift" panose="020B0502040204020203" pitchFamily="34" charset="0"/>
                      </a:endParaRPr>
                    </a:p>
                  </a:txBody>
                  <a:tcPr/>
                </a:tc>
                <a:extLst>
                  <a:ext uri="{0D108BD9-81ED-4DB2-BD59-A6C34878D82A}">
                    <a16:rowId xmlns:a16="http://schemas.microsoft.com/office/drawing/2014/main" val="1609410551"/>
                  </a:ext>
                </a:extLst>
              </a:tr>
              <a:tr h="9021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latin typeface="Bahnschrift" panose="020B0502040204020203" pitchFamily="34" charset="0"/>
                        </a:rPr>
                        <a:t>Include the name of your city or county, so people understand this local measure will benefit their community directly</a:t>
                      </a:r>
                    </a:p>
                    <a:p>
                      <a:endParaRPr lang="en-US" sz="2000" b="0" dirty="0">
                        <a:latin typeface="Bahnschrift" panose="020B0502040204020203" pitchFamily="34" charset="0"/>
                      </a:endParaRPr>
                    </a:p>
                  </a:txBody>
                  <a:tcPr/>
                </a:tc>
                <a:extLst>
                  <a:ext uri="{0D108BD9-81ED-4DB2-BD59-A6C34878D82A}">
                    <a16:rowId xmlns:a16="http://schemas.microsoft.com/office/drawing/2014/main" val="433635801"/>
                  </a:ext>
                </a:extLst>
              </a:tr>
            </a:tbl>
          </a:graphicData>
        </a:graphic>
      </p:graphicFrame>
      <p:grpSp>
        <p:nvGrpSpPr>
          <p:cNvPr id="11" name="Group 10">
            <a:extLst>
              <a:ext uri="{FF2B5EF4-FFF2-40B4-BE49-F238E27FC236}">
                <a16:creationId xmlns:a16="http://schemas.microsoft.com/office/drawing/2014/main" id="{0579DA22-0BD4-44E9-95AA-E4393C407D4D}"/>
              </a:ext>
            </a:extLst>
          </p:cNvPr>
          <p:cNvGrpSpPr/>
          <p:nvPr/>
        </p:nvGrpSpPr>
        <p:grpSpPr>
          <a:xfrm>
            <a:off x="6219002" y="3540805"/>
            <a:ext cx="609599" cy="609599"/>
            <a:chOff x="5791200" y="3552825"/>
            <a:chExt cx="904875" cy="904875"/>
          </a:xfrm>
        </p:grpSpPr>
        <p:sp>
          <p:nvSpPr>
            <p:cNvPr id="12" name="Oval 11">
              <a:extLst>
                <a:ext uri="{FF2B5EF4-FFF2-40B4-BE49-F238E27FC236}">
                  <a16:creationId xmlns:a16="http://schemas.microsoft.com/office/drawing/2014/main" id="{70DD8F3D-26DF-4030-9CC4-CAFAD19D0C0D}"/>
                </a:ext>
              </a:extLst>
            </p:cNvPr>
            <p:cNvSpPr/>
            <p:nvPr/>
          </p:nvSpPr>
          <p:spPr>
            <a:xfrm>
              <a:off x="5791200" y="3552825"/>
              <a:ext cx="904875" cy="904875"/>
            </a:xfrm>
            <a:prstGeom prst="ellipse">
              <a:avLst/>
            </a:prstGeom>
            <a:solidFill>
              <a:srgbClr val="8360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Send">
              <a:extLst>
                <a:ext uri="{FF2B5EF4-FFF2-40B4-BE49-F238E27FC236}">
                  <a16:creationId xmlns:a16="http://schemas.microsoft.com/office/drawing/2014/main" id="{F0902F68-AA46-40C2-B335-1E5CD5AC11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883753">
              <a:off x="5865544" y="3646220"/>
              <a:ext cx="675463" cy="675463"/>
            </a:xfrm>
            <a:prstGeom prst="rect">
              <a:avLst/>
            </a:prstGeom>
          </p:spPr>
        </p:pic>
      </p:grpSp>
      <p:pic>
        <p:nvPicPr>
          <p:cNvPr id="21" name="Content Placeholder 4" descr="Key">
            <a:extLst>
              <a:ext uri="{FF2B5EF4-FFF2-40B4-BE49-F238E27FC236}">
                <a16:creationId xmlns:a16="http://schemas.microsoft.com/office/drawing/2014/main" id="{4EA18C27-75A7-4D82-B099-14DD51B871A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5400000" flipV="1">
            <a:off x="349050" y="898402"/>
            <a:ext cx="1108230" cy="1108230"/>
          </a:xfrm>
          <a:prstGeom prst="rect">
            <a:avLst/>
          </a:prstGeom>
        </p:spPr>
      </p:pic>
      <p:graphicFrame>
        <p:nvGraphicFramePr>
          <p:cNvPr id="14" name="Table 13">
            <a:extLst>
              <a:ext uri="{FF2B5EF4-FFF2-40B4-BE49-F238E27FC236}">
                <a16:creationId xmlns:a16="http://schemas.microsoft.com/office/drawing/2014/main" id="{D084818F-FBD1-4AF8-A763-02EA482F16EA}"/>
              </a:ext>
            </a:extLst>
          </p:cNvPr>
          <p:cNvGraphicFramePr>
            <a:graphicFrameLocks noGrp="1"/>
          </p:cNvGraphicFramePr>
          <p:nvPr>
            <p:extLst>
              <p:ext uri="{D42A27DB-BD31-4B8C-83A1-F6EECF244321}">
                <p14:modId xmlns:p14="http://schemas.microsoft.com/office/powerpoint/2010/main" val="752534353"/>
              </p:ext>
            </p:extLst>
          </p:nvPr>
        </p:nvGraphicFramePr>
        <p:xfrm>
          <a:off x="241300" y="6293488"/>
          <a:ext cx="11605010" cy="370840"/>
        </p:xfrm>
        <a:graphic>
          <a:graphicData uri="http://schemas.openxmlformats.org/drawingml/2006/table">
            <a:tbl>
              <a:tblPr firstRow="1" bandRow="1">
                <a:tableStyleId>{5C22544A-7EE6-4342-B048-85BDC9FD1C3A}</a:tableStyleId>
              </a:tblPr>
              <a:tblGrid>
                <a:gridCol w="1160501">
                  <a:extLst>
                    <a:ext uri="{9D8B030D-6E8A-4147-A177-3AD203B41FA5}">
                      <a16:colId xmlns:a16="http://schemas.microsoft.com/office/drawing/2014/main" val="2694816392"/>
                    </a:ext>
                  </a:extLst>
                </a:gridCol>
                <a:gridCol w="1160501">
                  <a:extLst>
                    <a:ext uri="{9D8B030D-6E8A-4147-A177-3AD203B41FA5}">
                      <a16:colId xmlns:a16="http://schemas.microsoft.com/office/drawing/2014/main" val="673227032"/>
                    </a:ext>
                  </a:extLst>
                </a:gridCol>
                <a:gridCol w="1160501">
                  <a:extLst>
                    <a:ext uri="{9D8B030D-6E8A-4147-A177-3AD203B41FA5}">
                      <a16:colId xmlns:a16="http://schemas.microsoft.com/office/drawing/2014/main" val="2664145411"/>
                    </a:ext>
                  </a:extLst>
                </a:gridCol>
                <a:gridCol w="1160501">
                  <a:extLst>
                    <a:ext uri="{9D8B030D-6E8A-4147-A177-3AD203B41FA5}">
                      <a16:colId xmlns:a16="http://schemas.microsoft.com/office/drawing/2014/main" val="3273018065"/>
                    </a:ext>
                  </a:extLst>
                </a:gridCol>
                <a:gridCol w="1160501">
                  <a:extLst>
                    <a:ext uri="{9D8B030D-6E8A-4147-A177-3AD203B41FA5}">
                      <a16:colId xmlns:a16="http://schemas.microsoft.com/office/drawing/2014/main" val="3701361900"/>
                    </a:ext>
                  </a:extLst>
                </a:gridCol>
                <a:gridCol w="1160501">
                  <a:extLst>
                    <a:ext uri="{9D8B030D-6E8A-4147-A177-3AD203B41FA5}">
                      <a16:colId xmlns:a16="http://schemas.microsoft.com/office/drawing/2014/main" val="3258521543"/>
                    </a:ext>
                  </a:extLst>
                </a:gridCol>
                <a:gridCol w="1160501">
                  <a:extLst>
                    <a:ext uri="{9D8B030D-6E8A-4147-A177-3AD203B41FA5}">
                      <a16:colId xmlns:a16="http://schemas.microsoft.com/office/drawing/2014/main" val="3354525708"/>
                    </a:ext>
                  </a:extLst>
                </a:gridCol>
                <a:gridCol w="1160501">
                  <a:extLst>
                    <a:ext uri="{9D8B030D-6E8A-4147-A177-3AD203B41FA5}">
                      <a16:colId xmlns:a16="http://schemas.microsoft.com/office/drawing/2014/main" val="308073979"/>
                    </a:ext>
                  </a:extLst>
                </a:gridCol>
                <a:gridCol w="1160501">
                  <a:extLst>
                    <a:ext uri="{9D8B030D-6E8A-4147-A177-3AD203B41FA5}">
                      <a16:colId xmlns:a16="http://schemas.microsoft.com/office/drawing/2014/main" val="1064754402"/>
                    </a:ext>
                  </a:extLst>
                </a:gridCol>
                <a:gridCol w="1160501">
                  <a:extLst>
                    <a:ext uri="{9D8B030D-6E8A-4147-A177-3AD203B41FA5}">
                      <a16:colId xmlns:a16="http://schemas.microsoft.com/office/drawing/2014/main" val="1218872748"/>
                    </a:ext>
                  </a:extLst>
                </a:gridCol>
              </a:tblGrid>
              <a:tr h="370840">
                <a:tc>
                  <a:txBody>
                    <a:bodyPr/>
                    <a:lstStyle/>
                    <a:p>
                      <a:pPr algn="ctr"/>
                      <a:r>
                        <a:rPr lang="en-US" sz="1050" b="0" dirty="0">
                          <a:solidFill>
                            <a:schemeClr val="bg1"/>
                          </a:solidFill>
                          <a:latin typeface="Bahnschrift" panose="020B0502040204020203" pitchFamily="34" charset="0"/>
                        </a:rPr>
                        <a:t>Title</a:t>
                      </a:r>
                    </a:p>
                  </a:txBody>
                  <a:tcPr anchor="ctr">
                    <a:solidFill>
                      <a:srgbClr val="8360F2"/>
                    </a:solidFill>
                  </a:tcPr>
                </a:tc>
                <a:tc>
                  <a:txBody>
                    <a:bodyPr/>
                    <a:lstStyle/>
                    <a:p>
                      <a:pPr algn="ctr"/>
                      <a:r>
                        <a:rPr lang="en-US" sz="1050" b="0" dirty="0">
                          <a:solidFill>
                            <a:srgbClr val="8360F2"/>
                          </a:solidFill>
                          <a:latin typeface="Bahnschrift" panose="020B0502040204020203" pitchFamily="34" charset="0"/>
                        </a:rPr>
                        <a:t>Rationale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Purpose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Eligible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Excluded</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Oversight</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Administration</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Accountability</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Source</a:t>
                      </a:r>
                    </a:p>
                  </a:txBody>
                  <a:tcPr anchor="ctr">
                    <a:solidFill>
                      <a:schemeClr val="bg2"/>
                    </a:solidFill>
                  </a:tcPr>
                </a:tc>
                <a:tc>
                  <a:txBody>
                    <a:bodyPr/>
                    <a:lstStyle/>
                    <a:p>
                      <a:pPr algn="ctr"/>
                      <a:r>
                        <a:rPr lang="en-US" sz="1050" b="0" dirty="0" err="1">
                          <a:solidFill>
                            <a:srgbClr val="8360F2"/>
                          </a:solidFill>
                          <a:latin typeface="Bahnschrift" panose="020B0502040204020203" pitchFamily="34" charset="0"/>
                        </a:rPr>
                        <a:t>Supplantation</a:t>
                      </a:r>
                      <a:endParaRPr lang="en-US" sz="1050" b="0" dirty="0">
                        <a:solidFill>
                          <a:srgbClr val="8360F2"/>
                        </a:solidFill>
                        <a:latin typeface="Bahnschrift" panose="020B0502040204020203" pitchFamily="34" charset="0"/>
                      </a:endParaRPr>
                    </a:p>
                  </a:txBody>
                  <a:tcPr anchor="ctr">
                    <a:solidFill>
                      <a:schemeClr val="bg2"/>
                    </a:solidFill>
                  </a:tcPr>
                </a:tc>
                <a:extLst>
                  <a:ext uri="{0D108BD9-81ED-4DB2-BD59-A6C34878D82A}">
                    <a16:rowId xmlns:a16="http://schemas.microsoft.com/office/drawing/2014/main" val="1793034129"/>
                  </a:ext>
                </a:extLst>
              </a:tr>
            </a:tbl>
          </a:graphicData>
        </a:graphic>
      </p:graphicFrame>
    </p:spTree>
    <p:extLst>
      <p:ext uri="{BB962C8B-B14F-4D97-AF65-F5344CB8AC3E}">
        <p14:creationId xmlns:p14="http://schemas.microsoft.com/office/powerpoint/2010/main" val="288649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35F8F47-386A-47E3-BFE2-A4FE9D583945}"/>
              </a:ext>
            </a:extLst>
          </p:cNvPr>
          <p:cNvSpPr/>
          <p:nvPr/>
        </p:nvSpPr>
        <p:spPr>
          <a:xfrm>
            <a:off x="0" y="3360245"/>
            <a:ext cx="12192000" cy="349775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30F37F-FA0C-4C08-9450-26F9D6E84E3E}"/>
              </a:ext>
            </a:extLst>
          </p:cNvPr>
          <p:cNvSpPr/>
          <p:nvPr/>
        </p:nvSpPr>
        <p:spPr>
          <a:xfrm>
            <a:off x="0" y="1"/>
            <a:ext cx="12192000" cy="3360246"/>
          </a:xfrm>
          <a:prstGeom prst="rect">
            <a:avLst/>
          </a:prstGeom>
          <a:solidFill>
            <a:srgbClr val="8360F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8C653EA-C5E2-4C6C-BD5F-DBBB9B160E2D}"/>
              </a:ext>
            </a:extLst>
          </p:cNvPr>
          <p:cNvSpPr/>
          <p:nvPr/>
        </p:nvSpPr>
        <p:spPr>
          <a:xfrm>
            <a:off x="1356962" y="1708703"/>
            <a:ext cx="4739038" cy="417140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97F055B0-E321-4D3C-88CF-A13A617EA263}"/>
              </a:ext>
            </a:extLst>
          </p:cNvPr>
          <p:cNvSpPr/>
          <p:nvPr/>
        </p:nvSpPr>
        <p:spPr>
          <a:xfrm>
            <a:off x="7293935" y="671503"/>
            <a:ext cx="4249560" cy="522796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2">
            <a:extLst>
              <a:ext uri="{FF2B5EF4-FFF2-40B4-BE49-F238E27FC236}">
                <a16:creationId xmlns:a16="http://schemas.microsoft.com/office/drawing/2014/main" id="{2A6A7F0C-DC29-4118-9583-7DC5E67096A3}"/>
              </a:ext>
            </a:extLst>
          </p:cNvPr>
          <p:cNvSpPr txBox="1">
            <a:spLocks/>
          </p:cNvSpPr>
          <p:nvPr/>
        </p:nvSpPr>
        <p:spPr>
          <a:xfrm>
            <a:off x="7076270" y="853752"/>
            <a:ext cx="4467225" cy="57150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0"/>
              </a:spcBef>
              <a:buFont typeface="Arial" panose="020B0604020202020204" pitchFamily="34" charset="0"/>
              <a:buNone/>
            </a:pPr>
            <a:r>
              <a:rPr lang="en-US" b="1" dirty="0">
                <a:latin typeface="Bahnschrift" panose="020B0502040204020203" pitchFamily="34" charset="0"/>
              </a:rPr>
              <a:t>CAUTIONARY TALES</a:t>
            </a:r>
            <a:endParaRPr lang="en-US" i="1" dirty="0">
              <a:solidFill>
                <a:srgbClr val="8360F2"/>
              </a:solidFill>
              <a:latin typeface="Bahnschrift" panose="020B0502040204020203" pitchFamily="34" charset="0"/>
            </a:endParaRPr>
          </a:p>
          <a:p>
            <a:pPr marL="0" indent="0">
              <a:lnSpc>
                <a:spcPct val="100000"/>
              </a:lnSpc>
              <a:spcBef>
                <a:spcPts val="0"/>
              </a:spcBef>
              <a:buFont typeface="Arial" panose="020B0604020202020204" pitchFamily="34" charset="0"/>
              <a:buNone/>
            </a:pPr>
            <a:endParaRPr lang="en-US" sz="2200" dirty="0"/>
          </a:p>
          <a:p>
            <a:pPr marL="0" indent="0">
              <a:buFont typeface="Arial" panose="020B0604020202020204" pitchFamily="34" charset="0"/>
              <a:buNone/>
            </a:pPr>
            <a:endParaRPr lang="en-US" sz="2200" dirty="0"/>
          </a:p>
        </p:txBody>
      </p:sp>
      <p:sp>
        <p:nvSpPr>
          <p:cNvPr id="2" name="Title 1">
            <a:extLst>
              <a:ext uri="{FF2B5EF4-FFF2-40B4-BE49-F238E27FC236}">
                <a16:creationId xmlns:a16="http://schemas.microsoft.com/office/drawing/2014/main" id="{E808855B-4FD3-49BC-8EBD-32EBF2F50543}"/>
              </a:ext>
            </a:extLst>
          </p:cNvPr>
          <p:cNvSpPr>
            <a:spLocks noGrp="1"/>
          </p:cNvSpPr>
          <p:nvPr>
            <p:ph type="title"/>
          </p:nvPr>
        </p:nvSpPr>
        <p:spPr>
          <a:xfrm>
            <a:off x="1419624" y="556160"/>
            <a:ext cx="3886200" cy="1152543"/>
          </a:xfrm>
        </p:spPr>
        <p:txBody>
          <a:bodyPr/>
          <a:lstStyle/>
          <a:p>
            <a:r>
              <a:rPr lang="en-US" dirty="0">
                <a:solidFill>
                  <a:schemeClr val="bg1"/>
                </a:solidFill>
                <a:latin typeface="Arial Black" panose="020B0A04020102020204" pitchFamily="34" charset="0"/>
              </a:rPr>
              <a:t>Examples</a:t>
            </a:r>
          </a:p>
        </p:txBody>
      </p:sp>
      <p:sp>
        <p:nvSpPr>
          <p:cNvPr id="3" name="Content Placeholder 2">
            <a:extLst>
              <a:ext uri="{FF2B5EF4-FFF2-40B4-BE49-F238E27FC236}">
                <a16:creationId xmlns:a16="http://schemas.microsoft.com/office/drawing/2014/main" id="{489B0BF1-D326-45BB-B374-EFC38934DF67}"/>
              </a:ext>
            </a:extLst>
          </p:cNvPr>
          <p:cNvSpPr>
            <a:spLocks noGrp="1"/>
          </p:cNvSpPr>
          <p:nvPr>
            <p:ph idx="1"/>
          </p:nvPr>
        </p:nvSpPr>
        <p:spPr>
          <a:xfrm>
            <a:off x="1419624" y="1998171"/>
            <a:ext cx="4781152" cy="3695700"/>
          </a:xfrm>
        </p:spPr>
        <p:txBody>
          <a:bodyPr>
            <a:normAutofit/>
          </a:bodyPr>
          <a:lstStyle/>
          <a:p>
            <a:pPr marL="0" indent="0">
              <a:lnSpc>
                <a:spcPct val="100000"/>
              </a:lnSpc>
              <a:spcBef>
                <a:spcPts val="0"/>
              </a:spcBef>
              <a:buNone/>
            </a:pPr>
            <a:r>
              <a:rPr lang="en-US" sz="2200" b="1" dirty="0"/>
              <a:t>Establishment of Children's Services Council of Leon County</a:t>
            </a:r>
          </a:p>
          <a:p>
            <a:pPr marL="0" indent="0">
              <a:lnSpc>
                <a:spcPct val="100000"/>
              </a:lnSpc>
              <a:spcBef>
                <a:spcPts val="0"/>
              </a:spcBef>
              <a:buNone/>
            </a:pPr>
            <a:r>
              <a:rPr lang="en-US" sz="2000" i="1" dirty="0">
                <a:solidFill>
                  <a:srgbClr val="8360F2"/>
                </a:solidFill>
              </a:rPr>
              <a:t>(Leon County, FL, 2020)</a:t>
            </a:r>
          </a:p>
          <a:p>
            <a:pPr marL="0" indent="0">
              <a:lnSpc>
                <a:spcPct val="100000"/>
              </a:lnSpc>
              <a:spcBef>
                <a:spcPts val="0"/>
              </a:spcBef>
              <a:buNone/>
            </a:pPr>
            <a:endParaRPr lang="en-US" sz="2000" i="1" dirty="0">
              <a:solidFill>
                <a:srgbClr val="8360F2"/>
              </a:solidFill>
            </a:endParaRPr>
          </a:p>
          <a:p>
            <a:pPr marL="0" indent="0">
              <a:lnSpc>
                <a:spcPct val="100000"/>
              </a:lnSpc>
              <a:spcBef>
                <a:spcPts val="0"/>
              </a:spcBef>
              <a:buNone/>
            </a:pPr>
            <a:r>
              <a:rPr lang="en-US" sz="2200" b="1" dirty="0"/>
              <a:t>Children’s Health and Child Care Initiative for Alameda County</a:t>
            </a:r>
            <a:r>
              <a:rPr lang="en-US" sz="2200" dirty="0"/>
              <a:t> </a:t>
            </a:r>
          </a:p>
          <a:p>
            <a:pPr marL="0" indent="0">
              <a:lnSpc>
                <a:spcPct val="100000"/>
              </a:lnSpc>
              <a:spcBef>
                <a:spcPts val="0"/>
              </a:spcBef>
              <a:buNone/>
            </a:pPr>
            <a:r>
              <a:rPr lang="en-US" sz="2000" i="1" dirty="0">
                <a:solidFill>
                  <a:srgbClr val="8360F2"/>
                </a:solidFill>
              </a:rPr>
              <a:t>(Alameda County, CA, 2019)</a:t>
            </a:r>
          </a:p>
          <a:p>
            <a:pPr marL="0" indent="0">
              <a:lnSpc>
                <a:spcPct val="100000"/>
              </a:lnSpc>
              <a:spcBef>
                <a:spcPts val="0"/>
              </a:spcBef>
              <a:buNone/>
            </a:pPr>
            <a:endParaRPr lang="en-US" sz="2000" i="1" dirty="0">
              <a:solidFill>
                <a:srgbClr val="8360F2"/>
              </a:solidFill>
            </a:endParaRPr>
          </a:p>
          <a:p>
            <a:pPr marL="0" indent="0">
              <a:lnSpc>
                <a:spcPct val="100000"/>
              </a:lnSpc>
              <a:spcBef>
                <a:spcPts val="0"/>
              </a:spcBef>
              <a:buNone/>
            </a:pPr>
            <a:r>
              <a:rPr lang="en-US" sz="2200" b="1" dirty="0"/>
              <a:t>Families, Education, Preschool, and Promise Levy</a:t>
            </a:r>
          </a:p>
          <a:p>
            <a:pPr marL="0" indent="0">
              <a:lnSpc>
                <a:spcPct val="100000"/>
              </a:lnSpc>
              <a:spcBef>
                <a:spcPts val="0"/>
              </a:spcBef>
              <a:buNone/>
            </a:pPr>
            <a:r>
              <a:rPr lang="en-US" sz="2000" i="1" dirty="0">
                <a:solidFill>
                  <a:srgbClr val="8360F2"/>
                </a:solidFill>
              </a:rPr>
              <a:t>(Seattle, WA, 2018)</a:t>
            </a:r>
          </a:p>
          <a:p>
            <a:pPr marL="0" indent="0">
              <a:lnSpc>
                <a:spcPct val="100000"/>
              </a:lnSpc>
              <a:spcBef>
                <a:spcPts val="0"/>
              </a:spcBef>
              <a:buNone/>
            </a:pPr>
            <a:endParaRPr lang="en-US" sz="2200" dirty="0"/>
          </a:p>
          <a:p>
            <a:pPr marL="0" indent="0">
              <a:buNone/>
            </a:pPr>
            <a:endParaRPr lang="en-US" sz="2200" dirty="0"/>
          </a:p>
        </p:txBody>
      </p:sp>
      <p:pic>
        <p:nvPicPr>
          <p:cNvPr id="5" name="Graphic 4" descr="Warning">
            <a:extLst>
              <a:ext uri="{FF2B5EF4-FFF2-40B4-BE49-F238E27FC236}">
                <a16:creationId xmlns:a16="http://schemas.microsoft.com/office/drawing/2014/main" id="{35ABE2DC-3987-4C01-99E1-F0638F07062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52962" y="1465815"/>
            <a:ext cx="485775" cy="485775"/>
          </a:xfrm>
          <a:prstGeom prst="rect">
            <a:avLst/>
          </a:prstGeom>
        </p:spPr>
      </p:pic>
      <p:sp>
        <p:nvSpPr>
          <p:cNvPr id="18" name="Content Placeholder 2">
            <a:extLst>
              <a:ext uri="{FF2B5EF4-FFF2-40B4-BE49-F238E27FC236}">
                <a16:creationId xmlns:a16="http://schemas.microsoft.com/office/drawing/2014/main" id="{F0ACC037-C0DA-447D-9AE4-880A978C7651}"/>
              </a:ext>
            </a:extLst>
          </p:cNvPr>
          <p:cNvSpPr txBox="1">
            <a:spLocks/>
          </p:cNvSpPr>
          <p:nvPr/>
        </p:nvSpPr>
        <p:spPr>
          <a:xfrm>
            <a:off x="8005882" y="1433330"/>
            <a:ext cx="3380894"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a:t>San Francisco, CA advocates wanted their measure to be called “The Children’s Amendment,” but never officially named it in the measure.  So, the media would only refer to it as “Proposition J.” </a:t>
            </a:r>
          </a:p>
          <a:p>
            <a:pPr marL="0" indent="0">
              <a:buFont typeface="Arial" panose="020B0604020202020204" pitchFamily="34" charset="0"/>
              <a:buNone/>
            </a:pPr>
            <a:endParaRPr lang="en-US" sz="1800" dirty="0"/>
          </a:p>
          <a:p>
            <a:pPr marL="0" indent="0">
              <a:buFont typeface="Arial" panose="020B0604020202020204" pitchFamily="34" charset="0"/>
              <a:buNone/>
            </a:pPr>
            <a:r>
              <a:rPr lang="en-US" sz="1800" dirty="0"/>
              <a:t>In 2016, Fairfax County, VA advocates for a tax that would reduce reliance on real estate taxes and increase school funding was rejected. The name? “Fairfax County Meals Tax.” This focused voters on what they’d be paying, rather than what they’d gain, and the measure failed.</a:t>
            </a:r>
          </a:p>
          <a:p>
            <a:pPr marL="0" indent="0">
              <a:buFont typeface="Arial" panose="020B0604020202020204" pitchFamily="34" charset="0"/>
              <a:buNone/>
            </a:pPr>
            <a:endParaRPr lang="en-US" sz="1800" dirty="0"/>
          </a:p>
        </p:txBody>
      </p:sp>
      <p:pic>
        <p:nvPicPr>
          <p:cNvPr id="21" name="Graphic 20" descr="Warning">
            <a:extLst>
              <a:ext uri="{FF2B5EF4-FFF2-40B4-BE49-F238E27FC236}">
                <a16:creationId xmlns:a16="http://schemas.microsoft.com/office/drawing/2014/main" id="{F8B8CF8C-7204-4B2B-B8E7-665F1E527CD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86534" y="3462194"/>
            <a:ext cx="485775" cy="485775"/>
          </a:xfrm>
          <a:prstGeom prst="rect">
            <a:avLst/>
          </a:prstGeom>
        </p:spPr>
      </p:pic>
      <p:graphicFrame>
        <p:nvGraphicFramePr>
          <p:cNvPr id="13" name="Table 12">
            <a:extLst>
              <a:ext uri="{FF2B5EF4-FFF2-40B4-BE49-F238E27FC236}">
                <a16:creationId xmlns:a16="http://schemas.microsoft.com/office/drawing/2014/main" id="{B56FDC7A-0717-43D8-A438-35FB09C1DD47}"/>
              </a:ext>
            </a:extLst>
          </p:cNvPr>
          <p:cNvGraphicFramePr>
            <a:graphicFrameLocks noGrp="1"/>
          </p:cNvGraphicFramePr>
          <p:nvPr>
            <p:extLst>
              <p:ext uri="{D42A27DB-BD31-4B8C-83A1-F6EECF244321}">
                <p14:modId xmlns:p14="http://schemas.microsoft.com/office/powerpoint/2010/main" val="752534353"/>
              </p:ext>
            </p:extLst>
          </p:nvPr>
        </p:nvGraphicFramePr>
        <p:xfrm>
          <a:off x="241300" y="6293488"/>
          <a:ext cx="11605010" cy="370840"/>
        </p:xfrm>
        <a:graphic>
          <a:graphicData uri="http://schemas.openxmlformats.org/drawingml/2006/table">
            <a:tbl>
              <a:tblPr firstRow="1" bandRow="1">
                <a:tableStyleId>{5C22544A-7EE6-4342-B048-85BDC9FD1C3A}</a:tableStyleId>
              </a:tblPr>
              <a:tblGrid>
                <a:gridCol w="1160501">
                  <a:extLst>
                    <a:ext uri="{9D8B030D-6E8A-4147-A177-3AD203B41FA5}">
                      <a16:colId xmlns:a16="http://schemas.microsoft.com/office/drawing/2014/main" val="2694816392"/>
                    </a:ext>
                  </a:extLst>
                </a:gridCol>
                <a:gridCol w="1160501">
                  <a:extLst>
                    <a:ext uri="{9D8B030D-6E8A-4147-A177-3AD203B41FA5}">
                      <a16:colId xmlns:a16="http://schemas.microsoft.com/office/drawing/2014/main" val="673227032"/>
                    </a:ext>
                  </a:extLst>
                </a:gridCol>
                <a:gridCol w="1160501">
                  <a:extLst>
                    <a:ext uri="{9D8B030D-6E8A-4147-A177-3AD203B41FA5}">
                      <a16:colId xmlns:a16="http://schemas.microsoft.com/office/drawing/2014/main" val="2664145411"/>
                    </a:ext>
                  </a:extLst>
                </a:gridCol>
                <a:gridCol w="1160501">
                  <a:extLst>
                    <a:ext uri="{9D8B030D-6E8A-4147-A177-3AD203B41FA5}">
                      <a16:colId xmlns:a16="http://schemas.microsoft.com/office/drawing/2014/main" val="3273018065"/>
                    </a:ext>
                  </a:extLst>
                </a:gridCol>
                <a:gridCol w="1160501">
                  <a:extLst>
                    <a:ext uri="{9D8B030D-6E8A-4147-A177-3AD203B41FA5}">
                      <a16:colId xmlns:a16="http://schemas.microsoft.com/office/drawing/2014/main" val="3701361900"/>
                    </a:ext>
                  </a:extLst>
                </a:gridCol>
                <a:gridCol w="1160501">
                  <a:extLst>
                    <a:ext uri="{9D8B030D-6E8A-4147-A177-3AD203B41FA5}">
                      <a16:colId xmlns:a16="http://schemas.microsoft.com/office/drawing/2014/main" val="3258521543"/>
                    </a:ext>
                  </a:extLst>
                </a:gridCol>
                <a:gridCol w="1160501">
                  <a:extLst>
                    <a:ext uri="{9D8B030D-6E8A-4147-A177-3AD203B41FA5}">
                      <a16:colId xmlns:a16="http://schemas.microsoft.com/office/drawing/2014/main" val="3354525708"/>
                    </a:ext>
                  </a:extLst>
                </a:gridCol>
                <a:gridCol w="1160501">
                  <a:extLst>
                    <a:ext uri="{9D8B030D-6E8A-4147-A177-3AD203B41FA5}">
                      <a16:colId xmlns:a16="http://schemas.microsoft.com/office/drawing/2014/main" val="308073979"/>
                    </a:ext>
                  </a:extLst>
                </a:gridCol>
                <a:gridCol w="1160501">
                  <a:extLst>
                    <a:ext uri="{9D8B030D-6E8A-4147-A177-3AD203B41FA5}">
                      <a16:colId xmlns:a16="http://schemas.microsoft.com/office/drawing/2014/main" val="1064754402"/>
                    </a:ext>
                  </a:extLst>
                </a:gridCol>
                <a:gridCol w="1160501">
                  <a:extLst>
                    <a:ext uri="{9D8B030D-6E8A-4147-A177-3AD203B41FA5}">
                      <a16:colId xmlns:a16="http://schemas.microsoft.com/office/drawing/2014/main" val="1218872748"/>
                    </a:ext>
                  </a:extLst>
                </a:gridCol>
              </a:tblGrid>
              <a:tr h="370840">
                <a:tc>
                  <a:txBody>
                    <a:bodyPr/>
                    <a:lstStyle/>
                    <a:p>
                      <a:pPr algn="ctr"/>
                      <a:r>
                        <a:rPr lang="en-US" sz="1050" b="0" dirty="0">
                          <a:solidFill>
                            <a:schemeClr val="bg1"/>
                          </a:solidFill>
                          <a:latin typeface="Bahnschrift" panose="020B0502040204020203" pitchFamily="34" charset="0"/>
                        </a:rPr>
                        <a:t>Title</a:t>
                      </a:r>
                    </a:p>
                  </a:txBody>
                  <a:tcPr anchor="ctr">
                    <a:solidFill>
                      <a:srgbClr val="8360F2"/>
                    </a:solidFill>
                  </a:tcPr>
                </a:tc>
                <a:tc>
                  <a:txBody>
                    <a:bodyPr/>
                    <a:lstStyle/>
                    <a:p>
                      <a:pPr algn="ctr"/>
                      <a:r>
                        <a:rPr lang="en-US" sz="1050" b="0" dirty="0">
                          <a:solidFill>
                            <a:srgbClr val="8360F2"/>
                          </a:solidFill>
                          <a:latin typeface="Bahnschrift" panose="020B0502040204020203" pitchFamily="34" charset="0"/>
                        </a:rPr>
                        <a:t>Rationale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Purpose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Eligible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Excluded</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Oversight</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Administration</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Accountability</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Source</a:t>
                      </a:r>
                    </a:p>
                  </a:txBody>
                  <a:tcPr anchor="ctr">
                    <a:solidFill>
                      <a:schemeClr val="bg2"/>
                    </a:solidFill>
                  </a:tcPr>
                </a:tc>
                <a:tc>
                  <a:txBody>
                    <a:bodyPr/>
                    <a:lstStyle/>
                    <a:p>
                      <a:pPr algn="ctr"/>
                      <a:r>
                        <a:rPr lang="en-US" sz="1050" b="0" dirty="0" err="1">
                          <a:solidFill>
                            <a:srgbClr val="8360F2"/>
                          </a:solidFill>
                          <a:latin typeface="Bahnschrift" panose="020B0502040204020203" pitchFamily="34" charset="0"/>
                        </a:rPr>
                        <a:t>Supplantation</a:t>
                      </a:r>
                      <a:endParaRPr lang="en-US" sz="1050" b="0" dirty="0">
                        <a:solidFill>
                          <a:srgbClr val="8360F2"/>
                        </a:solidFill>
                        <a:latin typeface="Bahnschrift" panose="020B0502040204020203" pitchFamily="34" charset="0"/>
                      </a:endParaRPr>
                    </a:p>
                  </a:txBody>
                  <a:tcPr anchor="ctr">
                    <a:solidFill>
                      <a:schemeClr val="bg2"/>
                    </a:solidFill>
                  </a:tcPr>
                </a:tc>
                <a:extLst>
                  <a:ext uri="{0D108BD9-81ED-4DB2-BD59-A6C34878D82A}">
                    <a16:rowId xmlns:a16="http://schemas.microsoft.com/office/drawing/2014/main" val="1793034129"/>
                  </a:ext>
                </a:extLst>
              </a:tr>
            </a:tbl>
          </a:graphicData>
        </a:graphic>
      </p:graphicFrame>
    </p:spTree>
    <p:extLst>
      <p:ext uri="{BB962C8B-B14F-4D97-AF65-F5344CB8AC3E}">
        <p14:creationId xmlns:p14="http://schemas.microsoft.com/office/powerpoint/2010/main" val="746529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38369BB-A7FA-485A-9839-9C20BC5DFC39}"/>
              </a:ext>
            </a:extLst>
          </p:cNvPr>
          <p:cNvSpPr>
            <a:spLocks noGrp="1"/>
          </p:cNvSpPr>
          <p:nvPr>
            <p:ph type="title"/>
          </p:nvPr>
        </p:nvSpPr>
        <p:spPr>
          <a:xfrm>
            <a:off x="1232558" y="730785"/>
            <a:ext cx="6218109" cy="1613831"/>
          </a:xfrm>
        </p:spPr>
        <p:txBody>
          <a:bodyPr/>
          <a:lstStyle/>
          <a:p>
            <a:r>
              <a:rPr lang="en-US" dirty="0"/>
              <a:t>Rationale for measure</a:t>
            </a:r>
          </a:p>
        </p:txBody>
      </p:sp>
      <p:sp>
        <p:nvSpPr>
          <p:cNvPr id="22" name="Content Placeholder 2">
            <a:extLst>
              <a:ext uri="{FF2B5EF4-FFF2-40B4-BE49-F238E27FC236}">
                <a16:creationId xmlns:a16="http://schemas.microsoft.com/office/drawing/2014/main" id="{CA7285F6-EB19-4709-A12F-BD4E5373D6ED}"/>
              </a:ext>
            </a:extLst>
          </p:cNvPr>
          <p:cNvSpPr>
            <a:spLocks noGrp="1"/>
          </p:cNvSpPr>
          <p:nvPr>
            <p:ph idx="1"/>
          </p:nvPr>
        </p:nvSpPr>
        <p:spPr/>
        <p:txBody>
          <a:bodyPr>
            <a:normAutofit/>
          </a:bodyPr>
          <a:lstStyle/>
          <a:p>
            <a:pPr marL="0" indent="0">
              <a:buNone/>
            </a:pPr>
            <a:r>
              <a:rPr lang="en-US" sz="2000" dirty="0"/>
              <a:t>Your rationale is your findings, initial statements, or basic arguments about the need and the history that led to the legislation. It is your </a:t>
            </a:r>
            <a:r>
              <a:rPr lang="en-US" sz="2000" b="1" i="1" dirty="0">
                <a:solidFill>
                  <a:srgbClr val="8360F2"/>
                </a:solidFill>
              </a:rPr>
              <a:t>permanent documentation</a:t>
            </a:r>
            <a:r>
              <a:rPr lang="en-US" sz="2000" dirty="0"/>
              <a:t> about why this measure is important.  It is the “Forward” to the measure.</a:t>
            </a:r>
          </a:p>
        </p:txBody>
      </p:sp>
      <p:grpSp>
        <p:nvGrpSpPr>
          <p:cNvPr id="9" name="Group 8">
            <a:extLst>
              <a:ext uri="{FF2B5EF4-FFF2-40B4-BE49-F238E27FC236}">
                <a16:creationId xmlns:a16="http://schemas.microsoft.com/office/drawing/2014/main" id="{B4FED298-885F-48FE-886C-FC166EDD600A}"/>
              </a:ext>
            </a:extLst>
          </p:cNvPr>
          <p:cNvGrpSpPr/>
          <p:nvPr/>
        </p:nvGrpSpPr>
        <p:grpSpPr>
          <a:xfrm>
            <a:off x="6264251" y="1458769"/>
            <a:ext cx="609599" cy="609599"/>
            <a:chOff x="5791200" y="3552825"/>
            <a:chExt cx="904875" cy="904875"/>
          </a:xfrm>
        </p:grpSpPr>
        <p:sp>
          <p:nvSpPr>
            <p:cNvPr id="6" name="Oval 5">
              <a:extLst>
                <a:ext uri="{FF2B5EF4-FFF2-40B4-BE49-F238E27FC236}">
                  <a16:creationId xmlns:a16="http://schemas.microsoft.com/office/drawing/2014/main" id="{2D6F3F3B-476E-4184-85A9-3C4EE170D74A}"/>
                </a:ext>
              </a:extLst>
            </p:cNvPr>
            <p:cNvSpPr/>
            <p:nvPr/>
          </p:nvSpPr>
          <p:spPr>
            <a:xfrm>
              <a:off x="5791200" y="3552825"/>
              <a:ext cx="904875" cy="904875"/>
            </a:xfrm>
            <a:prstGeom prst="ellipse">
              <a:avLst/>
            </a:prstGeom>
            <a:solidFill>
              <a:srgbClr val="8360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Send">
              <a:extLst>
                <a:ext uri="{FF2B5EF4-FFF2-40B4-BE49-F238E27FC236}">
                  <a16:creationId xmlns:a16="http://schemas.microsoft.com/office/drawing/2014/main" id="{4651201B-CE07-43B1-8667-837D7F6D671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883753">
              <a:off x="5865544" y="3646220"/>
              <a:ext cx="675463" cy="675463"/>
            </a:xfrm>
            <a:prstGeom prst="rect">
              <a:avLst/>
            </a:prstGeom>
          </p:spPr>
        </p:pic>
      </p:grpSp>
      <p:graphicFrame>
        <p:nvGraphicFramePr>
          <p:cNvPr id="10" name="Table 9">
            <a:extLst>
              <a:ext uri="{FF2B5EF4-FFF2-40B4-BE49-F238E27FC236}">
                <a16:creationId xmlns:a16="http://schemas.microsoft.com/office/drawing/2014/main" id="{DBC1899D-D9B7-4A54-8A59-C4DFC7A5CDF9}"/>
              </a:ext>
            </a:extLst>
          </p:cNvPr>
          <p:cNvGraphicFramePr>
            <a:graphicFrameLocks noGrp="1"/>
          </p:cNvGraphicFramePr>
          <p:nvPr>
            <p:extLst>
              <p:ext uri="{D42A27DB-BD31-4B8C-83A1-F6EECF244321}">
                <p14:modId xmlns:p14="http://schemas.microsoft.com/office/powerpoint/2010/main" val="3352252590"/>
              </p:ext>
            </p:extLst>
          </p:nvPr>
        </p:nvGraphicFramePr>
        <p:xfrm>
          <a:off x="6871054" y="628243"/>
          <a:ext cx="4875328" cy="6451081"/>
        </p:xfrm>
        <a:graphic>
          <a:graphicData uri="http://schemas.openxmlformats.org/drawingml/2006/table">
            <a:tbl>
              <a:tblPr firstRow="1" bandRow="1">
                <a:tableStyleId>{2D5ABB26-0587-4C30-8999-92F81FD0307C}</a:tableStyleId>
              </a:tblPr>
              <a:tblGrid>
                <a:gridCol w="4875328">
                  <a:extLst>
                    <a:ext uri="{9D8B030D-6E8A-4147-A177-3AD203B41FA5}">
                      <a16:colId xmlns:a16="http://schemas.microsoft.com/office/drawing/2014/main" val="2521146949"/>
                    </a:ext>
                  </a:extLst>
                </a:gridCol>
              </a:tblGrid>
              <a:tr h="1510327">
                <a:tc>
                  <a:txBody>
                    <a:bodyPr/>
                    <a:lstStyle/>
                    <a:p>
                      <a:r>
                        <a:rPr lang="en-US" sz="2800" b="1" dirty="0">
                          <a:solidFill>
                            <a:srgbClr val="8360F2"/>
                          </a:solidFill>
                          <a:latin typeface="Bahnschrift" panose="020B0502040204020203" pitchFamily="34" charset="0"/>
                        </a:rPr>
                        <a:t>WHAT CAN YOU INCLUDE?</a:t>
                      </a:r>
                    </a:p>
                    <a:p>
                      <a:endParaRPr lang="en-US" sz="2000" b="0" dirty="0">
                        <a:latin typeface="Bahnschrift" panose="020B0502040204020203" pitchFamily="34" charset="0"/>
                      </a:endParaRPr>
                    </a:p>
                    <a:p>
                      <a:r>
                        <a:rPr lang="en-US" sz="2000" b="0" dirty="0">
                          <a:latin typeface="Bahnschrift" panose="020B0502040204020203" pitchFamily="34" charset="0"/>
                        </a:rPr>
                        <a:t>Data about the needs of your city’s/county’s children</a:t>
                      </a:r>
                    </a:p>
                    <a:p>
                      <a:endParaRPr lang="en-US" sz="2000" b="0" dirty="0">
                        <a:latin typeface="Bahnschrift" panose="020B0502040204020203" pitchFamily="34" charset="0"/>
                      </a:endParaRPr>
                    </a:p>
                  </a:txBody>
                  <a:tcPr/>
                </a:tc>
                <a:extLst>
                  <a:ext uri="{0D108BD9-81ED-4DB2-BD59-A6C34878D82A}">
                    <a16:rowId xmlns:a16="http://schemas.microsoft.com/office/drawing/2014/main" val="2573139665"/>
                  </a:ext>
                </a:extLst>
              </a:tr>
              <a:tr h="15350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latin typeface="Bahnschrift" panose="020B0502040204020203" pitchFamily="34" charset="0"/>
                        </a:rPr>
                        <a:t>Benefits and outcomes of similar measures or research findings about similar services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b="0" dirty="0">
                        <a:latin typeface="Bahnschrift"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latin typeface="Bahnschrift" panose="020B0502040204020203" pitchFamily="34" charset="0"/>
                        </a:rPr>
                        <a:t>History of efforts to improve services and/or develop the measure.</a:t>
                      </a:r>
                    </a:p>
                    <a:p>
                      <a:endParaRPr lang="en-US" sz="2000" b="0" dirty="0">
                        <a:latin typeface="Bahnschrift" panose="020B0502040204020203" pitchFamily="34" charset="0"/>
                      </a:endParaRPr>
                    </a:p>
                  </a:txBody>
                  <a:tcPr/>
                </a:tc>
                <a:extLst>
                  <a:ext uri="{0D108BD9-81ED-4DB2-BD59-A6C34878D82A}">
                    <a16:rowId xmlns:a16="http://schemas.microsoft.com/office/drawing/2014/main" val="1609410551"/>
                  </a:ext>
                </a:extLst>
              </a:tr>
              <a:tr h="11780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latin typeface="Bahnschrift" panose="020B0502040204020203" pitchFamily="34" charset="0"/>
                        </a:rPr>
                        <a:t>Cost arguments for the expenditures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b="0" dirty="0">
                        <a:latin typeface="Bahnschrift"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latin typeface="Bahnschrift" panose="020B0502040204020203" pitchFamily="34" charset="0"/>
                        </a:rPr>
                        <a:t>Why a fund is necessary and potentially beneficial</a:t>
                      </a:r>
                    </a:p>
                  </a:txBody>
                  <a:tcPr/>
                </a:tc>
                <a:extLst>
                  <a:ext uri="{0D108BD9-81ED-4DB2-BD59-A6C34878D82A}">
                    <a16:rowId xmlns:a16="http://schemas.microsoft.com/office/drawing/2014/main" val="433635801"/>
                  </a:ext>
                </a:extLst>
              </a:tr>
              <a:tr h="11780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b="0" dirty="0">
                        <a:latin typeface="Bahnschrift" panose="020B0502040204020203" pitchFamily="34" charset="0"/>
                      </a:endParaRPr>
                    </a:p>
                    <a:p>
                      <a:endParaRPr lang="en-US" sz="2000" b="0" dirty="0">
                        <a:latin typeface="Bahnschrift" panose="020B0502040204020203" pitchFamily="34" charset="0"/>
                      </a:endParaRPr>
                    </a:p>
                  </a:txBody>
                  <a:tcPr/>
                </a:tc>
                <a:extLst>
                  <a:ext uri="{0D108BD9-81ED-4DB2-BD59-A6C34878D82A}">
                    <a16:rowId xmlns:a16="http://schemas.microsoft.com/office/drawing/2014/main" val="1544250376"/>
                  </a:ext>
                </a:extLst>
              </a:tr>
            </a:tbl>
          </a:graphicData>
        </a:graphic>
      </p:graphicFrame>
      <p:grpSp>
        <p:nvGrpSpPr>
          <p:cNvPr id="11" name="Group 10">
            <a:extLst>
              <a:ext uri="{FF2B5EF4-FFF2-40B4-BE49-F238E27FC236}">
                <a16:creationId xmlns:a16="http://schemas.microsoft.com/office/drawing/2014/main" id="{0579DA22-0BD4-44E9-95AA-E4393C407D4D}"/>
              </a:ext>
            </a:extLst>
          </p:cNvPr>
          <p:cNvGrpSpPr/>
          <p:nvPr/>
        </p:nvGrpSpPr>
        <p:grpSpPr>
          <a:xfrm>
            <a:off x="6264250" y="2485137"/>
            <a:ext cx="609599" cy="609599"/>
            <a:chOff x="5791200" y="3552825"/>
            <a:chExt cx="904875" cy="904875"/>
          </a:xfrm>
        </p:grpSpPr>
        <p:sp>
          <p:nvSpPr>
            <p:cNvPr id="12" name="Oval 11">
              <a:extLst>
                <a:ext uri="{FF2B5EF4-FFF2-40B4-BE49-F238E27FC236}">
                  <a16:creationId xmlns:a16="http://schemas.microsoft.com/office/drawing/2014/main" id="{70DD8F3D-26DF-4030-9CC4-CAFAD19D0C0D}"/>
                </a:ext>
              </a:extLst>
            </p:cNvPr>
            <p:cNvSpPr/>
            <p:nvPr/>
          </p:nvSpPr>
          <p:spPr>
            <a:xfrm>
              <a:off x="5791200" y="3552825"/>
              <a:ext cx="904875" cy="904875"/>
            </a:xfrm>
            <a:prstGeom prst="ellipse">
              <a:avLst/>
            </a:prstGeom>
            <a:solidFill>
              <a:srgbClr val="8360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Send">
              <a:extLst>
                <a:ext uri="{FF2B5EF4-FFF2-40B4-BE49-F238E27FC236}">
                  <a16:creationId xmlns:a16="http://schemas.microsoft.com/office/drawing/2014/main" id="{F0902F68-AA46-40C2-B335-1E5CD5AC11C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883753">
              <a:off x="5865544" y="3646220"/>
              <a:ext cx="675463" cy="675463"/>
            </a:xfrm>
            <a:prstGeom prst="rect">
              <a:avLst/>
            </a:prstGeom>
          </p:spPr>
        </p:pic>
      </p:grpSp>
      <p:grpSp>
        <p:nvGrpSpPr>
          <p:cNvPr id="14" name="Group 13">
            <a:extLst>
              <a:ext uri="{FF2B5EF4-FFF2-40B4-BE49-F238E27FC236}">
                <a16:creationId xmlns:a16="http://schemas.microsoft.com/office/drawing/2014/main" id="{F34A3A48-042A-44BF-875F-80F739E359E1}"/>
              </a:ext>
            </a:extLst>
          </p:cNvPr>
          <p:cNvGrpSpPr/>
          <p:nvPr/>
        </p:nvGrpSpPr>
        <p:grpSpPr>
          <a:xfrm>
            <a:off x="6264249" y="3701245"/>
            <a:ext cx="609599" cy="609599"/>
            <a:chOff x="5791200" y="3552825"/>
            <a:chExt cx="904875" cy="904875"/>
          </a:xfrm>
        </p:grpSpPr>
        <p:sp>
          <p:nvSpPr>
            <p:cNvPr id="15" name="Oval 14">
              <a:extLst>
                <a:ext uri="{FF2B5EF4-FFF2-40B4-BE49-F238E27FC236}">
                  <a16:creationId xmlns:a16="http://schemas.microsoft.com/office/drawing/2014/main" id="{8EFB50AF-DBA2-49A5-919C-016400915D72}"/>
                </a:ext>
              </a:extLst>
            </p:cNvPr>
            <p:cNvSpPr/>
            <p:nvPr/>
          </p:nvSpPr>
          <p:spPr>
            <a:xfrm>
              <a:off x="5791200" y="3552825"/>
              <a:ext cx="904875" cy="904875"/>
            </a:xfrm>
            <a:prstGeom prst="ellipse">
              <a:avLst/>
            </a:prstGeom>
            <a:solidFill>
              <a:srgbClr val="8360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Graphic 15" descr="Send">
              <a:extLst>
                <a:ext uri="{FF2B5EF4-FFF2-40B4-BE49-F238E27FC236}">
                  <a16:creationId xmlns:a16="http://schemas.microsoft.com/office/drawing/2014/main" id="{BB404094-B11E-4E62-BA13-65B97A4852F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883753">
              <a:off x="5865544" y="3646220"/>
              <a:ext cx="675463" cy="675463"/>
            </a:xfrm>
            <a:prstGeom prst="rect">
              <a:avLst/>
            </a:prstGeom>
          </p:spPr>
        </p:pic>
      </p:grpSp>
      <p:grpSp>
        <p:nvGrpSpPr>
          <p:cNvPr id="17" name="Group 16">
            <a:extLst>
              <a:ext uri="{FF2B5EF4-FFF2-40B4-BE49-F238E27FC236}">
                <a16:creationId xmlns:a16="http://schemas.microsoft.com/office/drawing/2014/main" id="{F5E948F1-CD2D-4ED1-BF3E-64976932FBB2}"/>
              </a:ext>
            </a:extLst>
          </p:cNvPr>
          <p:cNvGrpSpPr/>
          <p:nvPr/>
        </p:nvGrpSpPr>
        <p:grpSpPr>
          <a:xfrm>
            <a:off x="6250868" y="4496823"/>
            <a:ext cx="609599" cy="609599"/>
            <a:chOff x="5791200" y="3552825"/>
            <a:chExt cx="904875" cy="904875"/>
          </a:xfrm>
        </p:grpSpPr>
        <p:sp>
          <p:nvSpPr>
            <p:cNvPr id="18" name="Oval 17">
              <a:extLst>
                <a:ext uri="{FF2B5EF4-FFF2-40B4-BE49-F238E27FC236}">
                  <a16:creationId xmlns:a16="http://schemas.microsoft.com/office/drawing/2014/main" id="{8D540FB3-D318-4934-A480-6CFCE89C7670}"/>
                </a:ext>
              </a:extLst>
            </p:cNvPr>
            <p:cNvSpPr/>
            <p:nvPr/>
          </p:nvSpPr>
          <p:spPr>
            <a:xfrm>
              <a:off x="5791200" y="3552825"/>
              <a:ext cx="904875" cy="904875"/>
            </a:xfrm>
            <a:prstGeom prst="ellipse">
              <a:avLst/>
            </a:prstGeom>
            <a:solidFill>
              <a:srgbClr val="8360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Graphic 18" descr="Send">
              <a:extLst>
                <a:ext uri="{FF2B5EF4-FFF2-40B4-BE49-F238E27FC236}">
                  <a16:creationId xmlns:a16="http://schemas.microsoft.com/office/drawing/2014/main" id="{7F0FE55B-69D6-430D-B64E-980E784EB8C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883753">
              <a:off x="5865544" y="3646220"/>
              <a:ext cx="675463" cy="675463"/>
            </a:xfrm>
            <a:prstGeom prst="rect">
              <a:avLst/>
            </a:prstGeom>
          </p:spPr>
        </p:pic>
      </p:grpSp>
      <p:grpSp>
        <p:nvGrpSpPr>
          <p:cNvPr id="21" name="Group 20">
            <a:extLst>
              <a:ext uri="{FF2B5EF4-FFF2-40B4-BE49-F238E27FC236}">
                <a16:creationId xmlns:a16="http://schemas.microsoft.com/office/drawing/2014/main" id="{375C0F37-5C2E-4E0B-B877-79E9828AF4A0}"/>
              </a:ext>
            </a:extLst>
          </p:cNvPr>
          <p:cNvGrpSpPr/>
          <p:nvPr/>
        </p:nvGrpSpPr>
        <p:grpSpPr>
          <a:xfrm>
            <a:off x="6215735" y="5233398"/>
            <a:ext cx="609599" cy="609599"/>
            <a:chOff x="5791200" y="3552825"/>
            <a:chExt cx="904875" cy="904875"/>
          </a:xfrm>
        </p:grpSpPr>
        <p:sp>
          <p:nvSpPr>
            <p:cNvPr id="23" name="Oval 22">
              <a:extLst>
                <a:ext uri="{FF2B5EF4-FFF2-40B4-BE49-F238E27FC236}">
                  <a16:creationId xmlns:a16="http://schemas.microsoft.com/office/drawing/2014/main" id="{0FEB0ADC-1EC4-49BB-BC60-CD8D08192B03}"/>
                </a:ext>
              </a:extLst>
            </p:cNvPr>
            <p:cNvSpPr/>
            <p:nvPr/>
          </p:nvSpPr>
          <p:spPr>
            <a:xfrm>
              <a:off x="5791200" y="3552825"/>
              <a:ext cx="904875" cy="904875"/>
            </a:xfrm>
            <a:prstGeom prst="ellipse">
              <a:avLst/>
            </a:prstGeom>
            <a:solidFill>
              <a:srgbClr val="8360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Graphic 23" descr="Send">
              <a:extLst>
                <a:ext uri="{FF2B5EF4-FFF2-40B4-BE49-F238E27FC236}">
                  <a16:creationId xmlns:a16="http://schemas.microsoft.com/office/drawing/2014/main" id="{DFB061B0-E34E-4D5C-ABB5-6435339C233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883753">
              <a:off x="5865544" y="3646220"/>
              <a:ext cx="675463" cy="675463"/>
            </a:xfrm>
            <a:prstGeom prst="rect">
              <a:avLst/>
            </a:prstGeom>
          </p:spPr>
        </p:pic>
      </p:grpSp>
      <p:graphicFrame>
        <p:nvGraphicFramePr>
          <p:cNvPr id="25" name="Table 24">
            <a:extLst>
              <a:ext uri="{FF2B5EF4-FFF2-40B4-BE49-F238E27FC236}">
                <a16:creationId xmlns:a16="http://schemas.microsoft.com/office/drawing/2014/main" id="{D22A2513-8F30-467C-B83D-308C5BDD2195}"/>
              </a:ext>
            </a:extLst>
          </p:cNvPr>
          <p:cNvGraphicFramePr>
            <a:graphicFrameLocks noGrp="1"/>
          </p:cNvGraphicFramePr>
          <p:nvPr>
            <p:extLst>
              <p:ext uri="{D42A27DB-BD31-4B8C-83A1-F6EECF244321}">
                <p14:modId xmlns:p14="http://schemas.microsoft.com/office/powerpoint/2010/main" val="2628106109"/>
              </p:ext>
            </p:extLst>
          </p:nvPr>
        </p:nvGraphicFramePr>
        <p:xfrm>
          <a:off x="241300" y="6293488"/>
          <a:ext cx="11605010" cy="370840"/>
        </p:xfrm>
        <a:graphic>
          <a:graphicData uri="http://schemas.openxmlformats.org/drawingml/2006/table">
            <a:tbl>
              <a:tblPr firstRow="1" bandRow="1">
                <a:tableStyleId>{5C22544A-7EE6-4342-B048-85BDC9FD1C3A}</a:tableStyleId>
              </a:tblPr>
              <a:tblGrid>
                <a:gridCol w="1160501">
                  <a:extLst>
                    <a:ext uri="{9D8B030D-6E8A-4147-A177-3AD203B41FA5}">
                      <a16:colId xmlns:a16="http://schemas.microsoft.com/office/drawing/2014/main" val="2694816392"/>
                    </a:ext>
                  </a:extLst>
                </a:gridCol>
                <a:gridCol w="1160501">
                  <a:extLst>
                    <a:ext uri="{9D8B030D-6E8A-4147-A177-3AD203B41FA5}">
                      <a16:colId xmlns:a16="http://schemas.microsoft.com/office/drawing/2014/main" val="673227032"/>
                    </a:ext>
                  </a:extLst>
                </a:gridCol>
                <a:gridCol w="1160501">
                  <a:extLst>
                    <a:ext uri="{9D8B030D-6E8A-4147-A177-3AD203B41FA5}">
                      <a16:colId xmlns:a16="http://schemas.microsoft.com/office/drawing/2014/main" val="2664145411"/>
                    </a:ext>
                  </a:extLst>
                </a:gridCol>
                <a:gridCol w="1160501">
                  <a:extLst>
                    <a:ext uri="{9D8B030D-6E8A-4147-A177-3AD203B41FA5}">
                      <a16:colId xmlns:a16="http://schemas.microsoft.com/office/drawing/2014/main" val="3273018065"/>
                    </a:ext>
                  </a:extLst>
                </a:gridCol>
                <a:gridCol w="1160501">
                  <a:extLst>
                    <a:ext uri="{9D8B030D-6E8A-4147-A177-3AD203B41FA5}">
                      <a16:colId xmlns:a16="http://schemas.microsoft.com/office/drawing/2014/main" val="3701361900"/>
                    </a:ext>
                  </a:extLst>
                </a:gridCol>
                <a:gridCol w="1160501">
                  <a:extLst>
                    <a:ext uri="{9D8B030D-6E8A-4147-A177-3AD203B41FA5}">
                      <a16:colId xmlns:a16="http://schemas.microsoft.com/office/drawing/2014/main" val="3258521543"/>
                    </a:ext>
                  </a:extLst>
                </a:gridCol>
                <a:gridCol w="1160501">
                  <a:extLst>
                    <a:ext uri="{9D8B030D-6E8A-4147-A177-3AD203B41FA5}">
                      <a16:colId xmlns:a16="http://schemas.microsoft.com/office/drawing/2014/main" val="3354525708"/>
                    </a:ext>
                  </a:extLst>
                </a:gridCol>
                <a:gridCol w="1160501">
                  <a:extLst>
                    <a:ext uri="{9D8B030D-6E8A-4147-A177-3AD203B41FA5}">
                      <a16:colId xmlns:a16="http://schemas.microsoft.com/office/drawing/2014/main" val="308073979"/>
                    </a:ext>
                  </a:extLst>
                </a:gridCol>
                <a:gridCol w="1160501">
                  <a:extLst>
                    <a:ext uri="{9D8B030D-6E8A-4147-A177-3AD203B41FA5}">
                      <a16:colId xmlns:a16="http://schemas.microsoft.com/office/drawing/2014/main" val="1064754402"/>
                    </a:ext>
                  </a:extLst>
                </a:gridCol>
                <a:gridCol w="1160501">
                  <a:extLst>
                    <a:ext uri="{9D8B030D-6E8A-4147-A177-3AD203B41FA5}">
                      <a16:colId xmlns:a16="http://schemas.microsoft.com/office/drawing/2014/main" val="1218872748"/>
                    </a:ext>
                  </a:extLst>
                </a:gridCol>
              </a:tblGrid>
              <a:tr h="370840">
                <a:tc>
                  <a:txBody>
                    <a:bodyPr/>
                    <a:lstStyle/>
                    <a:p>
                      <a:pPr algn="ctr"/>
                      <a:r>
                        <a:rPr lang="en-US" sz="1050" b="0" dirty="0">
                          <a:solidFill>
                            <a:srgbClr val="8360F2"/>
                          </a:solidFill>
                          <a:latin typeface="Bahnschrift" panose="020B0502040204020203" pitchFamily="34" charset="0"/>
                        </a:rPr>
                        <a:t>Title</a:t>
                      </a:r>
                    </a:p>
                  </a:txBody>
                  <a:tcPr anchor="ctr">
                    <a:solidFill>
                      <a:schemeClr val="bg2"/>
                    </a:solidFill>
                  </a:tcPr>
                </a:tc>
                <a:tc>
                  <a:txBody>
                    <a:bodyPr/>
                    <a:lstStyle/>
                    <a:p>
                      <a:pPr algn="ctr"/>
                      <a:r>
                        <a:rPr lang="en-US" sz="1050" b="0" dirty="0">
                          <a:solidFill>
                            <a:schemeClr val="bg1"/>
                          </a:solidFill>
                          <a:latin typeface="Bahnschrift" panose="020B0502040204020203" pitchFamily="34" charset="0"/>
                        </a:rPr>
                        <a:t>Rationale</a:t>
                      </a:r>
                    </a:p>
                  </a:txBody>
                  <a:tcPr anchor="ctr">
                    <a:solidFill>
                      <a:srgbClr val="8360F2"/>
                    </a:solidFill>
                  </a:tcPr>
                </a:tc>
                <a:tc>
                  <a:txBody>
                    <a:bodyPr/>
                    <a:lstStyle/>
                    <a:p>
                      <a:pPr algn="ctr"/>
                      <a:r>
                        <a:rPr lang="en-US" sz="1050" b="0" dirty="0">
                          <a:solidFill>
                            <a:srgbClr val="8360F2"/>
                          </a:solidFill>
                          <a:latin typeface="Bahnschrift" panose="020B0502040204020203" pitchFamily="34" charset="0"/>
                        </a:rPr>
                        <a:t>Purpose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Eligible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Excluded</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Oversight</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Administration</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Accountability</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Source</a:t>
                      </a:r>
                    </a:p>
                  </a:txBody>
                  <a:tcPr anchor="ctr">
                    <a:solidFill>
                      <a:schemeClr val="bg2"/>
                    </a:solidFill>
                  </a:tcPr>
                </a:tc>
                <a:tc>
                  <a:txBody>
                    <a:bodyPr/>
                    <a:lstStyle/>
                    <a:p>
                      <a:pPr algn="ctr"/>
                      <a:r>
                        <a:rPr lang="en-US" sz="1050" b="0" dirty="0" err="1">
                          <a:solidFill>
                            <a:srgbClr val="8360F2"/>
                          </a:solidFill>
                          <a:latin typeface="Bahnschrift" panose="020B0502040204020203" pitchFamily="34" charset="0"/>
                        </a:rPr>
                        <a:t>Supplantation</a:t>
                      </a:r>
                      <a:endParaRPr lang="en-US" sz="1050" b="0" dirty="0">
                        <a:solidFill>
                          <a:srgbClr val="8360F2"/>
                        </a:solidFill>
                        <a:latin typeface="Bahnschrift" panose="020B0502040204020203" pitchFamily="34" charset="0"/>
                      </a:endParaRPr>
                    </a:p>
                  </a:txBody>
                  <a:tcPr anchor="ctr">
                    <a:solidFill>
                      <a:schemeClr val="bg2"/>
                    </a:solidFill>
                  </a:tcPr>
                </a:tc>
                <a:extLst>
                  <a:ext uri="{0D108BD9-81ED-4DB2-BD59-A6C34878D82A}">
                    <a16:rowId xmlns:a16="http://schemas.microsoft.com/office/drawing/2014/main" val="1793034129"/>
                  </a:ext>
                </a:extLst>
              </a:tr>
            </a:tbl>
          </a:graphicData>
        </a:graphic>
      </p:graphicFrame>
    </p:spTree>
    <p:extLst>
      <p:ext uri="{BB962C8B-B14F-4D97-AF65-F5344CB8AC3E}">
        <p14:creationId xmlns:p14="http://schemas.microsoft.com/office/powerpoint/2010/main" val="1164991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D67822A-F319-46A4-B968-F7A07AA0B2C4}"/>
              </a:ext>
            </a:extLst>
          </p:cNvPr>
          <p:cNvSpPr>
            <a:spLocks noGrp="1"/>
          </p:cNvSpPr>
          <p:nvPr>
            <p:ph type="title"/>
          </p:nvPr>
        </p:nvSpPr>
        <p:spPr>
          <a:xfrm>
            <a:off x="1232558" y="730785"/>
            <a:ext cx="4723983" cy="1613831"/>
          </a:xfrm>
        </p:spPr>
        <p:txBody>
          <a:bodyPr/>
          <a:lstStyle/>
          <a:p>
            <a:r>
              <a:rPr lang="en-US" dirty="0"/>
              <a:t>Purpose &amp; goals</a:t>
            </a:r>
          </a:p>
        </p:txBody>
      </p:sp>
      <p:sp>
        <p:nvSpPr>
          <p:cNvPr id="22" name="Content Placeholder 2">
            <a:extLst>
              <a:ext uri="{FF2B5EF4-FFF2-40B4-BE49-F238E27FC236}">
                <a16:creationId xmlns:a16="http://schemas.microsoft.com/office/drawing/2014/main" id="{CA7285F6-EB19-4709-A12F-BD4E5373D6ED}"/>
              </a:ext>
            </a:extLst>
          </p:cNvPr>
          <p:cNvSpPr>
            <a:spLocks noGrp="1"/>
          </p:cNvSpPr>
          <p:nvPr>
            <p:ph idx="1"/>
          </p:nvPr>
        </p:nvSpPr>
        <p:spPr/>
        <p:txBody>
          <a:bodyPr>
            <a:normAutofit/>
          </a:bodyPr>
          <a:lstStyle/>
          <a:p>
            <a:pPr marL="0" indent="0">
              <a:buNone/>
            </a:pPr>
            <a:r>
              <a:rPr lang="en-US" sz="2000" dirty="0"/>
              <a:t>Your measure should include </a:t>
            </a:r>
            <a:r>
              <a:rPr lang="en-US" sz="2000" b="1" i="1" dirty="0">
                <a:solidFill>
                  <a:srgbClr val="8360F2"/>
                </a:solidFill>
              </a:rPr>
              <a:t>a compelling statement of purpose</a:t>
            </a:r>
            <a:r>
              <a:rPr lang="en-US" sz="2000" dirty="0"/>
              <a:t> that illuminates the fund’s general principles &amp; goals.</a:t>
            </a:r>
          </a:p>
          <a:p>
            <a:pPr marL="0" indent="0">
              <a:buNone/>
            </a:pPr>
            <a:r>
              <a:rPr lang="en-US" sz="2000" dirty="0"/>
              <a:t>This is one of the most important parts of the measure, because it will be referred to over years as controversies inevitably arise, and as you seek to evaluate whether the purpose of the measure is met.  It will keep the funding stream focused on what is important.</a:t>
            </a:r>
          </a:p>
          <a:p>
            <a:pPr marL="0" indent="0">
              <a:buNone/>
            </a:pPr>
            <a:endParaRPr lang="en-US" sz="2000" dirty="0"/>
          </a:p>
        </p:txBody>
      </p:sp>
      <p:sp>
        <p:nvSpPr>
          <p:cNvPr id="24" name="Content Placeholder 2">
            <a:extLst>
              <a:ext uri="{FF2B5EF4-FFF2-40B4-BE49-F238E27FC236}">
                <a16:creationId xmlns:a16="http://schemas.microsoft.com/office/drawing/2014/main" id="{4FAE2BAB-AA82-4FED-B412-BF6AE496DC53}"/>
              </a:ext>
            </a:extLst>
          </p:cNvPr>
          <p:cNvSpPr txBox="1">
            <a:spLocks/>
          </p:cNvSpPr>
          <p:nvPr/>
        </p:nvSpPr>
        <p:spPr>
          <a:xfrm>
            <a:off x="6096000" y="576055"/>
            <a:ext cx="6123165" cy="5352551"/>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dirty="0">
                <a:latin typeface="Bahnschrift" panose="020B0502040204020203" pitchFamily="34" charset="0"/>
              </a:rPr>
              <a:t>This section can address questions, such as:</a:t>
            </a:r>
          </a:p>
          <a:p>
            <a:r>
              <a:rPr lang="en-US" dirty="0">
                <a:latin typeface="Bahnschrift" panose="020B0502040204020203" pitchFamily="34" charset="0"/>
              </a:rPr>
              <a:t>What are you committing to? </a:t>
            </a:r>
            <a:r>
              <a:rPr lang="en-US" i="1" dirty="0">
                <a:solidFill>
                  <a:srgbClr val="8360F2"/>
                </a:solidFill>
                <a:latin typeface="Bahnschrift" panose="020B0502040204020203" pitchFamily="34" charset="0"/>
              </a:rPr>
              <a:t>(ex. racial equity, prevention, civic participation, best practices, the need for collaboration, leveraging resources, maximizing partnerships, accountability, affordability)</a:t>
            </a:r>
          </a:p>
          <a:p>
            <a:r>
              <a:rPr lang="en-US" dirty="0">
                <a:latin typeface="Bahnschrift" panose="020B0502040204020203" pitchFamily="34" charset="0"/>
              </a:rPr>
              <a:t>What specific populations will this measure target? </a:t>
            </a:r>
            <a:r>
              <a:rPr lang="en-US" i="1" dirty="0">
                <a:solidFill>
                  <a:srgbClr val="8360F2"/>
                </a:solidFill>
                <a:latin typeface="Bahnschrift" panose="020B0502040204020203" pitchFamily="34" charset="0"/>
              </a:rPr>
              <a:t>(ex. children in poverty, children in all neighborhoods, homeless children, youth impacted by systems)</a:t>
            </a:r>
          </a:p>
          <a:p>
            <a:r>
              <a:rPr lang="en-US" dirty="0">
                <a:latin typeface="Bahnschrift" panose="020B0502040204020203" pitchFamily="34" charset="0"/>
              </a:rPr>
              <a:t>What models of care will be prioritized? </a:t>
            </a:r>
            <a:r>
              <a:rPr lang="en-US" i="1" dirty="0">
                <a:solidFill>
                  <a:srgbClr val="8360F2"/>
                </a:solidFill>
                <a:latin typeface="Bahnschrift" panose="020B0502040204020203" pitchFamily="34" charset="0"/>
              </a:rPr>
              <a:t>(ex. high quality early care and education, workforce development, evidence-based services, etc.)</a:t>
            </a:r>
          </a:p>
          <a:p>
            <a:r>
              <a:rPr lang="en-US" dirty="0">
                <a:latin typeface="Bahnschrift" panose="020B0502040204020203" pitchFamily="34" charset="0"/>
              </a:rPr>
              <a:t>What outcomes are anticipated? </a:t>
            </a:r>
            <a:r>
              <a:rPr lang="en-US" i="1" dirty="0">
                <a:solidFill>
                  <a:srgbClr val="8360F2"/>
                </a:solidFill>
                <a:latin typeface="Bahnschrift" panose="020B0502040204020203" pitchFamily="34" charset="0"/>
              </a:rPr>
              <a:t>(ex. all children ready for kindergarten, all youth have opportunities for positive development, all providers make a living wage)</a:t>
            </a:r>
          </a:p>
          <a:p>
            <a:r>
              <a:rPr lang="en-US" dirty="0">
                <a:latin typeface="Bahnschrift" panose="020B0502040204020203" pitchFamily="34" charset="0"/>
              </a:rPr>
              <a:t>What goals will this measure help the community meet? </a:t>
            </a:r>
            <a:r>
              <a:rPr lang="en-US" i="1" dirty="0">
                <a:solidFill>
                  <a:srgbClr val="8360F2"/>
                </a:solidFill>
                <a:latin typeface="Bahnschrift" panose="020B0502040204020203" pitchFamily="34" charset="0"/>
              </a:rPr>
              <a:t>(Ex. the health, safety, and school success for individual children; gather data on welfare of children; )</a:t>
            </a:r>
          </a:p>
          <a:p>
            <a:pPr marL="0" indent="0">
              <a:buFont typeface="Arial" panose="020B0604020202020204" pitchFamily="34" charset="0"/>
              <a:buNone/>
            </a:pPr>
            <a:endParaRPr lang="en-US" dirty="0"/>
          </a:p>
        </p:txBody>
      </p:sp>
      <p:graphicFrame>
        <p:nvGraphicFramePr>
          <p:cNvPr id="7" name="Table 6">
            <a:extLst>
              <a:ext uri="{FF2B5EF4-FFF2-40B4-BE49-F238E27FC236}">
                <a16:creationId xmlns:a16="http://schemas.microsoft.com/office/drawing/2014/main" id="{1A577B55-A1BA-4604-9161-4B4653D04740}"/>
              </a:ext>
            </a:extLst>
          </p:cNvPr>
          <p:cNvGraphicFramePr>
            <a:graphicFrameLocks noGrp="1"/>
          </p:cNvGraphicFramePr>
          <p:nvPr>
            <p:extLst>
              <p:ext uri="{D42A27DB-BD31-4B8C-83A1-F6EECF244321}">
                <p14:modId xmlns:p14="http://schemas.microsoft.com/office/powerpoint/2010/main" val="137027302"/>
              </p:ext>
            </p:extLst>
          </p:nvPr>
        </p:nvGraphicFramePr>
        <p:xfrm>
          <a:off x="241300" y="6293488"/>
          <a:ext cx="11605010" cy="370840"/>
        </p:xfrm>
        <a:graphic>
          <a:graphicData uri="http://schemas.openxmlformats.org/drawingml/2006/table">
            <a:tbl>
              <a:tblPr firstRow="1" bandRow="1">
                <a:tableStyleId>{5C22544A-7EE6-4342-B048-85BDC9FD1C3A}</a:tableStyleId>
              </a:tblPr>
              <a:tblGrid>
                <a:gridCol w="1160501">
                  <a:extLst>
                    <a:ext uri="{9D8B030D-6E8A-4147-A177-3AD203B41FA5}">
                      <a16:colId xmlns:a16="http://schemas.microsoft.com/office/drawing/2014/main" val="2694816392"/>
                    </a:ext>
                  </a:extLst>
                </a:gridCol>
                <a:gridCol w="1160501">
                  <a:extLst>
                    <a:ext uri="{9D8B030D-6E8A-4147-A177-3AD203B41FA5}">
                      <a16:colId xmlns:a16="http://schemas.microsoft.com/office/drawing/2014/main" val="673227032"/>
                    </a:ext>
                  </a:extLst>
                </a:gridCol>
                <a:gridCol w="1160501">
                  <a:extLst>
                    <a:ext uri="{9D8B030D-6E8A-4147-A177-3AD203B41FA5}">
                      <a16:colId xmlns:a16="http://schemas.microsoft.com/office/drawing/2014/main" val="2664145411"/>
                    </a:ext>
                  </a:extLst>
                </a:gridCol>
                <a:gridCol w="1160501">
                  <a:extLst>
                    <a:ext uri="{9D8B030D-6E8A-4147-A177-3AD203B41FA5}">
                      <a16:colId xmlns:a16="http://schemas.microsoft.com/office/drawing/2014/main" val="3273018065"/>
                    </a:ext>
                  </a:extLst>
                </a:gridCol>
                <a:gridCol w="1160501">
                  <a:extLst>
                    <a:ext uri="{9D8B030D-6E8A-4147-A177-3AD203B41FA5}">
                      <a16:colId xmlns:a16="http://schemas.microsoft.com/office/drawing/2014/main" val="3701361900"/>
                    </a:ext>
                  </a:extLst>
                </a:gridCol>
                <a:gridCol w="1160501">
                  <a:extLst>
                    <a:ext uri="{9D8B030D-6E8A-4147-A177-3AD203B41FA5}">
                      <a16:colId xmlns:a16="http://schemas.microsoft.com/office/drawing/2014/main" val="3258521543"/>
                    </a:ext>
                  </a:extLst>
                </a:gridCol>
                <a:gridCol w="1160501">
                  <a:extLst>
                    <a:ext uri="{9D8B030D-6E8A-4147-A177-3AD203B41FA5}">
                      <a16:colId xmlns:a16="http://schemas.microsoft.com/office/drawing/2014/main" val="3354525708"/>
                    </a:ext>
                  </a:extLst>
                </a:gridCol>
                <a:gridCol w="1160501">
                  <a:extLst>
                    <a:ext uri="{9D8B030D-6E8A-4147-A177-3AD203B41FA5}">
                      <a16:colId xmlns:a16="http://schemas.microsoft.com/office/drawing/2014/main" val="308073979"/>
                    </a:ext>
                  </a:extLst>
                </a:gridCol>
                <a:gridCol w="1160501">
                  <a:extLst>
                    <a:ext uri="{9D8B030D-6E8A-4147-A177-3AD203B41FA5}">
                      <a16:colId xmlns:a16="http://schemas.microsoft.com/office/drawing/2014/main" val="1064754402"/>
                    </a:ext>
                  </a:extLst>
                </a:gridCol>
                <a:gridCol w="1160501">
                  <a:extLst>
                    <a:ext uri="{9D8B030D-6E8A-4147-A177-3AD203B41FA5}">
                      <a16:colId xmlns:a16="http://schemas.microsoft.com/office/drawing/2014/main" val="1218872748"/>
                    </a:ext>
                  </a:extLst>
                </a:gridCol>
              </a:tblGrid>
              <a:tr h="370840">
                <a:tc>
                  <a:txBody>
                    <a:bodyPr/>
                    <a:lstStyle/>
                    <a:p>
                      <a:pPr algn="ctr"/>
                      <a:r>
                        <a:rPr lang="en-US" sz="1050" b="0" dirty="0">
                          <a:solidFill>
                            <a:srgbClr val="8360F2"/>
                          </a:solidFill>
                          <a:latin typeface="Bahnschrift" panose="020B0502040204020203" pitchFamily="34" charset="0"/>
                        </a:rPr>
                        <a:t>Title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Rationale</a:t>
                      </a:r>
                    </a:p>
                  </a:txBody>
                  <a:tcPr anchor="ctr">
                    <a:solidFill>
                      <a:schemeClr val="bg2"/>
                    </a:solidFill>
                  </a:tcPr>
                </a:tc>
                <a:tc>
                  <a:txBody>
                    <a:bodyPr/>
                    <a:lstStyle/>
                    <a:p>
                      <a:pPr algn="ctr"/>
                      <a:r>
                        <a:rPr lang="en-US" sz="1050" b="0" dirty="0">
                          <a:solidFill>
                            <a:schemeClr val="bg1"/>
                          </a:solidFill>
                          <a:latin typeface="Bahnschrift" panose="020B0502040204020203" pitchFamily="34" charset="0"/>
                        </a:rPr>
                        <a:t>Purpose</a:t>
                      </a:r>
                    </a:p>
                  </a:txBody>
                  <a:tcPr anchor="ctr">
                    <a:solidFill>
                      <a:srgbClr val="8360F2"/>
                    </a:solidFill>
                  </a:tcPr>
                </a:tc>
                <a:tc>
                  <a:txBody>
                    <a:bodyPr/>
                    <a:lstStyle/>
                    <a:p>
                      <a:pPr algn="ctr"/>
                      <a:r>
                        <a:rPr lang="en-US" sz="1050" b="0" dirty="0">
                          <a:solidFill>
                            <a:srgbClr val="8360F2"/>
                          </a:solidFill>
                          <a:latin typeface="Bahnschrift" panose="020B0502040204020203" pitchFamily="34" charset="0"/>
                        </a:rPr>
                        <a:t>Eligible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Excluded</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Oversight</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Administration</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Accountability</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Source</a:t>
                      </a:r>
                    </a:p>
                  </a:txBody>
                  <a:tcPr anchor="ctr">
                    <a:solidFill>
                      <a:schemeClr val="bg2"/>
                    </a:solidFill>
                  </a:tcPr>
                </a:tc>
                <a:tc>
                  <a:txBody>
                    <a:bodyPr/>
                    <a:lstStyle/>
                    <a:p>
                      <a:pPr algn="ctr"/>
                      <a:r>
                        <a:rPr lang="en-US" sz="1050" b="0" dirty="0" err="1">
                          <a:solidFill>
                            <a:srgbClr val="8360F2"/>
                          </a:solidFill>
                          <a:latin typeface="Bahnschrift" panose="020B0502040204020203" pitchFamily="34" charset="0"/>
                        </a:rPr>
                        <a:t>Supplantation</a:t>
                      </a:r>
                      <a:endParaRPr lang="en-US" sz="1050" b="0" dirty="0">
                        <a:solidFill>
                          <a:srgbClr val="8360F2"/>
                        </a:solidFill>
                        <a:latin typeface="Bahnschrift" panose="020B0502040204020203" pitchFamily="34" charset="0"/>
                      </a:endParaRPr>
                    </a:p>
                  </a:txBody>
                  <a:tcPr anchor="ctr">
                    <a:solidFill>
                      <a:schemeClr val="bg2"/>
                    </a:solidFill>
                  </a:tcPr>
                </a:tc>
                <a:extLst>
                  <a:ext uri="{0D108BD9-81ED-4DB2-BD59-A6C34878D82A}">
                    <a16:rowId xmlns:a16="http://schemas.microsoft.com/office/drawing/2014/main" val="1793034129"/>
                  </a:ext>
                </a:extLst>
              </a:tr>
            </a:tbl>
          </a:graphicData>
        </a:graphic>
      </p:graphicFrame>
    </p:spTree>
    <p:extLst>
      <p:ext uri="{BB962C8B-B14F-4D97-AF65-F5344CB8AC3E}">
        <p14:creationId xmlns:p14="http://schemas.microsoft.com/office/powerpoint/2010/main" val="3139838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FC07D-A64D-4174-8751-A0A9CA5171ED}"/>
              </a:ext>
            </a:extLst>
          </p:cNvPr>
          <p:cNvSpPr>
            <a:spLocks noGrp="1"/>
          </p:cNvSpPr>
          <p:nvPr>
            <p:ph type="title"/>
          </p:nvPr>
        </p:nvSpPr>
        <p:spPr>
          <a:xfrm>
            <a:off x="1232558" y="730785"/>
            <a:ext cx="6218109" cy="1613831"/>
          </a:xfrm>
        </p:spPr>
        <p:txBody>
          <a:bodyPr/>
          <a:lstStyle/>
          <a:p>
            <a:r>
              <a:rPr lang="en-US" dirty="0"/>
              <a:t>Services eligible for funding</a:t>
            </a:r>
          </a:p>
        </p:txBody>
      </p:sp>
      <p:sp>
        <p:nvSpPr>
          <p:cNvPr id="22" name="Content Placeholder 2">
            <a:extLst>
              <a:ext uri="{FF2B5EF4-FFF2-40B4-BE49-F238E27FC236}">
                <a16:creationId xmlns:a16="http://schemas.microsoft.com/office/drawing/2014/main" id="{CA7285F6-EB19-4709-A12F-BD4E5373D6ED}"/>
              </a:ext>
            </a:extLst>
          </p:cNvPr>
          <p:cNvSpPr>
            <a:spLocks noGrp="1"/>
          </p:cNvSpPr>
          <p:nvPr>
            <p:ph idx="1"/>
          </p:nvPr>
        </p:nvSpPr>
        <p:spPr>
          <a:xfrm>
            <a:off x="905932" y="2344617"/>
            <a:ext cx="4723982" cy="3832345"/>
          </a:xfrm>
        </p:spPr>
        <p:txBody>
          <a:bodyPr>
            <a:normAutofit/>
          </a:bodyPr>
          <a:lstStyle/>
          <a:p>
            <a:pPr marL="0" indent="0">
              <a:buNone/>
            </a:pPr>
            <a:r>
              <a:rPr lang="en-US" sz="2000" dirty="0"/>
              <a:t>It is very important to include a definition of children’s services and some parameters for those services.  Otherwise, it becomes too easy to include almost anything (such as fire protection) as a service to children.</a:t>
            </a:r>
          </a:p>
          <a:p>
            <a:pPr marL="0" indent="0">
              <a:buNone/>
            </a:pPr>
            <a:r>
              <a:rPr lang="en-US" sz="2000" i="1" dirty="0">
                <a:solidFill>
                  <a:srgbClr val="8360F2"/>
                </a:solidFill>
              </a:rPr>
              <a:t>Example: A children’s service benefits children directly and does not include services that benefit children incidentally or as members of a larger class including adults.</a:t>
            </a:r>
          </a:p>
        </p:txBody>
      </p:sp>
      <p:grpSp>
        <p:nvGrpSpPr>
          <p:cNvPr id="8" name="Group 7">
            <a:extLst>
              <a:ext uri="{FF2B5EF4-FFF2-40B4-BE49-F238E27FC236}">
                <a16:creationId xmlns:a16="http://schemas.microsoft.com/office/drawing/2014/main" id="{C2325636-319E-4A93-BD46-435EB6387543}"/>
              </a:ext>
            </a:extLst>
          </p:cNvPr>
          <p:cNvGrpSpPr/>
          <p:nvPr/>
        </p:nvGrpSpPr>
        <p:grpSpPr>
          <a:xfrm>
            <a:off x="6001078" y="1762889"/>
            <a:ext cx="484938" cy="484938"/>
            <a:chOff x="5791200" y="3552825"/>
            <a:chExt cx="904875" cy="904875"/>
          </a:xfrm>
        </p:grpSpPr>
        <p:sp>
          <p:nvSpPr>
            <p:cNvPr id="9" name="Oval 8">
              <a:extLst>
                <a:ext uri="{FF2B5EF4-FFF2-40B4-BE49-F238E27FC236}">
                  <a16:creationId xmlns:a16="http://schemas.microsoft.com/office/drawing/2014/main" id="{1ED1C1A7-E8D1-4956-AB56-1E362524EC2A}"/>
                </a:ext>
              </a:extLst>
            </p:cNvPr>
            <p:cNvSpPr/>
            <p:nvPr/>
          </p:nvSpPr>
          <p:spPr>
            <a:xfrm>
              <a:off x="5791200" y="3552825"/>
              <a:ext cx="904875" cy="904875"/>
            </a:xfrm>
            <a:prstGeom prst="ellipse">
              <a:avLst/>
            </a:prstGeom>
            <a:solidFill>
              <a:srgbClr val="8360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Graphic 9" descr="Send">
              <a:extLst>
                <a:ext uri="{FF2B5EF4-FFF2-40B4-BE49-F238E27FC236}">
                  <a16:creationId xmlns:a16="http://schemas.microsoft.com/office/drawing/2014/main" id="{0C83D953-B0C7-4C83-A323-C7B686A67AB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883753">
              <a:off x="5865544" y="3646220"/>
              <a:ext cx="675463" cy="675463"/>
            </a:xfrm>
            <a:prstGeom prst="rect">
              <a:avLst/>
            </a:prstGeom>
          </p:spPr>
        </p:pic>
      </p:grpSp>
      <p:graphicFrame>
        <p:nvGraphicFramePr>
          <p:cNvPr id="11" name="Table 10">
            <a:extLst>
              <a:ext uri="{FF2B5EF4-FFF2-40B4-BE49-F238E27FC236}">
                <a16:creationId xmlns:a16="http://schemas.microsoft.com/office/drawing/2014/main" id="{B5C4B55F-4216-4E39-B0E4-48C1CC6B0F15}"/>
              </a:ext>
            </a:extLst>
          </p:cNvPr>
          <p:cNvGraphicFramePr>
            <a:graphicFrameLocks noGrp="1"/>
          </p:cNvGraphicFramePr>
          <p:nvPr>
            <p:extLst>
              <p:ext uri="{D42A27DB-BD31-4B8C-83A1-F6EECF244321}">
                <p14:modId xmlns:p14="http://schemas.microsoft.com/office/powerpoint/2010/main" val="196650824"/>
              </p:ext>
            </p:extLst>
          </p:nvPr>
        </p:nvGraphicFramePr>
        <p:xfrm>
          <a:off x="6587230" y="1592446"/>
          <a:ext cx="5363470" cy="5071882"/>
        </p:xfrm>
        <a:graphic>
          <a:graphicData uri="http://schemas.openxmlformats.org/drawingml/2006/table">
            <a:tbl>
              <a:tblPr firstRow="1" bandRow="1">
                <a:tableStyleId>{2D5ABB26-0587-4C30-8999-92F81FD0307C}</a:tableStyleId>
              </a:tblPr>
              <a:tblGrid>
                <a:gridCol w="5363470">
                  <a:extLst>
                    <a:ext uri="{9D8B030D-6E8A-4147-A177-3AD203B41FA5}">
                      <a16:colId xmlns:a16="http://schemas.microsoft.com/office/drawing/2014/main" val="2521146949"/>
                    </a:ext>
                  </a:extLst>
                </a:gridCol>
              </a:tblGrid>
              <a:tr h="1028334">
                <a:tc>
                  <a:txBody>
                    <a:bodyPr/>
                    <a:lstStyle/>
                    <a:p>
                      <a:r>
                        <a:rPr lang="en-US" sz="1800" b="0" dirty="0">
                          <a:latin typeface="Bahnschrift" panose="020B0502040204020203" pitchFamily="34" charset="0"/>
                        </a:rPr>
                        <a:t>Include a list of the services (ex. childcare) that can be funded. </a:t>
                      </a:r>
                      <a:r>
                        <a:rPr lang="en-US" sz="1800" b="0" dirty="0">
                          <a:solidFill>
                            <a:srgbClr val="8360F2"/>
                          </a:solidFill>
                          <a:latin typeface="Bahnschrift" panose="020B0502040204020203" pitchFamily="34" charset="0"/>
                        </a:rPr>
                        <a:t>The level of detail of this list will vary</a:t>
                      </a:r>
                      <a:r>
                        <a:rPr lang="en-US" sz="1800" b="0" dirty="0">
                          <a:latin typeface="Bahnschrift" panose="020B0502040204020203" pitchFamily="34" charset="0"/>
                        </a:rPr>
                        <a:t>!  Could put in </a:t>
                      </a:r>
                      <a:r>
                        <a:rPr lang="en-US" sz="1800" b="0" dirty="0">
                          <a:solidFill>
                            <a:srgbClr val="8360F2"/>
                          </a:solidFill>
                          <a:latin typeface="Bahnschrift" panose="020B0502040204020203" pitchFamily="34" charset="0"/>
                        </a:rPr>
                        <a:t>percentage of money going to various services.</a:t>
                      </a:r>
                    </a:p>
                  </a:txBody>
                  <a:tcPr/>
                </a:tc>
                <a:extLst>
                  <a:ext uri="{0D108BD9-81ED-4DB2-BD59-A6C34878D82A}">
                    <a16:rowId xmlns:a16="http://schemas.microsoft.com/office/drawing/2014/main" val="2573139665"/>
                  </a:ext>
                </a:extLst>
              </a:tr>
              <a:tr h="141409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latin typeface="Bahnschrift" panose="020B0502040204020203" pitchFamily="34" charset="0"/>
                        </a:rPr>
                        <a:t>Define the population that can be served, either by directly stating or implying the age group. This might look like “ages 0 – 24” or like “early care,” “youth,” or “preschool.” </a:t>
                      </a:r>
                    </a:p>
                  </a:txBody>
                  <a:tcPr/>
                </a:tc>
                <a:extLst>
                  <a:ext uri="{0D108BD9-81ED-4DB2-BD59-A6C34878D82A}">
                    <a16:rowId xmlns:a16="http://schemas.microsoft.com/office/drawing/2014/main" val="1609410551"/>
                  </a:ext>
                </a:extLst>
              </a:tr>
              <a:tr h="10735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latin typeface="Bahnschrift" panose="020B0502040204020203" pitchFamily="34" charset="0"/>
                        </a:rPr>
                        <a:t>Explicitly define and limit allowable services to families if you want to provide parenting and family support services.</a:t>
                      </a:r>
                    </a:p>
                  </a:txBody>
                  <a:tcPr/>
                </a:tc>
                <a:extLst>
                  <a:ext uri="{0D108BD9-81ED-4DB2-BD59-A6C34878D82A}">
                    <a16:rowId xmlns:a16="http://schemas.microsoft.com/office/drawing/2014/main" val="433635801"/>
                  </a:ext>
                </a:extLst>
              </a:tr>
              <a:tr h="13955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latin typeface="Bahnschrift" panose="020B0502040204020203" pitchFamily="34" charset="0"/>
                        </a:rPr>
                        <a:t>Be clear about what agencies are eligible to apply for funds (e.g., government, non-profits, schools) </a:t>
                      </a:r>
                    </a:p>
                  </a:txBody>
                  <a:tcPr/>
                </a:tc>
                <a:extLst>
                  <a:ext uri="{0D108BD9-81ED-4DB2-BD59-A6C34878D82A}">
                    <a16:rowId xmlns:a16="http://schemas.microsoft.com/office/drawing/2014/main" val="1544250376"/>
                  </a:ext>
                </a:extLst>
              </a:tr>
            </a:tbl>
          </a:graphicData>
        </a:graphic>
      </p:graphicFrame>
      <p:graphicFrame>
        <p:nvGraphicFramePr>
          <p:cNvPr id="21" name="Table 20">
            <a:extLst>
              <a:ext uri="{FF2B5EF4-FFF2-40B4-BE49-F238E27FC236}">
                <a16:creationId xmlns:a16="http://schemas.microsoft.com/office/drawing/2014/main" id="{3107AA8E-7857-4683-A823-59B3D6389434}"/>
              </a:ext>
            </a:extLst>
          </p:cNvPr>
          <p:cNvGraphicFramePr>
            <a:graphicFrameLocks noGrp="1"/>
          </p:cNvGraphicFramePr>
          <p:nvPr>
            <p:extLst>
              <p:ext uri="{D42A27DB-BD31-4B8C-83A1-F6EECF244321}">
                <p14:modId xmlns:p14="http://schemas.microsoft.com/office/powerpoint/2010/main" val="4118858529"/>
              </p:ext>
            </p:extLst>
          </p:nvPr>
        </p:nvGraphicFramePr>
        <p:xfrm>
          <a:off x="241300" y="6293488"/>
          <a:ext cx="11605010" cy="370840"/>
        </p:xfrm>
        <a:graphic>
          <a:graphicData uri="http://schemas.openxmlformats.org/drawingml/2006/table">
            <a:tbl>
              <a:tblPr firstRow="1" bandRow="1">
                <a:tableStyleId>{5C22544A-7EE6-4342-B048-85BDC9FD1C3A}</a:tableStyleId>
              </a:tblPr>
              <a:tblGrid>
                <a:gridCol w="1160501">
                  <a:extLst>
                    <a:ext uri="{9D8B030D-6E8A-4147-A177-3AD203B41FA5}">
                      <a16:colId xmlns:a16="http://schemas.microsoft.com/office/drawing/2014/main" val="2694816392"/>
                    </a:ext>
                  </a:extLst>
                </a:gridCol>
                <a:gridCol w="1160501">
                  <a:extLst>
                    <a:ext uri="{9D8B030D-6E8A-4147-A177-3AD203B41FA5}">
                      <a16:colId xmlns:a16="http://schemas.microsoft.com/office/drawing/2014/main" val="673227032"/>
                    </a:ext>
                  </a:extLst>
                </a:gridCol>
                <a:gridCol w="1160501">
                  <a:extLst>
                    <a:ext uri="{9D8B030D-6E8A-4147-A177-3AD203B41FA5}">
                      <a16:colId xmlns:a16="http://schemas.microsoft.com/office/drawing/2014/main" val="2664145411"/>
                    </a:ext>
                  </a:extLst>
                </a:gridCol>
                <a:gridCol w="1160501">
                  <a:extLst>
                    <a:ext uri="{9D8B030D-6E8A-4147-A177-3AD203B41FA5}">
                      <a16:colId xmlns:a16="http://schemas.microsoft.com/office/drawing/2014/main" val="3273018065"/>
                    </a:ext>
                  </a:extLst>
                </a:gridCol>
                <a:gridCol w="1160501">
                  <a:extLst>
                    <a:ext uri="{9D8B030D-6E8A-4147-A177-3AD203B41FA5}">
                      <a16:colId xmlns:a16="http://schemas.microsoft.com/office/drawing/2014/main" val="3701361900"/>
                    </a:ext>
                  </a:extLst>
                </a:gridCol>
                <a:gridCol w="1160501">
                  <a:extLst>
                    <a:ext uri="{9D8B030D-6E8A-4147-A177-3AD203B41FA5}">
                      <a16:colId xmlns:a16="http://schemas.microsoft.com/office/drawing/2014/main" val="3258521543"/>
                    </a:ext>
                  </a:extLst>
                </a:gridCol>
                <a:gridCol w="1160501">
                  <a:extLst>
                    <a:ext uri="{9D8B030D-6E8A-4147-A177-3AD203B41FA5}">
                      <a16:colId xmlns:a16="http://schemas.microsoft.com/office/drawing/2014/main" val="3354525708"/>
                    </a:ext>
                  </a:extLst>
                </a:gridCol>
                <a:gridCol w="1160501">
                  <a:extLst>
                    <a:ext uri="{9D8B030D-6E8A-4147-A177-3AD203B41FA5}">
                      <a16:colId xmlns:a16="http://schemas.microsoft.com/office/drawing/2014/main" val="308073979"/>
                    </a:ext>
                  </a:extLst>
                </a:gridCol>
                <a:gridCol w="1160501">
                  <a:extLst>
                    <a:ext uri="{9D8B030D-6E8A-4147-A177-3AD203B41FA5}">
                      <a16:colId xmlns:a16="http://schemas.microsoft.com/office/drawing/2014/main" val="1064754402"/>
                    </a:ext>
                  </a:extLst>
                </a:gridCol>
                <a:gridCol w="1160501">
                  <a:extLst>
                    <a:ext uri="{9D8B030D-6E8A-4147-A177-3AD203B41FA5}">
                      <a16:colId xmlns:a16="http://schemas.microsoft.com/office/drawing/2014/main" val="1218872748"/>
                    </a:ext>
                  </a:extLst>
                </a:gridCol>
              </a:tblGrid>
              <a:tr h="370840">
                <a:tc>
                  <a:txBody>
                    <a:bodyPr/>
                    <a:lstStyle/>
                    <a:p>
                      <a:pPr algn="ctr"/>
                      <a:r>
                        <a:rPr lang="en-US" sz="1050" b="0" dirty="0">
                          <a:solidFill>
                            <a:srgbClr val="8360F2"/>
                          </a:solidFill>
                          <a:latin typeface="Bahnschrift" panose="020B0502040204020203" pitchFamily="34" charset="0"/>
                        </a:rPr>
                        <a:t>Title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Rationale</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Purpose</a:t>
                      </a:r>
                    </a:p>
                  </a:txBody>
                  <a:tcPr anchor="ctr">
                    <a:solidFill>
                      <a:schemeClr val="bg2"/>
                    </a:solidFill>
                  </a:tcPr>
                </a:tc>
                <a:tc>
                  <a:txBody>
                    <a:bodyPr/>
                    <a:lstStyle/>
                    <a:p>
                      <a:pPr algn="ctr"/>
                      <a:r>
                        <a:rPr lang="en-US" sz="1050" b="0" dirty="0">
                          <a:solidFill>
                            <a:schemeClr val="bg1"/>
                          </a:solidFill>
                          <a:latin typeface="Bahnschrift" panose="020B0502040204020203" pitchFamily="34" charset="0"/>
                        </a:rPr>
                        <a:t>Eligible</a:t>
                      </a:r>
                    </a:p>
                  </a:txBody>
                  <a:tcPr anchor="ctr">
                    <a:solidFill>
                      <a:srgbClr val="8360F2"/>
                    </a:solidFill>
                  </a:tcPr>
                </a:tc>
                <a:tc>
                  <a:txBody>
                    <a:bodyPr/>
                    <a:lstStyle/>
                    <a:p>
                      <a:pPr algn="ctr"/>
                      <a:r>
                        <a:rPr lang="en-US" sz="1050" b="0" dirty="0">
                          <a:solidFill>
                            <a:srgbClr val="8360F2"/>
                          </a:solidFill>
                          <a:latin typeface="Bahnschrift" panose="020B0502040204020203" pitchFamily="34" charset="0"/>
                        </a:rPr>
                        <a:t>Excluded</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Oversight</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Administration</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Accountability</a:t>
                      </a:r>
                    </a:p>
                  </a:txBody>
                  <a:tcPr anchor="ctr">
                    <a:solidFill>
                      <a:schemeClr val="bg2"/>
                    </a:solidFill>
                  </a:tcPr>
                </a:tc>
                <a:tc>
                  <a:txBody>
                    <a:bodyPr/>
                    <a:lstStyle/>
                    <a:p>
                      <a:pPr algn="ctr"/>
                      <a:r>
                        <a:rPr lang="en-US" sz="1050" b="0" dirty="0">
                          <a:solidFill>
                            <a:srgbClr val="8360F2"/>
                          </a:solidFill>
                          <a:latin typeface="Bahnschrift" panose="020B0502040204020203" pitchFamily="34" charset="0"/>
                        </a:rPr>
                        <a:t>Source</a:t>
                      </a:r>
                    </a:p>
                  </a:txBody>
                  <a:tcPr anchor="ctr">
                    <a:solidFill>
                      <a:schemeClr val="bg2"/>
                    </a:solidFill>
                  </a:tcPr>
                </a:tc>
                <a:tc>
                  <a:txBody>
                    <a:bodyPr/>
                    <a:lstStyle/>
                    <a:p>
                      <a:pPr algn="ctr"/>
                      <a:r>
                        <a:rPr lang="en-US" sz="1050" b="0" dirty="0" err="1">
                          <a:solidFill>
                            <a:srgbClr val="8360F2"/>
                          </a:solidFill>
                          <a:latin typeface="Bahnschrift" panose="020B0502040204020203" pitchFamily="34" charset="0"/>
                        </a:rPr>
                        <a:t>Supplantation</a:t>
                      </a:r>
                      <a:endParaRPr lang="en-US" sz="1050" b="0" dirty="0">
                        <a:solidFill>
                          <a:srgbClr val="8360F2"/>
                        </a:solidFill>
                        <a:latin typeface="Bahnschrift" panose="020B0502040204020203" pitchFamily="34" charset="0"/>
                      </a:endParaRPr>
                    </a:p>
                  </a:txBody>
                  <a:tcPr anchor="ctr">
                    <a:solidFill>
                      <a:schemeClr val="bg2"/>
                    </a:solidFill>
                  </a:tcPr>
                </a:tc>
                <a:extLst>
                  <a:ext uri="{0D108BD9-81ED-4DB2-BD59-A6C34878D82A}">
                    <a16:rowId xmlns:a16="http://schemas.microsoft.com/office/drawing/2014/main" val="1793034129"/>
                  </a:ext>
                </a:extLst>
              </a:tr>
            </a:tbl>
          </a:graphicData>
        </a:graphic>
      </p:graphicFrame>
      <p:grpSp>
        <p:nvGrpSpPr>
          <p:cNvPr id="23" name="Group 22">
            <a:extLst>
              <a:ext uri="{FF2B5EF4-FFF2-40B4-BE49-F238E27FC236}">
                <a16:creationId xmlns:a16="http://schemas.microsoft.com/office/drawing/2014/main" id="{9CFE02FC-6793-4F49-9F60-DA933367DF9E}"/>
              </a:ext>
            </a:extLst>
          </p:cNvPr>
          <p:cNvGrpSpPr/>
          <p:nvPr/>
        </p:nvGrpSpPr>
        <p:grpSpPr>
          <a:xfrm>
            <a:off x="5973130" y="2896606"/>
            <a:ext cx="484938" cy="484938"/>
            <a:chOff x="5791200" y="3552825"/>
            <a:chExt cx="904875" cy="904875"/>
          </a:xfrm>
        </p:grpSpPr>
        <p:sp>
          <p:nvSpPr>
            <p:cNvPr id="24" name="Oval 23">
              <a:extLst>
                <a:ext uri="{FF2B5EF4-FFF2-40B4-BE49-F238E27FC236}">
                  <a16:creationId xmlns:a16="http://schemas.microsoft.com/office/drawing/2014/main" id="{740679FC-4A20-4C40-BB58-DD1FA76C9176}"/>
                </a:ext>
              </a:extLst>
            </p:cNvPr>
            <p:cNvSpPr/>
            <p:nvPr/>
          </p:nvSpPr>
          <p:spPr>
            <a:xfrm>
              <a:off x="5791200" y="3552825"/>
              <a:ext cx="904875" cy="904875"/>
            </a:xfrm>
            <a:prstGeom prst="ellipse">
              <a:avLst/>
            </a:prstGeom>
            <a:solidFill>
              <a:srgbClr val="8360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Graphic 25" descr="Send">
              <a:extLst>
                <a:ext uri="{FF2B5EF4-FFF2-40B4-BE49-F238E27FC236}">
                  <a16:creationId xmlns:a16="http://schemas.microsoft.com/office/drawing/2014/main" id="{1033121B-6EB1-4D50-B65E-DF358E3512E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883753">
              <a:off x="5865544" y="3646220"/>
              <a:ext cx="675463" cy="675463"/>
            </a:xfrm>
            <a:prstGeom prst="rect">
              <a:avLst/>
            </a:prstGeom>
          </p:spPr>
        </p:pic>
      </p:grpSp>
      <p:grpSp>
        <p:nvGrpSpPr>
          <p:cNvPr id="27" name="Group 26">
            <a:extLst>
              <a:ext uri="{FF2B5EF4-FFF2-40B4-BE49-F238E27FC236}">
                <a16:creationId xmlns:a16="http://schemas.microsoft.com/office/drawing/2014/main" id="{D11FDD9F-273A-461D-9441-09BAFF5D4A2A}"/>
              </a:ext>
            </a:extLst>
          </p:cNvPr>
          <p:cNvGrpSpPr/>
          <p:nvPr/>
        </p:nvGrpSpPr>
        <p:grpSpPr>
          <a:xfrm>
            <a:off x="6030054" y="4138673"/>
            <a:ext cx="484938" cy="484938"/>
            <a:chOff x="5791200" y="3552825"/>
            <a:chExt cx="904875" cy="904875"/>
          </a:xfrm>
        </p:grpSpPr>
        <p:sp>
          <p:nvSpPr>
            <p:cNvPr id="28" name="Oval 27">
              <a:extLst>
                <a:ext uri="{FF2B5EF4-FFF2-40B4-BE49-F238E27FC236}">
                  <a16:creationId xmlns:a16="http://schemas.microsoft.com/office/drawing/2014/main" id="{CB45DE53-2F99-400B-A842-BF9DE0FBA363}"/>
                </a:ext>
              </a:extLst>
            </p:cNvPr>
            <p:cNvSpPr/>
            <p:nvPr/>
          </p:nvSpPr>
          <p:spPr>
            <a:xfrm>
              <a:off x="5791200" y="3552825"/>
              <a:ext cx="904875" cy="904875"/>
            </a:xfrm>
            <a:prstGeom prst="ellipse">
              <a:avLst/>
            </a:prstGeom>
            <a:solidFill>
              <a:srgbClr val="8360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Graphic 28" descr="Send">
              <a:extLst>
                <a:ext uri="{FF2B5EF4-FFF2-40B4-BE49-F238E27FC236}">
                  <a16:creationId xmlns:a16="http://schemas.microsoft.com/office/drawing/2014/main" id="{7EBDC32A-BBC2-41C0-A539-F6385DBC2DF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883753">
              <a:off x="5865544" y="3646220"/>
              <a:ext cx="675463" cy="675463"/>
            </a:xfrm>
            <a:prstGeom prst="rect">
              <a:avLst/>
            </a:prstGeom>
          </p:spPr>
        </p:pic>
      </p:grpSp>
      <p:grpSp>
        <p:nvGrpSpPr>
          <p:cNvPr id="30" name="Group 29">
            <a:extLst>
              <a:ext uri="{FF2B5EF4-FFF2-40B4-BE49-F238E27FC236}">
                <a16:creationId xmlns:a16="http://schemas.microsoft.com/office/drawing/2014/main" id="{2639146B-5EF9-481E-9021-2993F3CED5B4}"/>
              </a:ext>
            </a:extLst>
          </p:cNvPr>
          <p:cNvGrpSpPr/>
          <p:nvPr/>
        </p:nvGrpSpPr>
        <p:grpSpPr>
          <a:xfrm>
            <a:off x="5973130" y="5357898"/>
            <a:ext cx="484938" cy="484938"/>
            <a:chOff x="5791200" y="3552825"/>
            <a:chExt cx="904875" cy="904875"/>
          </a:xfrm>
        </p:grpSpPr>
        <p:sp>
          <p:nvSpPr>
            <p:cNvPr id="31" name="Oval 30">
              <a:extLst>
                <a:ext uri="{FF2B5EF4-FFF2-40B4-BE49-F238E27FC236}">
                  <a16:creationId xmlns:a16="http://schemas.microsoft.com/office/drawing/2014/main" id="{163AA48C-7AEA-434D-A80D-EC8B2BC6A319}"/>
                </a:ext>
              </a:extLst>
            </p:cNvPr>
            <p:cNvSpPr/>
            <p:nvPr/>
          </p:nvSpPr>
          <p:spPr>
            <a:xfrm>
              <a:off x="5791200" y="3552825"/>
              <a:ext cx="904875" cy="904875"/>
            </a:xfrm>
            <a:prstGeom prst="ellipse">
              <a:avLst/>
            </a:prstGeom>
            <a:solidFill>
              <a:srgbClr val="8360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2" name="Graphic 31" descr="Send">
              <a:extLst>
                <a:ext uri="{FF2B5EF4-FFF2-40B4-BE49-F238E27FC236}">
                  <a16:creationId xmlns:a16="http://schemas.microsoft.com/office/drawing/2014/main" id="{60CA487D-584D-4097-A4D8-BF583CF4558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883753">
              <a:off x="5865544" y="3646220"/>
              <a:ext cx="675463" cy="675463"/>
            </a:xfrm>
            <a:prstGeom prst="rect">
              <a:avLst/>
            </a:prstGeom>
          </p:spPr>
        </p:pic>
      </p:grpSp>
    </p:spTree>
    <p:extLst>
      <p:ext uri="{BB962C8B-B14F-4D97-AF65-F5344CB8AC3E}">
        <p14:creationId xmlns:p14="http://schemas.microsoft.com/office/powerpoint/2010/main" val="28770870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12980</TotalTime>
  <Words>3041</Words>
  <Application>Microsoft Office PowerPoint</Application>
  <PresentationFormat>Widescreen</PresentationFormat>
  <Paragraphs>327</Paragraphs>
  <Slides>18</Slides>
  <Notes>15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Arial Black</vt:lpstr>
      <vt:lpstr>Bahnschrift</vt:lpstr>
      <vt:lpstr>Bahnschrift SemiBold</vt:lpstr>
      <vt:lpstr>Calibri</vt:lpstr>
      <vt:lpstr>Calibri Light</vt:lpstr>
      <vt:lpstr>Courier New</vt:lpstr>
      <vt:lpstr>Wingdings</vt:lpstr>
      <vt:lpstr>Office Theme</vt:lpstr>
      <vt:lpstr>DRAFTING A BALLOT MEASURE</vt:lpstr>
      <vt:lpstr>Key elements of a successful children’s funding measure</vt:lpstr>
      <vt:lpstr>PowerPoint Presentation</vt:lpstr>
      <vt:lpstr>PowerPoint Presentation</vt:lpstr>
      <vt:lpstr>Title of Ordinance</vt:lpstr>
      <vt:lpstr>Examples</vt:lpstr>
      <vt:lpstr>Rationale for measure</vt:lpstr>
      <vt:lpstr>Purpose &amp; goals</vt:lpstr>
      <vt:lpstr>Services eligible for funding</vt:lpstr>
      <vt:lpstr>Examples</vt:lpstr>
      <vt:lpstr>Excluded services</vt:lpstr>
      <vt:lpstr>Oversight</vt:lpstr>
      <vt:lpstr>Administering entity</vt:lpstr>
      <vt:lpstr>Spending plan &amp; accountability</vt:lpstr>
      <vt:lpstr>Funding source</vt:lpstr>
      <vt:lpstr>Preventing supplantation</vt:lpstr>
      <vt:lpstr>Translating to the ballot question</vt:lpstr>
      <vt:lpstr>Links to libraries of measures &amp;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Organization</dc:title>
  <dc:creator>O A</dc:creator>
  <cp:lastModifiedBy>Margaret Brodkin</cp:lastModifiedBy>
  <cp:revision>128</cp:revision>
  <cp:lastPrinted>2021-04-21T16:21:09Z</cp:lastPrinted>
  <dcterms:created xsi:type="dcterms:W3CDTF">2021-04-15T18:27:39Z</dcterms:created>
  <dcterms:modified xsi:type="dcterms:W3CDTF">2022-03-23T15:09:16Z</dcterms:modified>
</cp:coreProperties>
</file>