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83" d="100"/>
          <a:sy n="83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94FE-0B14-A70E-0442-60F41124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7FEEE-04B2-2C75-FB66-DD7672252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D447F-0065-55D6-3BCA-6D347C66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53374-0B38-ACCA-C120-FF7032AE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39A59-C25D-23F4-8C47-6C2F201B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D246-DFC1-1975-CE0E-4D8B98EF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100C8-13E3-CB2D-6EDE-0D48F7450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0838-78F0-FDA4-417E-0D0F21A6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BD12-DE82-7A88-AD37-EB022855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8D60E-9BC6-A81F-4849-87EB749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E7EE0-1B96-4A97-2160-F9EB453DC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6EBD9-3540-A7CC-295E-51081AB0D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64F38-BCAA-BEFB-5E65-EA2EF039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6DC8-6F47-6485-355D-89016975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5FAC-64EB-D7AC-CF1D-FF9E36DE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6203-CAFA-6AE9-6B9E-B9CF64B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C687B-DD79-E514-C292-924B0627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FD6A6-32AA-ACCF-149C-32D54699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7B538-6E3D-E213-8967-D18190EB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AE47-F127-5061-F425-EDC27861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5F07-2101-BC49-731A-03D7A613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A703-4445-76DB-0769-2071615F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E820-BE3C-D302-66B2-93A84AFD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D78D-F0D5-F550-116A-AC92C5D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7FD4-8BDB-857D-EFC0-BB14B6C9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3DA3-1721-DBEA-D40C-CE4ADB5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95B58-4288-31D4-FCF4-489145FF5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15EC0-296C-D0FA-8501-A5C671C83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CD37E-79B2-E44D-481A-C87A2D5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1F0FE-E18F-57EA-7100-3F52958A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435D8-FAB3-3642-4ABC-CD45CA6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4561-6A3F-CAE0-67F5-8944520A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4CAD-71A3-E5F0-3B90-5BB687C8E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1AADC-1989-BA62-0BDC-2F16A9F7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336E0-A4A7-29E4-E253-82555161E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88856-8D31-381F-EF19-AF2577923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42A63-52B9-3DA2-9288-0D79138E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1A23A-1E61-697C-2D90-F7F4FC13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E42A6-180B-5A58-3DF9-67C258E0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F01D-FC91-F98F-899E-459D0D4E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8208B-F3BB-77A7-D190-100A27AD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04F5D-B570-64E2-70B7-C9EC7614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37590-B105-4D7D-E0C7-D68F598C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91EDA-5688-0A1B-D5E5-DC8D742F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83B85-F966-07E8-9499-590FE4B9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48B8C-5F2E-A973-3016-D83972FB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CC84-47BB-F17E-43A2-5CA6C938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FF7F-FF9A-D617-6095-34DEAE25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F4D6-4355-CC46-24BF-1933322B4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FFB10-AC12-83F2-C3E7-4DD4DD73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9F36-C52E-27D6-E962-838CCB94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32A2A-1507-191A-ACDD-6BB0DB1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7A5B-98BC-3701-3E75-03FDE4E8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95456-E73F-F649-759F-AD785A9CE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267DB-0668-A16B-C479-87EAECDD7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4DB69-1B5E-8366-2296-FDF830B5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B8BFF-0C64-0FCA-0360-FE3893E6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C46D9-42DB-C49D-9232-448B2125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32CD7-0E66-5E02-3D0D-DA7B6823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7C40-CF9C-C4DE-21E5-28E56F50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938B5-C56F-D3BC-54F1-D657AA77C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2F6C-DA99-CC4A-AE52-10B8B56FD18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ADEC-4BA5-276A-2978-9D18DE1F1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65D9-65BB-BC93-5461-604CE540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8012-B8CE-8F4E-A752-BB462BE9C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sign with a group of children reading&#10;&#10;Description automatically generated">
            <a:extLst>
              <a:ext uri="{FF2B5EF4-FFF2-40B4-BE49-F238E27FC236}">
                <a16:creationId xmlns:a16="http://schemas.microsoft.com/office/drawing/2014/main" id="{7BD96DAC-6405-C413-CD0B-FF853700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1860" r="1770" b="3363"/>
          <a:stretch/>
        </p:blipFill>
        <p:spPr bwMode="auto">
          <a:xfrm>
            <a:off x="913022" y="643468"/>
            <a:ext cx="836460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E5E7F-528D-8D91-9A60-0FF9EED3E623}"/>
              </a:ext>
            </a:extLst>
          </p:cNvPr>
          <p:cNvSpPr txBox="1"/>
          <p:nvPr/>
        </p:nvSpPr>
        <p:spPr>
          <a:xfrm rot="20943220">
            <a:off x="-327296" y="1696592"/>
            <a:ext cx="13646071" cy="1864983"/>
          </a:xfrm>
          <a:prstGeom prst="rect">
            <a:avLst/>
          </a:prstGeom>
          <a:solidFill>
            <a:schemeClr val="accent3">
              <a:lumMod val="20000"/>
              <a:lumOff val="80000"/>
              <a:alpha val="88792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  </a:t>
            </a:r>
            <a:r>
              <a:rPr lang="en-US" sz="70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  <a:cs typeface="Ink Free" panose="020F0502020204030204" pitchFamily="34" charset="0"/>
              </a:rPr>
              <a:t>Building a Lasting Coalition</a:t>
            </a:r>
          </a:p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			Yes4Kids Tax Measure – Act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7FFFF-FFF2-D619-C42B-9EC48B85184A}"/>
              </a:ext>
            </a:extLst>
          </p:cNvPr>
          <p:cNvSpPr txBox="1"/>
          <p:nvPr/>
        </p:nvSpPr>
        <p:spPr>
          <a:xfrm>
            <a:off x="9277631" y="5179354"/>
            <a:ext cx="2849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  <a:cs typeface="Ink Free" panose="020F0502020204030204" pitchFamily="34" charset="0"/>
              </a:rPr>
              <a:t>Sonja Koehler</a:t>
            </a:r>
          </a:p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  <a:cs typeface="Ink Free" panose="020F0502020204030204" pitchFamily="34" charset="0"/>
              </a:rPr>
              <a:t>Yes4Kids Cabinet</a:t>
            </a:r>
          </a:p>
          <a:p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sonjackoehler@gmail.com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45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Picture 8" descr="A person and a child holding signs&#10;&#10;Description automatically generated">
            <a:extLst>
              <a:ext uri="{FF2B5EF4-FFF2-40B4-BE49-F238E27FC236}">
                <a16:creationId xmlns:a16="http://schemas.microsoft.com/office/drawing/2014/main" id="{07260A51-BBFB-A9AB-90F2-C394AAF61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72"/>
          <a:stretch/>
        </p:blipFill>
        <p:spPr>
          <a:xfrm>
            <a:off x="0" y="0"/>
            <a:ext cx="12227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and a child holding signs&#10;&#10;Description automatically generated">
            <a:extLst>
              <a:ext uri="{FF2B5EF4-FFF2-40B4-BE49-F238E27FC236}">
                <a16:creationId xmlns:a16="http://schemas.microsoft.com/office/drawing/2014/main" id="{CD4D66C3-F257-A96B-C976-07B018636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72"/>
          <a:stretch/>
        </p:blipFill>
        <p:spPr>
          <a:xfrm>
            <a:off x="0" y="0"/>
            <a:ext cx="122278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2B34C-C877-9E02-5F13-BBA41698F2BC}"/>
              </a:ext>
            </a:extLst>
          </p:cNvPr>
          <p:cNvSpPr txBox="1"/>
          <p:nvPr/>
        </p:nvSpPr>
        <p:spPr>
          <a:xfrm>
            <a:off x="371475" y="1871662"/>
            <a:ext cx="10772775" cy="4429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What we did intentionally . . .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Drafted flexible language, collaboratively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Engaged community early on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Neutralized opposition 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Gathered broad endorsements</a:t>
            </a:r>
          </a:p>
          <a:p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354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logos&#10;&#10;Description automatically generated">
            <a:extLst>
              <a:ext uri="{FF2B5EF4-FFF2-40B4-BE49-F238E27FC236}">
                <a16:creationId xmlns:a16="http://schemas.microsoft.com/office/drawing/2014/main" id="{74246984-D28C-8F4B-624A-EA1DDE37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0" r="6751" b="-1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1" name="Picture 20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89F6DF2-352B-9D5D-C666-AF63F0EF68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53" r="-2" b="-2"/>
          <a:stretch/>
        </p:blipFill>
        <p:spPr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A purple and white website&#10;&#10;Description automatically generated">
            <a:extLst>
              <a:ext uri="{FF2B5EF4-FFF2-40B4-BE49-F238E27FC236}">
                <a16:creationId xmlns:a16="http://schemas.microsoft.com/office/drawing/2014/main" id="{C62D8BB1-99D6-52AF-A499-D758AEDAD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3789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2C053B22-BADC-232E-B3DC-90900BCE0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18" r="22778" b="1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5" name="Picture 1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60068438-319B-5ADF-BD1B-2442FF8E0D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4" b="1"/>
          <a:stretch/>
        </p:blipFill>
        <p:spPr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3C1FC260-CA89-23EE-63FD-FB213A23CE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1" r="7513" b="-2"/>
          <a:stretch/>
        </p:blipFill>
        <p:spPr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94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9137EADE-7240-3627-3344-07E3BBA67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" t="7798" r="-176" b="17893"/>
          <a:stretch/>
        </p:blipFill>
        <p:spPr>
          <a:xfrm>
            <a:off x="0" y="0"/>
            <a:ext cx="12263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C5C3B2B-F70A-65B9-322E-8CED9B1C6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" t="7798" r="-176" b="17893"/>
          <a:stretch/>
        </p:blipFill>
        <p:spPr>
          <a:xfrm>
            <a:off x="-36128" y="-2"/>
            <a:ext cx="1226395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0FFA7-AC97-9FE1-464E-75449139301A}"/>
              </a:ext>
            </a:extLst>
          </p:cNvPr>
          <p:cNvSpPr txBox="1"/>
          <p:nvPr/>
        </p:nvSpPr>
        <p:spPr>
          <a:xfrm>
            <a:off x="371475" y="1871662"/>
            <a:ext cx="10772775" cy="4429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We lost a surprisingly large margin. </a:t>
            </a:r>
          </a:p>
          <a:p>
            <a:endParaRPr lang="en-US" sz="3600" dirty="0">
              <a:solidFill>
                <a:schemeClr val="accent3">
                  <a:lumMod val="50000"/>
                </a:schemeClr>
              </a:solidFill>
              <a:latin typeface="Bradley Hand" pitchFamily="2" charset="77"/>
            </a:endParaRP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Low voter turn out across the state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Endorsing = willingness to mobilize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?!? It’s still a puzzling plot twist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463FC6-C46A-E947-62FF-0DC921CB1CA4}"/>
              </a:ext>
            </a:extLst>
          </p:cNvPr>
          <p:cNvCxnSpPr>
            <a:cxnSpLocks/>
          </p:cNvCxnSpPr>
          <p:nvPr/>
        </p:nvCxnSpPr>
        <p:spPr>
          <a:xfrm>
            <a:off x="3878316" y="3923313"/>
            <a:ext cx="178676" cy="283779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1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88CBA67A-C44E-9E2A-4ADC-C08FC3513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8" b="39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5704D234-5F67-DF73-61CB-9D89E0A35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8" b="39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5250F-6142-BBDB-A043-1D35501F3A6D}"/>
              </a:ext>
            </a:extLst>
          </p:cNvPr>
          <p:cNvSpPr txBox="1"/>
          <p:nvPr/>
        </p:nvSpPr>
        <p:spPr>
          <a:xfrm>
            <a:off x="371475" y="1871662"/>
            <a:ext cx="10772775" cy="4429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merican Typewriter" panose="02090604020004020304" pitchFamily="18" charset="77"/>
              </a:rPr>
              <a:t>Simply act one of winning. 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accent3">
                  <a:lumMod val="50000"/>
                </a:schemeClr>
              </a:solidFill>
              <a:latin typeface="Bradley Hand" pitchFamily="2" charset="77"/>
            </a:endParaRP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We started the conversation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We now know better what resonates 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Bradley Hand" pitchFamily="2" charset="77"/>
              </a:rPr>
              <a:t>We are building a lasting coalition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90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F14C97B-C8C6-967E-108B-55F1A11C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3"/>
            <a:ext cx="12192000" cy="6863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E5E7F-528D-8D91-9A60-0FF9EED3E623}"/>
              </a:ext>
            </a:extLst>
          </p:cNvPr>
          <p:cNvSpPr txBox="1"/>
          <p:nvPr/>
        </p:nvSpPr>
        <p:spPr>
          <a:xfrm rot="20943220">
            <a:off x="-370152" y="613260"/>
            <a:ext cx="13646071" cy="1263122"/>
          </a:xfrm>
          <a:prstGeom prst="rect">
            <a:avLst/>
          </a:prstGeom>
          <a:solidFill>
            <a:schemeClr val="accent3">
              <a:lumMod val="20000"/>
              <a:lumOff val="80000"/>
              <a:alpha val="88792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  </a:t>
            </a:r>
            <a:r>
              <a:rPr lang="en-US" sz="7200" b="1" dirty="0" err="1">
                <a:solidFill>
                  <a:schemeClr val="accent3">
                    <a:lumMod val="50000"/>
                  </a:schemeClr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sonjackoehler@gmail.com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Ink Free" panose="020F0502020204030204" pitchFamily="34" charset="0"/>
              <a:cs typeface="Ink Fre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2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American Typewriter</vt:lpstr>
      <vt:lpstr>Arial</vt:lpstr>
      <vt:lpstr>Bradley Hand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Koehler</dc:creator>
  <cp:lastModifiedBy>Margaret Brodkin</cp:lastModifiedBy>
  <cp:revision>2</cp:revision>
  <dcterms:created xsi:type="dcterms:W3CDTF">2024-03-25T22:05:36Z</dcterms:created>
  <dcterms:modified xsi:type="dcterms:W3CDTF">2024-11-26T00:28:45Z</dcterms:modified>
</cp:coreProperties>
</file>