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89" r:id="rId3"/>
  </p:sldMasterIdLst>
  <p:notesMasterIdLst>
    <p:notesMasterId r:id="rId11"/>
  </p:notesMasterIdLst>
  <p:sldIdLst>
    <p:sldId id="309" r:id="rId4"/>
    <p:sldId id="3951" r:id="rId5"/>
    <p:sldId id="303" r:id="rId6"/>
    <p:sldId id="285" r:id="rId7"/>
    <p:sldId id="300" r:id="rId8"/>
    <p:sldId id="3952" r:id="rId9"/>
    <p:sldId id="294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8EDF"/>
    <a:srgbClr val="6471EC"/>
    <a:srgbClr val="699CE7"/>
    <a:srgbClr val="657FEB"/>
    <a:srgbClr val="8F85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9032432-30CC-467E-86AC-A0FD29C3DCE3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9AF812-D026-4C0B-A1B6-F15C75868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7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8A7F7C21-1A68-6154-E586-4281924FE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EEA3D2C2-F2A1-86E1-571C-319F73E078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 dirty="0"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E0B7BD46-1169-3FA4-A3C3-E4C18F80F4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95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7518">
              <a:defRPr/>
            </a:pPr>
            <a:fld id="{99F9945D-23CA-498F-973E-98BD01474D4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7518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41901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>
          <a:extLst>
            <a:ext uri="{FF2B5EF4-FFF2-40B4-BE49-F238E27FC236}">
              <a16:creationId xmlns:a16="http://schemas.microsoft.com/office/drawing/2014/main" id="{5BDAAF4A-5695-677E-5DF3-A9EC17065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1:notes">
            <a:extLst>
              <a:ext uri="{FF2B5EF4-FFF2-40B4-BE49-F238E27FC236}">
                <a16:creationId xmlns:a16="http://schemas.microsoft.com/office/drawing/2014/main" id="{CC75BFF2-90A6-FFC3-608A-615E8138A4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 dirty="0"/>
          </a:p>
        </p:txBody>
      </p:sp>
      <p:sp>
        <p:nvSpPr>
          <p:cNvPr id="432" name="Google Shape;432;p11:notes">
            <a:extLst>
              <a:ext uri="{FF2B5EF4-FFF2-40B4-BE49-F238E27FC236}">
                <a16:creationId xmlns:a16="http://schemas.microsoft.com/office/drawing/2014/main" id="{6C33E0D7-130C-C587-CF12-C59275DCD7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8661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>
          <a:extLst>
            <a:ext uri="{FF2B5EF4-FFF2-40B4-BE49-F238E27FC236}">
              <a16:creationId xmlns:a16="http://schemas.microsoft.com/office/drawing/2014/main" id="{39C72460-C220-5F77-0F7E-BCA4CB012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4b9702a1db_0_128:notes">
            <a:extLst>
              <a:ext uri="{FF2B5EF4-FFF2-40B4-BE49-F238E27FC236}">
                <a16:creationId xmlns:a16="http://schemas.microsoft.com/office/drawing/2014/main" id="{4EBD131D-DF12-3E01-14F5-6A25DD704C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g34b9702a1db_0_128:notes">
            <a:extLst>
              <a:ext uri="{FF2B5EF4-FFF2-40B4-BE49-F238E27FC236}">
                <a16:creationId xmlns:a16="http://schemas.microsoft.com/office/drawing/2014/main" id="{ED17C40F-4A0D-39B3-BE4F-F951B3C9C5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endParaRPr dirty="0"/>
          </a:p>
        </p:txBody>
      </p:sp>
      <p:sp>
        <p:nvSpPr>
          <p:cNvPr id="342" name="Google Shape;342;g34b9702a1db_0_128:notes">
            <a:extLst>
              <a:ext uri="{FF2B5EF4-FFF2-40B4-BE49-F238E27FC236}">
                <a16:creationId xmlns:a16="http://schemas.microsoft.com/office/drawing/2014/main" id="{A669DE42-4AF0-BB1E-4AA5-45FBF5C088B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defTabSz="931774">
              <a:buClr>
                <a:srgbClr val="000000"/>
              </a:buClr>
              <a:defRPr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931774">
                <a:buClr>
                  <a:srgbClr val="000000"/>
                </a:buClr>
                <a:defRPr/>
              </a:pPr>
              <a:t>4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6763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7DC08641-FD7E-1EDE-FF20-35D994E8C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>
            <a:extLst>
              <a:ext uri="{FF2B5EF4-FFF2-40B4-BE49-F238E27FC236}">
                <a16:creationId xmlns:a16="http://schemas.microsoft.com/office/drawing/2014/main" id="{8184E427-7F04-7F62-3EC9-5092B009A5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 dirty="0"/>
          </a:p>
        </p:txBody>
      </p:sp>
      <p:sp>
        <p:nvSpPr>
          <p:cNvPr id="132" name="Google Shape;132;p9:notes">
            <a:extLst>
              <a:ext uri="{FF2B5EF4-FFF2-40B4-BE49-F238E27FC236}">
                <a16:creationId xmlns:a16="http://schemas.microsoft.com/office/drawing/2014/main" id="{84CC4462-4AE8-C059-FBEE-4256C50B7D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6683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9DC1DF0B-06D7-6FE7-13EC-0760E13FD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>
            <a:extLst>
              <a:ext uri="{FF2B5EF4-FFF2-40B4-BE49-F238E27FC236}">
                <a16:creationId xmlns:a16="http://schemas.microsoft.com/office/drawing/2014/main" id="{4A0D61BA-2DDA-307F-FB06-842ABAFD83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 dirty="0"/>
          </a:p>
        </p:txBody>
      </p:sp>
      <p:sp>
        <p:nvSpPr>
          <p:cNvPr id="132" name="Google Shape;132;p9:notes">
            <a:extLst>
              <a:ext uri="{FF2B5EF4-FFF2-40B4-BE49-F238E27FC236}">
                <a16:creationId xmlns:a16="http://schemas.microsoft.com/office/drawing/2014/main" id="{CDDAD9F2-C359-1A95-5125-0228A1CCE3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9005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>
          <a:extLst>
            <a:ext uri="{FF2B5EF4-FFF2-40B4-BE49-F238E27FC236}">
              <a16:creationId xmlns:a16="http://schemas.microsoft.com/office/drawing/2014/main" id="{8EE6D179-2F08-14BD-9B64-110EFFEF1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4b9702a1db_0_22:notes">
            <a:extLst>
              <a:ext uri="{FF2B5EF4-FFF2-40B4-BE49-F238E27FC236}">
                <a16:creationId xmlns:a16="http://schemas.microsoft.com/office/drawing/2014/main" id="{6EF21BFD-91FA-EDF3-BB34-2D2953DC4A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 dirty="0"/>
          </a:p>
        </p:txBody>
      </p:sp>
      <p:sp>
        <p:nvSpPr>
          <p:cNvPr id="205" name="Google Shape;205;g34b9702a1db_0_22:notes">
            <a:extLst>
              <a:ext uri="{FF2B5EF4-FFF2-40B4-BE49-F238E27FC236}">
                <a16:creationId xmlns:a16="http://schemas.microsoft.com/office/drawing/2014/main" id="{502D3520-DF29-6560-41B1-77984F129C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477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447802"/>
            <a:ext cx="882795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7233-BDAF-4E2E-A37E-EE41EC2511E3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6/24/2025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1911-F53D-445D-81AE-6CEFA3188443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60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4800587"/>
            <a:ext cx="882795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685800"/>
            <a:ext cx="882795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367325"/>
            <a:ext cx="882795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AD8E-C663-41D6-BA97-0D7F589670E4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6/24/2025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E2DF-7402-4EE6-B89A-43FC2792CF20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99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AD8E-C663-41D6-BA97-0D7F589670E4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6/24/2025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E2DF-7402-4EE6-B89A-43FC2792CF20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257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3" y="1447801"/>
            <a:ext cx="800139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9374" y="3765449"/>
            <a:ext cx="7266495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350657"/>
            <a:ext cx="8827957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AD8E-C663-41D6-BA97-0D7F589670E4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6/24/2025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E2DF-7402-4EE6-B89A-43FC2792CF20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530" y="971253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2921" y="2613787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2514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3124201"/>
            <a:ext cx="88279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AD8E-C663-41D6-BA97-0D7F589670E4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6/24/2025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E2DF-7402-4EE6-B89A-43FC2792CF20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569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3" y="1981200"/>
            <a:ext cx="29476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2667000"/>
            <a:ext cx="292811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1981200"/>
            <a:ext cx="29370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6" y="2667000"/>
            <a:ext cx="294756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981200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2667000"/>
            <a:ext cx="293287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AD8E-C663-41D6-BA97-0D7F589670E4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6/24/2025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E2DF-7402-4EE6-B89A-43FC2792CF20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20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3"/>
            <a:ext cx="294081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4827212"/>
            <a:ext cx="29351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4827210"/>
            <a:ext cx="293676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AD8E-C663-41D6-BA97-0D7F589670E4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6/24/2025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E2DF-7402-4EE6-B89A-43FC2792CF20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431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9ABE-B0C2-4D05-AAE6-B0307095EABF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6/24/2025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3858-85A6-4948-849A-708DD0135152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881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7" y="430215"/>
            <a:ext cx="1753057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773205"/>
            <a:ext cx="7425083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CFC7-9C0C-43ED-AC1E-92D3E456891F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6/24/2025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F9B6-77F0-4043-B995-0608EDD77497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5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2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6F23-F949-440B-8214-DDA89297A9B5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6/24/2025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B4563-4C76-41E4-819E-CABCE3BB6755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16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3"/>
          </p:nvPr>
        </p:nvSpPr>
        <p:spPr>
          <a:xfrm>
            <a:off x="6193370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6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ibre Franklin Medium"/>
              <a:buNone/>
              <a:defRPr sz="5333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667">
                <a:solidFill>
                  <a:srgbClr val="888888"/>
                </a:solidFill>
              </a:defRPr>
            </a:lvl1pPr>
            <a:lvl2pPr marL="1219170" lvl="1" indent="-304792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4pPr>
            <a:lvl5pPr marL="3047924" lvl="4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5pPr>
            <a:lvl6pPr marL="3657509" lvl="5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6pPr>
            <a:lvl7pPr marL="4267093" lvl="6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7pPr>
            <a:lvl8pPr marL="4876678" lvl="7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8pPr>
            <a:lvl9pPr marL="5486263" lvl="8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21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1"/>
          </p:nvPr>
        </p:nvSpPr>
        <p:spPr>
          <a:xfrm>
            <a:off x="609600" y="1333501"/>
            <a:ext cx="5384800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2"/>
          </p:nvPr>
        </p:nvSpPr>
        <p:spPr>
          <a:xfrm>
            <a:off x="6197600" y="1333501"/>
            <a:ext cx="5384800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39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158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 Medium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75719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267"/>
            </a:lvl1pPr>
            <a:lvl2pPr marL="1219170" lvl="1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3733"/>
            </a:lvl2pPr>
            <a:lvl3pPr marL="1828754" lvl="2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3pPr>
            <a:lvl4pPr marL="2438339" lvl="3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4pPr>
            <a:lvl5pPr marL="3047924" lvl="4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667"/>
            </a:lvl5pPr>
            <a:lvl6pPr marL="3657509" lvl="5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6pPr>
            <a:lvl7pPr marL="4267093" lvl="6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7pPr>
            <a:lvl8pPr marL="4876678" lvl="7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8pPr>
            <a:lvl9pPr marL="5486263" lvl="8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609603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25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 Medium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2389717" y="5367339"/>
            <a:ext cx="7315200" cy="80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387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43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772400" y="1295400"/>
            <a:ext cx="48768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2184400" y="-1346200"/>
            <a:ext cx="4876800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274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36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40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2861735"/>
            <a:ext cx="882795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C600-DBB9-4266-A328-BBDE936259A1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6/24/2025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5ECC-6ED8-4B0B-99B7-939B756DDA0D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Picture 6" descr="BHFY Talent Show Fly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914900"/>
            <a:ext cx="12255500" cy="1190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430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902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3"/>
          </p:nvPr>
        </p:nvSpPr>
        <p:spPr>
          <a:xfrm>
            <a:off x="6193370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349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ibre Franklin Medium"/>
              <a:buNone/>
              <a:defRPr sz="5333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667">
                <a:solidFill>
                  <a:srgbClr val="888888"/>
                </a:solidFill>
              </a:defRPr>
            </a:lvl1pPr>
            <a:lvl2pPr marL="1219170" lvl="1" indent="-304792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4pPr>
            <a:lvl5pPr marL="3047924" lvl="4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5pPr>
            <a:lvl6pPr marL="3657509" lvl="5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6pPr>
            <a:lvl7pPr marL="4267093" lvl="6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7pPr>
            <a:lvl8pPr marL="4876678" lvl="7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8pPr>
            <a:lvl9pPr marL="5486263" lvl="8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277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1"/>
          </p:nvPr>
        </p:nvSpPr>
        <p:spPr>
          <a:xfrm>
            <a:off x="609600" y="1333501"/>
            <a:ext cx="5384800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2"/>
          </p:nvPr>
        </p:nvSpPr>
        <p:spPr>
          <a:xfrm>
            <a:off x="6197600" y="1333501"/>
            <a:ext cx="5384800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452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639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 Medium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75719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267"/>
            </a:lvl1pPr>
            <a:lvl2pPr marL="1219170" lvl="1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3733"/>
            </a:lvl2pPr>
            <a:lvl3pPr marL="1828754" lvl="2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3pPr>
            <a:lvl4pPr marL="2438339" lvl="3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4pPr>
            <a:lvl5pPr marL="3047924" lvl="4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667"/>
            </a:lvl5pPr>
            <a:lvl6pPr marL="3657509" lvl="5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6pPr>
            <a:lvl7pPr marL="4267093" lvl="6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7pPr>
            <a:lvl8pPr marL="4876678" lvl="7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8pPr>
            <a:lvl9pPr marL="5486263" lvl="8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609603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626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 Medium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2389717" y="5367339"/>
            <a:ext cx="7315200" cy="80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11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103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772400" y="1295400"/>
            <a:ext cx="48768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2184400" y="-1346200"/>
            <a:ext cx="4876800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975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4b9702a1db_0_82"/>
          <p:cNvSpPr txBox="1">
            <a:spLocks noGrp="1"/>
          </p:cNvSpPr>
          <p:nvPr>
            <p:ph type="body" idx="1"/>
          </p:nvPr>
        </p:nvSpPr>
        <p:spPr>
          <a:xfrm>
            <a:off x="918635" y="1696508"/>
            <a:ext cx="90804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42332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1pPr>
            <a:lvl2pPr marL="1219170" lvl="1" indent="-423323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2pPr>
            <a:lvl3pPr marL="1828754" lvl="2" indent="-423323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3pPr>
            <a:lvl4pPr marL="2438339" lvl="3" indent="-423323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4pPr>
            <a:lvl5pPr marL="3047924" lvl="4" indent="-423323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>
                <a:solidFill>
                  <a:schemeClr val="dk1"/>
                </a:solidFill>
              </a:defRPr>
            </a:lvl5pPr>
            <a:lvl6pPr marL="3657509" lvl="5" indent="-423323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g34b9702a1db_0_82"/>
          <p:cNvSpPr txBox="1">
            <a:spLocks noGrp="1"/>
          </p:cNvSpPr>
          <p:nvPr>
            <p:ph type="title"/>
          </p:nvPr>
        </p:nvSpPr>
        <p:spPr>
          <a:xfrm>
            <a:off x="918635" y="872067"/>
            <a:ext cx="8949200" cy="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4675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1" y="2060577"/>
            <a:ext cx="439748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2056093"/>
            <a:ext cx="4397487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EB53-86D9-43C6-9ED9-98BD5DFE9B2B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6/24/2025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D2511-7129-4610-BE57-4167B22CF830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6561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 1">
  <p:cSld name="Title and Content 1 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4b9702a1db_0_24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g34b9702a1db_0_24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g34b9702a1db_0_247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34b9702a1db_0_247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34b9702a1db_0_247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172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Title and Content 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4b9702a1db_0_25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g34b9702a1db_0_25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g34b9702a1db_0_253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g34b9702a1db_0_253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34b9702a1db_0_253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72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B207-F7CC-4B44-B95D-E25500CAD715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6/24/2025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DDD1-7BD8-4CCC-84D2-2A502762F003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319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FF82-5020-4E32-8244-2E5FECB376DF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6/24/2025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C426-A5EB-4853-B8A2-101A3D06BBE0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2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5E34-0BE2-4573-888A-4B189AF54ADD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6/24/2025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C90C-3C5F-4526-B245-00F78B43D073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47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1447800"/>
            <a:ext cx="340194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1447800"/>
            <a:ext cx="519735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129282"/>
            <a:ext cx="3401949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C44F-699F-4DB2-8D68-20B7102740CB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6/24/2025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ED05-4DD9-45ED-8A77-2FA97CA2EF99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41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854192"/>
            <a:ext cx="5094232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7" y="1143000"/>
            <a:ext cx="320123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508630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DCA2-437D-4C89-BC4C-BF4527EB6444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6/24/2025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4398-4990-4AE4-8DC5-32A6530E96F0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1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9243" y="6096000"/>
            <a:ext cx="13208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280" y="452718"/>
            <a:ext cx="940717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2052925"/>
            <a:ext cx="894887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8419" y="1790661"/>
            <a:ext cx="990599" cy="3048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EE2AD8E-C663-41D6-BA97-0D7F589670E4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6/24/2025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4413" y="3225261"/>
            <a:ext cx="3859795" cy="304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5242" y="295737"/>
            <a:ext cx="838417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EE2DF-7402-4EE6-B89A-43FC2792CF20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835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  <a:defRPr sz="44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340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  <a:defRPr sz="44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910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67F9DB06-A970-9895-70EE-2D0065772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2A71905C-A9F1-53A6-E814-9E49CE731F9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52091" y="2366442"/>
            <a:ext cx="10363200" cy="165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rmAutofit fontScale="90000"/>
          </a:bodyPr>
          <a:lstStyle/>
          <a:p>
            <a:pPr algn="l">
              <a:buSzPts val="3600"/>
            </a:pPr>
            <a:r>
              <a:rPr lang="en-US" sz="5333" dirty="0">
                <a:solidFill>
                  <a:srgbClr val="37379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What can city departments do to help facilitate the creation of a voter-approved dedicated fund for children and youth?</a:t>
            </a:r>
            <a:br>
              <a:rPr lang="en-US" sz="5333" dirty="0">
                <a:solidFill>
                  <a:srgbClr val="373799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en-US" sz="5333" dirty="0">
                <a:solidFill>
                  <a:srgbClr val="37379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</a:t>
            </a:r>
            <a:endParaRPr sz="5333" dirty="0">
              <a:solidFill>
                <a:srgbClr val="37379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5" name="Google Shape;85;p1">
            <a:extLst>
              <a:ext uri="{FF2B5EF4-FFF2-40B4-BE49-F238E27FC236}">
                <a16:creationId xmlns:a16="http://schemas.microsoft.com/office/drawing/2014/main" id="{41779198-FCD6-294B-5D79-EA912DF1B42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-32084" y="4686365"/>
            <a:ext cx="12192000" cy="2171635"/>
          </a:xfrm>
          <a:prstGeom prst="rect">
            <a:avLst/>
          </a:prstGeom>
          <a:solidFill>
            <a:srgbClr val="6078BE"/>
          </a:solidFill>
          <a:ln>
            <a:noFill/>
          </a:ln>
        </p:spPr>
        <p:txBody>
          <a:bodyPr spcFirstLastPara="1" wrap="square" lIns="121900" tIns="60933" rIns="121900" bIns="60933" anchor="t" anchorCtr="0">
            <a:normAutofit lnSpcReduction="10000"/>
          </a:bodyPr>
          <a:lstStyle/>
          <a:p>
            <a:pPr marL="914400" lvl="2" indent="0">
              <a:spcBef>
                <a:spcPts val="0"/>
              </a:spcBef>
            </a:pPr>
            <a:r>
              <a:rPr lang="en-US" sz="3600" b="1" dirty="0">
                <a:solidFill>
                  <a:schemeClr val="bg1"/>
                </a:solidFill>
              </a:rPr>
              <a:t>June 27, 2025,  </a:t>
            </a:r>
          </a:p>
          <a:p>
            <a:pPr marL="914400" lvl="2" indent="0">
              <a:spcBef>
                <a:spcPts val="0"/>
              </a:spcBef>
            </a:pPr>
            <a:r>
              <a:rPr lang="en-US" sz="3600" b="1" dirty="0">
                <a:solidFill>
                  <a:schemeClr val="bg1"/>
                </a:solidFill>
              </a:rPr>
              <a:t>Meeting of California’s  city departments and offices of youth development.</a:t>
            </a:r>
          </a:p>
          <a:p>
            <a:pPr marL="914400" lvl="2" indent="0">
              <a:spcBef>
                <a:spcPts val="0"/>
              </a:spcBef>
            </a:pPr>
            <a:r>
              <a:rPr lang="en-US" sz="3600" b="1" dirty="0">
                <a:solidFill>
                  <a:schemeClr val="bg1"/>
                </a:solidFill>
              </a:rPr>
              <a:t>Long Beach, CA</a:t>
            </a:r>
          </a:p>
          <a:p>
            <a:pPr marL="914400" lvl="2" indent="0" algn="l">
              <a:spcBef>
                <a:spcPts val="0"/>
              </a:spcBef>
            </a:pP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4" descr="A hand holding a sign&#10;&#10;AI-generated content may be incorrect.">
            <a:extLst>
              <a:ext uri="{FF2B5EF4-FFF2-40B4-BE49-F238E27FC236}">
                <a16:creationId xmlns:a16="http://schemas.microsoft.com/office/drawing/2014/main" id="{B0A50A7C-32F2-C440-1C22-025E578B3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771" y="0"/>
            <a:ext cx="2682961" cy="248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72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95927"/>
          </a:xfrm>
          <a:solidFill>
            <a:srgbClr val="718EDF"/>
          </a:solidFill>
        </p:spPr>
        <p:txBody>
          <a:bodyPr/>
          <a:lstStyle/>
          <a:p>
            <a:pPr algn="ctr"/>
            <a:r>
              <a:rPr lang="en-US" b="1" dirty="0"/>
              <a:t>      </a:t>
            </a:r>
            <a:r>
              <a:rPr lang="en-US" b="1" dirty="0">
                <a:solidFill>
                  <a:schemeClr val="tx1"/>
                </a:solidFill>
              </a:rPr>
              <a:t>WHAT NEEDS TO BE IN PLACE?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2143" y="895927"/>
            <a:ext cx="6462944" cy="6072909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 lvl="1"/>
            <a:endParaRPr lang="en-US" sz="2200" b="1" dirty="0">
              <a:solidFill>
                <a:srgbClr val="020E16"/>
              </a:solidFill>
            </a:endParaRPr>
          </a:p>
          <a:p>
            <a:pPr lvl="1"/>
            <a:r>
              <a:rPr lang="en-US" sz="2200" b="1" dirty="0">
                <a:solidFill>
                  <a:srgbClr val="020E16"/>
                </a:solidFill>
              </a:rPr>
              <a:t>Convening organization and dedicated staff</a:t>
            </a:r>
          </a:p>
          <a:p>
            <a:pPr lvl="1"/>
            <a:r>
              <a:rPr lang="en-US" sz="2200" b="1" dirty="0">
                <a:solidFill>
                  <a:srgbClr val="020E16"/>
                </a:solidFill>
              </a:rPr>
              <a:t>Diverse network/coalition prepared for political engagement</a:t>
            </a:r>
          </a:p>
          <a:p>
            <a:pPr lvl="1"/>
            <a:r>
              <a:rPr lang="en-US" sz="2200" b="1" dirty="0">
                <a:solidFill>
                  <a:srgbClr val="020E16"/>
                </a:solidFill>
              </a:rPr>
              <a:t>Baseline information on community needs</a:t>
            </a:r>
          </a:p>
          <a:p>
            <a:pPr lvl="1"/>
            <a:r>
              <a:rPr lang="en-US" sz="2200" b="1" dirty="0">
                <a:solidFill>
                  <a:srgbClr val="020E16"/>
                </a:solidFill>
              </a:rPr>
              <a:t>Agreement about what to fund</a:t>
            </a:r>
          </a:p>
          <a:p>
            <a:pPr lvl="1"/>
            <a:r>
              <a:rPr lang="en-US" sz="2200" b="1" dirty="0">
                <a:solidFill>
                  <a:srgbClr val="020E16"/>
                </a:solidFill>
              </a:rPr>
              <a:t>Time and motivation to organize the base</a:t>
            </a:r>
          </a:p>
          <a:p>
            <a:pPr lvl="1"/>
            <a:r>
              <a:rPr lang="en-US" sz="2200" b="1" dirty="0">
                <a:solidFill>
                  <a:srgbClr val="020E16"/>
                </a:solidFill>
              </a:rPr>
              <a:t>Resources to lay groundwork, e.g., dedicated staff support</a:t>
            </a:r>
          </a:p>
          <a:p>
            <a:pPr lvl="1"/>
            <a:r>
              <a:rPr lang="en-US" sz="2200" b="1" dirty="0">
                <a:solidFill>
                  <a:srgbClr val="020E16"/>
                </a:solidFill>
              </a:rPr>
              <a:t>Political champion(s) - desirable, not necessary</a:t>
            </a:r>
          </a:p>
          <a:p>
            <a:pPr lvl="1"/>
            <a:r>
              <a:rPr lang="en-US" sz="2200" b="1" dirty="0">
                <a:solidFill>
                  <a:srgbClr val="020E16"/>
                </a:solidFill>
              </a:rPr>
              <a:t>Passion and willingness to take risks</a:t>
            </a:r>
          </a:p>
          <a:p>
            <a:pPr lvl="1"/>
            <a:endParaRPr lang="en-US" sz="2200" b="1" dirty="0">
              <a:solidFill>
                <a:srgbClr val="020E16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3E4DE9-3430-353F-0AAA-69D16942A4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3" r="18751"/>
          <a:stretch/>
        </p:blipFill>
        <p:spPr>
          <a:xfrm>
            <a:off x="6400800" y="895926"/>
            <a:ext cx="5824769" cy="607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64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>
          <a:extLst>
            <a:ext uri="{FF2B5EF4-FFF2-40B4-BE49-F238E27FC236}">
              <a16:creationId xmlns:a16="http://schemas.microsoft.com/office/drawing/2014/main" id="{E414D1C1-4205-FA42-6BB3-E49912DFA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1">
            <a:extLst>
              <a:ext uri="{FF2B5EF4-FFF2-40B4-BE49-F238E27FC236}">
                <a16:creationId xmlns:a16="http://schemas.microsoft.com/office/drawing/2014/main" id="{BEFBB01E-6E82-A374-B8BC-46FD16EE2B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"/>
            <a:ext cx="5486400" cy="6857999"/>
          </a:xfrm>
          <a:prstGeom prst="rect">
            <a:avLst/>
          </a:prstGeom>
          <a:solidFill>
            <a:srgbClr val="6078BE"/>
          </a:solidFill>
          <a:ln>
            <a:noFill/>
          </a:ln>
        </p:spPr>
        <p:txBody>
          <a:bodyPr spcFirstLastPara="1" wrap="square" lIns="609600" tIns="609600" rIns="609600" bIns="609600" anchor="t" anchorCtr="0">
            <a:normAutofit/>
          </a:bodyPr>
          <a:lstStyle/>
          <a:p>
            <a:pPr algn="l">
              <a:buSzPts val="2800"/>
            </a:pPr>
            <a:br>
              <a:rPr lang="en-US" sz="3733" dirty="0">
                <a:solidFill>
                  <a:schemeClr val="lt1"/>
                </a:solidFill>
              </a:rPr>
            </a:br>
            <a:r>
              <a:rPr lang="en-US" sz="5200" dirty="0">
                <a:solidFill>
                  <a:schemeClr val="lt1"/>
                </a:solidFill>
              </a:rPr>
              <a:t>ELEMENTS OF PRE-CAMPAIGN WORK</a:t>
            </a:r>
            <a:endParaRPr sz="5200" dirty="0">
              <a:solidFill>
                <a:schemeClr val="lt1"/>
              </a:solidFill>
            </a:endParaRPr>
          </a:p>
        </p:txBody>
      </p:sp>
      <p:sp>
        <p:nvSpPr>
          <p:cNvPr id="435" name="Google Shape;435;p11">
            <a:extLst>
              <a:ext uri="{FF2B5EF4-FFF2-40B4-BE49-F238E27FC236}">
                <a16:creationId xmlns:a16="http://schemas.microsoft.com/office/drawing/2014/main" id="{FEF7630B-E50D-3422-169A-C12F3E8E6D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00" y="82493"/>
            <a:ext cx="5486400" cy="591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/>
          </a:bodyPr>
          <a:lstStyle/>
          <a:p>
            <a:pPr marL="0" marR="0" lvl="0" indent="0">
              <a:buNone/>
            </a:pP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3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endParaRPr lang="en-US" sz="3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3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 coalition</a:t>
            </a:r>
            <a:endParaRPr lang="en-US" sz="3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3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 advocacy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3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Developing legislation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3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Educating the public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3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Getting on the ballot 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endParaRPr lang="en-US" sz="3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buNone/>
            </a:pPr>
            <a:r>
              <a:rPr lang="en-US" b="1" kern="1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City departments can play key role in all these strategies </a:t>
            </a:r>
            <a:endParaRPr dirty="0">
              <a:solidFill>
                <a:srgbClr val="000000"/>
              </a:solidFill>
            </a:endParaRPr>
          </a:p>
        </p:txBody>
      </p:sp>
      <p:cxnSp>
        <p:nvCxnSpPr>
          <p:cNvPr id="436" name="Google Shape;436;p11">
            <a:extLst>
              <a:ext uri="{FF2B5EF4-FFF2-40B4-BE49-F238E27FC236}">
                <a16:creationId xmlns:a16="http://schemas.microsoft.com/office/drawing/2014/main" id="{1D8A6C4D-EE88-6B60-0C99-BA0A982230EF}"/>
              </a:ext>
            </a:extLst>
          </p:cNvPr>
          <p:cNvCxnSpPr/>
          <p:nvPr/>
        </p:nvCxnSpPr>
        <p:spPr>
          <a:xfrm>
            <a:off x="0" y="6172200"/>
            <a:ext cx="12192000" cy="2117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72003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>
          <a:extLst>
            <a:ext uri="{FF2B5EF4-FFF2-40B4-BE49-F238E27FC236}">
              <a16:creationId xmlns:a16="http://schemas.microsoft.com/office/drawing/2014/main" id="{5416671A-7476-DF75-164D-CE95CD855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4" name="Google Shape;344;g34b9702a1db_0_128">
            <a:extLst>
              <a:ext uri="{FF2B5EF4-FFF2-40B4-BE49-F238E27FC236}">
                <a16:creationId xmlns:a16="http://schemas.microsoft.com/office/drawing/2014/main" id="{BDBA74E2-AE4F-D001-F3C3-D4698B29FF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9429244"/>
              </p:ext>
            </p:extLst>
          </p:nvPr>
        </p:nvGraphicFramePr>
        <p:xfrm>
          <a:off x="552854" y="1095025"/>
          <a:ext cx="11214626" cy="57629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214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720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121933" marR="121933" marT="60967" marB="60967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730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121933" marR="121933" marT="60967" marB="60967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25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121933" marR="121933" marT="60967" marB="60967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682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/>
                    </a:p>
                  </a:txBody>
                  <a:tcPr marL="121933" marR="121933" marT="60967" marB="60967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46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/>
                    </a:p>
                  </a:txBody>
                  <a:tcPr marL="121933" marR="121933" marT="60967" marB="60967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39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400" b="1" kern="0" dirty="0">
                        <a:solidFill>
                          <a:srgbClr val="942923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21933" marR="121933" marT="60967" marB="60967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45" name="Google Shape;345;g34b9702a1db_0_128">
            <a:extLst>
              <a:ext uri="{FF2B5EF4-FFF2-40B4-BE49-F238E27FC236}">
                <a16:creationId xmlns:a16="http://schemas.microsoft.com/office/drawing/2014/main" id="{487AA872-BC5D-3DA4-3541-18072B006121}"/>
              </a:ext>
            </a:extLst>
          </p:cNvPr>
          <p:cNvSpPr/>
          <p:nvPr/>
        </p:nvSpPr>
        <p:spPr>
          <a:xfrm>
            <a:off x="0" y="394420"/>
            <a:ext cx="12192000" cy="697600"/>
          </a:xfrm>
          <a:prstGeom prst="rect">
            <a:avLst/>
          </a:prstGeom>
          <a:solidFill>
            <a:srgbClr val="6078BC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4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/>
                <a:ea typeface="Libre Franklin"/>
                <a:cs typeface="Libre Franklin"/>
                <a:sym typeface="Libre Franklin"/>
              </a:rPr>
              <a:t>TIMELINE EXAMPLE</a:t>
            </a:r>
            <a:endParaRPr kumimoji="0" sz="34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46" name="Google Shape;346;g34b9702a1db_0_128">
            <a:extLst>
              <a:ext uri="{FF2B5EF4-FFF2-40B4-BE49-F238E27FC236}">
                <a16:creationId xmlns:a16="http://schemas.microsoft.com/office/drawing/2014/main" id="{B7A857F7-3CD9-5B89-1233-75EA1E20DDFB}"/>
              </a:ext>
            </a:extLst>
          </p:cNvPr>
          <p:cNvSpPr/>
          <p:nvPr/>
        </p:nvSpPr>
        <p:spPr>
          <a:xfrm>
            <a:off x="914400" y="1326439"/>
            <a:ext cx="2641600" cy="6604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/>
                <a:ea typeface="Libre Franklin"/>
                <a:cs typeface="Libre Franklin"/>
                <a:sym typeface="Libre Franklin"/>
              </a:rPr>
              <a:t>RESEARCH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47" name="Google Shape;347;g34b9702a1db_0_128">
            <a:extLst>
              <a:ext uri="{FF2B5EF4-FFF2-40B4-BE49-F238E27FC236}">
                <a16:creationId xmlns:a16="http://schemas.microsoft.com/office/drawing/2014/main" id="{D6E409D7-9120-7B2C-AB90-53E9DD7FC44E}"/>
              </a:ext>
            </a:extLst>
          </p:cNvPr>
          <p:cNvSpPr/>
          <p:nvPr/>
        </p:nvSpPr>
        <p:spPr>
          <a:xfrm>
            <a:off x="914399" y="2190039"/>
            <a:ext cx="10491537" cy="6604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/>
                <a:ea typeface="+mn-ea"/>
                <a:cs typeface="Arial"/>
                <a:sym typeface="Libre Franklin"/>
              </a:rPr>
              <a:t>BUILD AND STRENGTHEN THE COALITION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8" name="Google Shape;348;g34b9702a1db_0_128">
            <a:extLst>
              <a:ext uri="{FF2B5EF4-FFF2-40B4-BE49-F238E27FC236}">
                <a16:creationId xmlns:a16="http://schemas.microsoft.com/office/drawing/2014/main" id="{1E31FBE8-5BCF-AF40-BAF8-079286DF46BB}"/>
              </a:ext>
            </a:extLst>
          </p:cNvPr>
          <p:cNvSpPr/>
          <p:nvPr/>
        </p:nvSpPr>
        <p:spPr>
          <a:xfrm>
            <a:off x="1860883" y="2977439"/>
            <a:ext cx="4572001" cy="609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/>
                <a:ea typeface="Libre Franklin"/>
                <a:cs typeface="Libre Franklin"/>
                <a:sym typeface="Libre Franklin"/>
              </a:rPr>
              <a:t>BUDGET ADVOCACY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49" name="Google Shape;349;g34b9702a1db_0_128">
            <a:extLst>
              <a:ext uri="{FF2B5EF4-FFF2-40B4-BE49-F238E27FC236}">
                <a16:creationId xmlns:a16="http://schemas.microsoft.com/office/drawing/2014/main" id="{0ED910BB-0039-EC6F-C9F2-D5201A2D4EE6}"/>
              </a:ext>
            </a:extLst>
          </p:cNvPr>
          <p:cNvSpPr/>
          <p:nvPr/>
        </p:nvSpPr>
        <p:spPr>
          <a:xfrm>
            <a:off x="3366466" y="3787036"/>
            <a:ext cx="3996860" cy="6604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/>
                <a:ea typeface="+mn-ea"/>
                <a:cs typeface="Arial"/>
                <a:sym typeface="Libre Franklin"/>
              </a:rPr>
              <a:t>DEVELOP LEGISLATION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0" name="Google Shape;350;g34b9702a1db_0_128">
            <a:extLst>
              <a:ext uri="{FF2B5EF4-FFF2-40B4-BE49-F238E27FC236}">
                <a16:creationId xmlns:a16="http://schemas.microsoft.com/office/drawing/2014/main" id="{1F930D31-DA3C-0032-9D00-4FC9B37F6619}"/>
              </a:ext>
            </a:extLst>
          </p:cNvPr>
          <p:cNvSpPr txBox="1"/>
          <p:nvPr/>
        </p:nvSpPr>
        <p:spPr>
          <a:xfrm>
            <a:off x="9063789" y="3587039"/>
            <a:ext cx="1997722" cy="3281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333" b="1" i="0" u="none" strike="noStrike" kern="0" cap="none" spc="0" normalizeH="0" baseline="0" noProof="0" dirty="0">
              <a:ln>
                <a:noFill/>
              </a:ln>
              <a:solidFill>
                <a:srgbClr val="942923"/>
              </a:solidFill>
              <a:effectLst/>
              <a:uLnTx/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51" name="Google Shape;351;g34b9702a1db_0_128">
            <a:extLst>
              <a:ext uri="{FF2B5EF4-FFF2-40B4-BE49-F238E27FC236}">
                <a16:creationId xmlns:a16="http://schemas.microsoft.com/office/drawing/2014/main" id="{DFAC2284-71F8-AAE2-DE9E-534B1C504C43}"/>
              </a:ext>
            </a:extLst>
          </p:cNvPr>
          <p:cNvSpPr/>
          <p:nvPr/>
        </p:nvSpPr>
        <p:spPr>
          <a:xfrm>
            <a:off x="1860883" y="4647433"/>
            <a:ext cx="9545052" cy="6604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/>
                <a:ea typeface="Libre Franklin"/>
                <a:cs typeface="Libre Franklin"/>
                <a:sym typeface="Libre Franklin"/>
              </a:rPr>
              <a:t>EDUCATE  and ENGAGE THE PUBLIC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52" name="Google Shape;352;g34b9702a1db_0_128">
            <a:extLst>
              <a:ext uri="{FF2B5EF4-FFF2-40B4-BE49-F238E27FC236}">
                <a16:creationId xmlns:a16="http://schemas.microsoft.com/office/drawing/2014/main" id="{9E3A21AD-DD96-DB32-32D8-52E9780594A5}"/>
              </a:ext>
            </a:extLst>
          </p:cNvPr>
          <p:cNvSpPr/>
          <p:nvPr/>
        </p:nvSpPr>
        <p:spPr>
          <a:xfrm>
            <a:off x="7363326" y="5485634"/>
            <a:ext cx="4042609" cy="6604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/>
                <a:ea typeface="Libre Franklin"/>
                <a:cs typeface="Libre Franklin"/>
                <a:sym typeface="Libre Franklin"/>
              </a:rPr>
              <a:t>GET ON BALLOT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54" name="Google Shape;354;g34b9702a1db_0_128">
            <a:extLst>
              <a:ext uri="{FF2B5EF4-FFF2-40B4-BE49-F238E27FC236}">
                <a16:creationId xmlns:a16="http://schemas.microsoft.com/office/drawing/2014/main" id="{FCFCB390-ACC3-068C-E172-D0FBF1D003F4}"/>
              </a:ext>
            </a:extLst>
          </p:cNvPr>
          <p:cNvSpPr txBox="1"/>
          <p:nvPr/>
        </p:nvSpPr>
        <p:spPr>
          <a:xfrm>
            <a:off x="7608711" y="169333"/>
            <a:ext cx="246400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  <p:extLst>
      <p:ext uri="{BB962C8B-B14F-4D97-AF65-F5344CB8AC3E}">
        <p14:creationId xmlns:p14="http://schemas.microsoft.com/office/powerpoint/2010/main" val="1523300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>
          <a:extLst>
            <a:ext uri="{FF2B5EF4-FFF2-40B4-BE49-F238E27FC236}">
              <a16:creationId xmlns:a16="http://schemas.microsoft.com/office/drawing/2014/main" id="{C42682CF-AD5D-4D89-8008-5262BF5BA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">
            <a:extLst>
              <a:ext uri="{FF2B5EF4-FFF2-40B4-BE49-F238E27FC236}">
                <a16:creationId xmlns:a16="http://schemas.microsoft.com/office/drawing/2014/main" id="{91CC02FD-38E0-C29A-5A25-85F3E8A536D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67367" y="2276467"/>
            <a:ext cx="3735665" cy="2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pPr marL="457189" indent="-457189">
              <a:spcBef>
                <a:spcPts val="0"/>
              </a:spcBef>
              <a:buSzPts val="1400"/>
              <a:buNone/>
            </a:pPr>
            <a:endParaRPr sz="1867" dirty="0">
              <a:solidFill>
                <a:srgbClr val="000000"/>
              </a:solidFill>
            </a:endParaRPr>
          </a:p>
          <a:p>
            <a:pPr marL="457189" indent="-457189">
              <a:spcBef>
                <a:spcPts val="0"/>
              </a:spcBef>
              <a:buSzPts val="1400"/>
              <a:buNone/>
            </a:pPr>
            <a:endParaRPr sz="1867" dirty="0">
              <a:solidFill>
                <a:srgbClr val="000000"/>
              </a:solidFill>
            </a:endParaRPr>
          </a:p>
        </p:txBody>
      </p:sp>
      <p:sp>
        <p:nvSpPr>
          <p:cNvPr id="136" name="Google Shape;136;p9">
            <a:extLst>
              <a:ext uri="{FF2B5EF4-FFF2-40B4-BE49-F238E27FC236}">
                <a16:creationId xmlns:a16="http://schemas.microsoft.com/office/drawing/2014/main" id="{2711BCA8-35FC-81CD-D5DF-A33C8EE965B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93370" y="1535113"/>
            <a:ext cx="5389033" cy="459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b" anchorCtr="0">
            <a:normAutofit/>
          </a:bodyPr>
          <a:lstStyle/>
          <a:p>
            <a:pPr marL="0" marR="0" lvl="0" indent="0"/>
            <a:endParaRPr lang="en-US" sz="1400" b="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SzPts val="1800"/>
            </a:pPr>
            <a:endParaRPr sz="2400" dirty="0">
              <a:solidFill>
                <a:schemeClr val="accent2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37" name="Google Shape;137;p9">
            <a:extLst>
              <a:ext uri="{FF2B5EF4-FFF2-40B4-BE49-F238E27FC236}">
                <a16:creationId xmlns:a16="http://schemas.microsoft.com/office/drawing/2014/main" id="{3C0238CD-3AEA-B8B1-123C-D922FEE05089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5412770" y="2034489"/>
            <a:ext cx="6463848" cy="463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 fontScale="85000" lnSpcReduction="20000"/>
          </a:bodyPr>
          <a:lstStyle/>
          <a:p>
            <a:pPr marL="457189" indent="-457189">
              <a:spcBef>
                <a:spcPts val="0"/>
              </a:spcBef>
              <a:buSzPts val="1400"/>
              <a:buNone/>
            </a:pPr>
            <a:endParaRPr sz="1867" dirty="0"/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strong partnerships with advocates for an </a:t>
            </a: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inside/outside strategy</a:t>
            </a: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as much </a:t>
            </a: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 research </a:t>
            </a: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possible – document need, design model system, develop costs of care, etc.  Share and be transparent.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Educate and cultivate support from local </a:t>
            </a: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elected officials </a:t>
            </a: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can champion an effort – Mayor, City Council, etc.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Educate </a:t>
            </a: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city departments </a:t>
            </a: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 unmet needs.  Engage them in support.  Minimize competition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Libre Franklin"/>
              </a:rPr>
              <a:t>Understand campaign leadership must ultimately come from a </a:t>
            </a: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Libre Franklin"/>
              </a:rPr>
              <a:t>community-based coalition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Libre Franklin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Libre Franklin"/>
              </a:rPr>
              <a:t>Help develop and train </a:t>
            </a: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Libre Franklin"/>
              </a:rPr>
              <a:t>community leadership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Libre Franklin"/>
              </a:rPr>
              <a:t> including youth voices </a:t>
            </a:r>
            <a:endParaRPr lang="en-US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Conduct 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education campaigns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 child and youth needs and benefits of services.</a:t>
            </a:r>
          </a:p>
          <a:p>
            <a:pPr marL="0" marR="0" lvl="0" indent="0">
              <a:buNone/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>
              <a:spcBef>
                <a:spcPts val="0"/>
              </a:spcBef>
              <a:buSzPts val="1400"/>
              <a:buNone/>
            </a:pPr>
            <a:endParaRPr sz="1867" dirty="0"/>
          </a:p>
        </p:txBody>
      </p:sp>
      <p:pic>
        <p:nvPicPr>
          <p:cNvPr id="139" name="Google Shape;139;p9">
            <a:extLst>
              <a:ext uri="{FF2B5EF4-FFF2-40B4-BE49-F238E27FC236}">
                <a16:creationId xmlns:a16="http://schemas.microsoft.com/office/drawing/2014/main" id="{FDEA6620-8522-7A57-6ABD-149ED6FEFB0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30902" y="398889"/>
            <a:ext cx="1105711" cy="111320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9">
            <a:extLst>
              <a:ext uri="{FF2B5EF4-FFF2-40B4-BE49-F238E27FC236}">
                <a16:creationId xmlns:a16="http://schemas.microsoft.com/office/drawing/2014/main" id="{52C2D33E-1863-D73C-0348-CDA7A21404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029238"/>
          </a:xfrm>
          <a:prstGeom prst="rect">
            <a:avLst/>
          </a:prstGeom>
          <a:solidFill>
            <a:srgbClr val="6078BE"/>
          </a:solidFill>
          <a:ln>
            <a:noFill/>
          </a:ln>
        </p:spPr>
        <p:txBody>
          <a:bodyPr spcFirstLastPara="1" wrap="square" lIns="609600" tIns="609600" rIns="609600" bIns="609600" anchor="ctr" anchorCtr="0">
            <a:noAutofit/>
          </a:bodyPr>
          <a:lstStyle/>
          <a:p>
            <a:pPr>
              <a:buSzPts val="2800"/>
            </a:pPr>
            <a:r>
              <a:rPr lang="en-US" sz="3600" b="1" dirty="0">
                <a:solidFill>
                  <a:schemeClr val="lt1"/>
                </a:solidFill>
              </a:rPr>
              <a:t>GUIDELINES FOR CITY DEPARTMENTS IN PREPARING FOR A BALLOT MEASURE</a:t>
            </a:r>
            <a:br>
              <a:rPr lang="en-US" sz="3733" b="1" dirty="0">
                <a:solidFill>
                  <a:schemeClr val="lt1"/>
                </a:solidFill>
              </a:rPr>
            </a:br>
            <a:r>
              <a:rPr lang="en-US" sz="3733" b="1" dirty="0">
                <a:solidFill>
                  <a:schemeClr val="lt1"/>
                </a:solidFill>
              </a:rPr>
              <a:t>Understand what government can and can’t do.</a:t>
            </a:r>
            <a:endParaRPr sz="3733" b="1" dirty="0">
              <a:solidFill>
                <a:schemeClr val="l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AB56CE-A741-26B7-CEEF-6C86AD1C9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83" y="2574651"/>
            <a:ext cx="4798596" cy="319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09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>
          <a:extLst>
            <a:ext uri="{FF2B5EF4-FFF2-40B4-BE49-F238E27FC236}">
              <a16:creationId xmlns:a16="http://schemas.microsoft.com/office/drawing/2014/main" id="{7FE8F42D-E708-82AC-2E76-62CA586BD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">
            <a:extLst>
              <a:ext uri="{FF2B5EF4-FFF2-40B4-BE49-F238E27FC236}">
                <a16:creationId xmlns:a16="http://schemas.microsoft.com/office/drawing/2014/main" id="{CE261298-34D2-AB4B-AECB-1BD2EA43D4F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67367" y="2276467"/>
            <a:ext cx="3735665" cy="2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pPr marL="457189" indent="-457189">
              <a:spcBef>
                <a:spcPts val="0"/>
              </a:spcBef>
              <a:buSzPts val="1400"/>
              <a:buNone/>
            </a:pPr>
            <a:endParaRPr sz="1867" dirty="0">
              <a:solidFill>
                <a:srgbClr val="000000"/>
              </a:solidFill>
            </a:endParaRPr>
          </a:p>
          <a:p>
            <a:pPr marL="457189" indent="-457189">
              <a:spcBef>
                <a:spcPts val="0"/>
              </a:spcBef>
              <a:buSzPts val="1400"/>
              <a:buNone/>
            </a:pPr>
            <a:endParaRPr sz="1867" dirty="0">
              <a:solidFill>
                <a:srgbClr val="000000"/>
              </a:solidFill>
            </a:endParaRPr>
          </a:p>
        </p:txBody>
      </p:sp>
      <p:sp>
        <p:nvSpPr>
          <p:cNvPr id="136" name="Google Shape;136;p9">
            <a:extLst>
              <a:ext uri="{FF2B5EF4-FFF2-40B4-BE49-F238E27FC236}">
                <a16:creationId xmlns:a16="http://schemas.microsoft.com/office/drawing/2014/main" id="{8DAFB72E-28AD-C7E3-1698-5B07F5E9EA9C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93370" y="1535113"/>
            <a:ext cx="5389033" cy="459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b" anchorCtr="0">
            <a:normAutofit/>
          </a:bodyPr>
          <a:lstStyle/>
          <a:p>
            <a:pPr marL="0" marR="0" lvl="0" indent="0"/>
            <a:endParaRPr lang="en-US" sz="1400" b="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SzPts val="1800"/>
            </a:pPr>
            <a:endParaRPr sz="2400" dirty="0">
              <a:solidFill>
                <a:schemeClr val="accent2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37" name="Google Shape;137;p9">
            <a:extLst>
              <a:ext uri="{FF2B5EF4-FFF2-40B4-BE49-F238E27FC236}">
                <a16:creationId xmlns:a16="http://schemas.microsoft.com/office/drawing/2014/main" id="{2D10D171-2BA4-3824-B7B3-5594168C945A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5260785" y="1259316"/>
            <a:ext cx="6802878" cy="530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 fontScale="92500" lnSpcReduction="20000"/>
          </a:bodyPr>
          <a:lstStyle/>
          <a:p>
            <a:pPr marL="457189" indent="-457189">
              <a:spcBef>
                <a:spcPts val="0"/>
              </a:spcBef>
              <a:buSzPts val="1400"/>
              <a:buNone/>
            </a:pPr>
            <a:endParaRPr sz="1867" dirty="0"/>
          </a:p>
          <a:p>
            <a:pPr marL="457189" indent="-457189">
              <a:spcBef>
                <a:spcPts val="0"/>
              </a:spcBef>
              <a:buSzPts val="1400"/>
            </a:pPr>
            <a:r>
              <a:rPr lang="en-US" sz="1867" dirty="0"/>
              <a:t>Sponsor </a:t>
            </a:r>
            <a:r>
              <a:rPr lang="en-US" sz="1867" b="1" dirty="0"/>
              <a:t>events</a:t>
            </a:r>
            <a:r>
              <a:rPr lang="en-US" sz="1867" dirty="0"/>
              <a:t> that build community like family picnics, resource fairs, conferences.</a:t>
            </a:r>
          </a:p>
          <a:p>
            <a:pPr marL="457189" indent="-457189">
              <a:spcBef>
                <a:spcPts val="0"/>
              </a:spcBef>
              <a:buSzPts val="1400"/>
            </a:pPr>
            <a:endParaRPr lang="en-US" sz="1867" dirty="0"/>
          </a:p>
          <a:p>
            <a:pPr marL="457189" indent="-457189">
              <a:spcBef>
                <a:spcPts val="0"/>
              </a:spcBef>
              <a:buSzPts val="1400"/>
            </a:pPr>
            <a:r>
              <a:rPr lang="en-US" sz="1867" b="1" dirty="0"/>
              <a:t>Publish  and disseminate </a:t>
            </a:r>
            <a:r>
              <a:rPr lang="en-US" sz="1867" dirty="0"/>
              <a:t>needs assessments and budget data.</a:t>
            </a:r>
          </a:p>
          <a:p>
            <a:pPr marL="0" indent="0">
              <a:spcBef>
                <a:spcPts val="0"/>
              </a:spcBef>
              <a:buSzPts val="1400"/>
              <a:buNone/>
            </a:pPr>
            <a:endParaRPr lang="en-US" sz="1867" dirty="0"/>
          </a:p>
          <a:p>
            <a:pPr marL="457189" indent="-457189">
              <a:spcBef>
                <a:spcPts val="0"/>
              </a:spcBef>
              <a:buSzPts val="1400"/>
            </a:pPr>
            <a:r>
              <a:rPr lang="en-US" sz="1867" dirty="0"/>
              <a:t>Sponsor a </a:t>
            </a:r>
            <a:r>
              <a:rPr lang="en-US" sz="1867" b="1" dirty="0"/>
              <a:t>teach-in</a:t>
            </a:r>
            <a:r>
              <a:rPr lang="en-US" sz="1867" dirty="0"/>
              <a:t> for community agencies on data about  needs and budgets.</a:t>
            </a:r>
          </a:p>
          <a:p>
            <a:pPr marL="457189" indent="-457189">
              <a:spcBef>
                <a:spcPts val="0"/>
              </a:spcBef>
              <a:buSzPts val="1400"/>
            </a:pPr>
            <a:endParaRPr lang="en-US" sz="1867" dirty="0"/>
          </a:p>
          <a:p>
            <a:pPr marL="457189" indent="-457189">
              <a:spcBef>
                <a:spcPts val="0"/>
              </a:spcBef>
              <a:buSzPts val="1400"/>
            </a:pPr>
            <a:r>
              <a:rPr lang="en-US" sz="1867" dirty="0"/>
              <a:t>Build e-mail and mailing lists to educate community through </a:t>
            </a:r>
            <a:r>
              <a:rPr lang="en-US" sz="1867" b="1" dirty="0"/>
              <a:t>social media, newsletters, opinion pieces.</a:t>
            </a:r>
          </a:p>
          <a:p>
            <a:pPr marL="457189" indent="-457189">
              <a:spcBef>
                <a:spcPts val="0"/>
              </a:spcBef>
              <a:buSzPts val="1400"/>
            </a:pPr>
            <a:endParaRPr lang="en-US" sz="1867" b="1" dirty="0"/>
          </a:p>
          <a:p>
            <a:pPr marL="457189" indent="-457189">
              <a:spcBef>
                <a:spcPts val="0"/>
              </a:spcBef>
              <a:buSzPts val="1400"/>
            </a:pPr>
            <a:r>
              <a:rPr lang="en-US" sz="1867" dirty="0"/>
              <a:t>Attend community planning and coalition </a:t>
            </a:r>
            <a:r>
              <a:rPr lang="en-US" sz="1867" b="1" dirty="0"/>
              <a:t>meetings</a:t>
            </a:r>
            <a:r>
              <a:rPr lang="en-US" sz="1867" dirty="0"/>
              <a:t> aimed at improving services and generating public support.  Volunteer for key pieces of work.</a:t>
            </a:r>
          </a:p>
          <a:p>
            <a:pPr marL="457189" indent="-457189">
              <a:spcBef>
                <a:spcPts val="0"/>
              </a:spcBef>
              <a:buSzPts val="1400"/>
            </a:pPr>
            <a:endParaRPr lang="en-US" sz="1867" dirty="0"/>
          </a:p>
          <a:p>
            <a:pPr marL="457189" indent="-457189">
              <a:spcBef>
                <a:spcPts val="0"/>
              </a:spcBef>
              <a:buSzPts val="1400"/>
            </a:pPr>
            <a:r>
              <a:rPr lang="en-US" sz="1867" dirty="0"/>
              <a:t>Encourage city to conduct a </a:t>
            </a:r>
            <a:r>
              <a:rPr lang="en-US" sz="1867" b="1" dirty="0"/>
              <a:t>poll</a:t>
            </a:r>
            <a:r>
              <a:rPr lang="en-US" sz="1867" dirty="0"/>
              <a:t> or include opinions about children’s needs in a general poll.</a:t>
            </a:r>
          </a:p>
          <a:p>
            <a:pPr marL="457189" indent="-457189">
              <a:spcBef>
                <a:spcPts val="0"/>
              </a:spcBef>
              <a:buSzPts val="1400"/>
            </a:pPr>
            <a:endParaRPr lang="en-US" sz="1867" dirty="0"/>
          </a:p>
          <a:p>
            <a:pPr marL="457189" indent="-457189">
              <a:spcBef>
                <a:spcPts val="0"/>
              </a:spcBef>
              <a:buSzPts val="1400"/>
            </a:pPr>
            <a:r>
              <a:rPr lang="en-US" sz="1867" b="1" dirty="0"/>
              <a:t>Connect</a:t>
            </a:r>
            <a:r>
              <a:rPr lang="en-US" sz="1867" dirty="0"/>
              <a:t> community advocates to key resource people and information in government.</a:t>
            </a:r>
          </a:p>
          <a:p>
            <a:pPr marL="457189" indent="-457189">
              <a:spcBef>
                <a:spcPts val="0"/>
              </a:spcBef>
              <a:buSzPts val="1400"/>
            </a:pPr>
            <a:endParaRPr lang="en-US" sz="1867" dirty="0"/>
          </a:p>
          <a:p>
            <a:pPr marL="457189" indent="-457189">
              <a:spcBef>
                <a:spcPts val="0"/>
              </a:spcBef>
              <a:buSzPts val="1400"/>
            </a:pPr>
            <a:r>
              <a:rPr lang="en-US" sz="1867" dirty="0"/>
              <a:t>Convene the </a:t>
            </a:r>
            <a:r>
              <a:rPr lang="en-US" sz="1867" b="1" dirty="0"/>
              <a:t>initial meetings </a:t>
            </a:r>
            <a:r>
              <a:rPr lang="en-US" sz="1867" dirty="0"/>
              <a:t>about need for greater revenue and strategy options.</a:t>
            </a:r>
          </a:p>
          <a:p>
            <a:pPr marL="457189" indent="-457189">
              <a:spcBef>
                <a:spcPts val="0"/>
              </a:spcBef>
              <a:buSzPts val="1400"/>
            </a:pPr>
            <a:endParaRPr lang="en-US" sz="1867" dirty="0"/>
          </a:p>
          <a:p>
            <a:pPr marL="457189" indent="-457189">
              <a:spcBef>
                <a:spcPts val="0"/>
              </a:spcBef>
              <a:buSzPts val="1400"/>
            </a:pPr>
            <a:endParaRPr lang="en-US" sz="1867" dirty="0"/>
          </a:p>
        </p:txBody>
      </p:sp>
      <p:cxnSp>
        <p:nvCxnSpPr>
          <p:cNvPr id="138" name="Google Shape;138;p9">
            <a:extLst>
              <a:ext uri="{FF2B5EF4-FFF2-40B4-BE49-F238E27FC236}">
                <a16:creationId xmlns:a16="http://schemas.microsoft.com/office/drawing/2014/main" id="{443AF277-D0DA-C393-4C18-DDE3E49103F5}"/>
              </a:ext>
            </a:extLst>
          </p:cNvPr>
          <p:cNvCxnSpPr>
            <a:cxnSpLocks/>
          </p:cNvCxnSpPr>
          <p:nvPr/>
        </p:nvCxnSpPr>
        <p:spPr>
          <a:xfrm>
            <a:off x="0" y="6717353"/>
            <a:ext cx="12063663" cy="0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0" name="Google Shape;140;p9">
            <a:extLst>
              <a:ext uri="{FF2B5EF4-FFF2-40B4-BE49-F238E27FC236}">
                <a16:creationId xmlns:a16="http://schemas.microsoft.com/office/drawing/2014/main" id="{D325904B-BF09-E708-E02B-2D1558743E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237401"/>
          </a:xfrm>
          <a:prstGeom prst="rect">
            <a:avLst/>
          </a:prstGeom>
          <a:solidFill>
            <a:srgbClr val="6078BE"/>
          </a:solidFill>
          <a:ln>
            <a:noFill/>
          </a:ln>
        </p:spPr>
        <p:txBody>
          <a:bodyPr spcFirstLastPara="1" wrap="square" lIns="609600" tIns="609600" rIns="609600" bIns="609600" anchor="ctr" anchorCtr="0">
            <a:noAutofit/>
          </a:bodyPr>
          <a:lstStyle/>
          <a:p>
            <a:pPr>
              <a:buSzPts val="2800"/>
            </a:pPr>
            <a:r>
              <a:rPr lang="en-US" sz="3733" b="1" dirty="0">
                <a:solidFill>
                  <a:schemeClr val="lt1"/>
                </a:solidFill>
              </a:rPr>
              <a:t>EXAMPLES OF ACTIVITES TO SUPPORT A FUTURE MEASURE </a:t>
            </a:r>
            <a:endParaRPr sz="3733" b="1" dirty="0">
              <a:solidFill>
                <a:schemeClr val="l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37F90A-4F02-CAF2-5A09-5B6307C5EF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427" b="7562"/>
          <a:stretch>
            <a:fillRect/>
          </a:stretch>
        </p:blipFill>
        <p:spPr>
          <a:xfrm>
            <a:off x="392589" y="1535113"/>
            <a:ext cx="4578493" cy="488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71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>
          <a:extLst>
            <a:ext uri="{FF2B5EF4-FFF2-40B4-BE49-F238E27FC236}">
              <a16:creationId xmlns:a16="http://schemas.microsoft.com/office/drawing/2014/main" id="{3775D78C-829A-1051-460D-CF78DA31C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b9702a1db_0_22">
            <a:extLst>
              <a:ext uri="{FF2B5EF4-FFF2-40B4-BE49-F238E27FC236}">
                <a16:creationId xmlns:a16="http://schemas.microsoft.com/office/drawing/2014/main" id="{9D76F7B9-D795-D2F8-8455-791288995653}"/>
              </a:ext>
            </a:extLst>
          </p:cNvPr>
          <p:cNvSpPr/>
          <p:nvPr/>
        </p:nvSpPr>
        <p:spPr>
          <a:xfrm>
            <a:off x="0" y="1175107"/>
            <a:ext cx="12192000" cy="412800"/>
          </a:xfrm>
          <a:prstGeom prst="rect">
            <a:avLst/>
          </a:prstGeom>
          <a:solidFill>
            <a:srgbClr val="6078B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Tx/>
              <a:buNone/>
              <a:tabLst/>
              <a:defRPr/>
            </a:pPr>
            <a:r>
              <a:rPr kumimoji="0" 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/>
                <a:ea typeface="Libre Franklin"/>
                <a:cs typeface="Libre Franklin"/>
                <a:sym typeface="Libre Franklin"/>
              </a:rPr>
              <a:t>          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9" name="Google Shape;209;g34b9702a1db_0_22">
            <a:extLst>
              <a:ext uri="{FF2B5EF4-FFF2-40B4-BE49-F238E27FC236}">
                <a16:creationId xmlns:a16="http://schemas.microsoft.com/office/drawing/2014/main" id="{5C2EDF0B-537D-A249-3627-2A6677381E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18040" y="1668353"/>
            <a:ext cx="8249304" cy="598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indent="-342900"/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Foundation grants – Focus on system building - coordination, evaluation, experimental projects</a:t>
            </a:r>
          </a:p>
          <a:p>
            <a:pPr marL="342900" indent="-342900"/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and federal grants – partner with community in applications</a:t>
            </a:r>
          </a:p>
          <a:p>
            <a:pPr marL="0" indent="0">
              <a:buNone/>
            </a:pP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Partnerships with other city departments – e.g., youth internships, particularly in departments with resources, such as police and fire and public works</a:t>
            </a:r>
          </a:p>
          <a:p>
            <a:pPr marL="342900" indent="-342900"/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Partnerships with local businesses and corporations, financial institutions and hospitals</a:t>
            </a:r>
          </a:p>
          <a:p>
            <a:pPr marL="342900" indent="-342900"/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Taking lead on community benefits, fees on tickets and other items, voluntary donations on city bills, etc.</a:t>
            </a:r>
          </a:p>
          <a:p>
            <a:pPr marL="342900" indent="-342900"/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Become active part of city-driven tax increase measures. i.e., sales.</a:t>
            </a:r>
          </a:p>
          <a:p>
            <a:pPr marL="342900" indent="-342900"/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/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ts val="1200"/>
              </a:spcBef>
            </a:pPr>
            <a:endParaRPr sz="1867" b="1" dirty="0"/>
          </a:p>
        </p:txBody>
      </p:sp>
      <p:sp>
        <p:nvSpPr>
          <p:cNvPr id="210" name="Google Shape;210;g34b9702a1db_0_22">
            <a:extLst>
              <a:ext uri="{FF2B5EF4-FFF2-40B4-BE49-F238E27FC236}">
                <a16:creationId xmlns:a16="http://schemas.microsoft.com/office/drawing/2014/main" id="{5D3611A4-30B2-48D6-C274-D441AAC343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24799" y="266098"/>
            <a:ext cx="6625053" cy="828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r>
              <a:rPr lang="en-US" sz="2903" b="1" dirty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OTHER POTENTIAL SOURCES OF FUNDING FOR CITY DEPARTMENTS </a:t>
            </a:r>
            <a:endParaRPr b="1" dirty="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1" name="Google Shape;211;g34b9702a1db_0_22">
            <a:extLst>
              <a:ext uri="{FF2B5EF4-FFF2-40B4-BE49-F238E27FC236}">
                <a16:creationId xmlns:a16="http://schemas.microsoft.com/office/drawing/2014/main" id="{F081EEA0-013A-3D11-02C9-A3F9F8B4B22D}"/>
              </a:ext>
            </a:extLst>
          </p:cNvPr>
          <p:cNvSpPr txBox="1"/>
          <p:nvPr/>
        </p:nvSpPr>
        <p:spPr>
          <a:xfrm>
            <a:off x="1408388" y="1958684"/>
            <a:ext cx="57424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endParaRPr kumimoji="0" lang="en-US" sz="26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Tx/>
              <a:buNone/>
              <a:tabLst/>
              <a:defRPr/>
            </a:pP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6" name="Picture 5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4B7DC0A3-B4A2-834B-4E62-DE11B37F2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0"/>
          <a:stretch/>
        </p:blipFill>
        <p:spPr>
          <a:xfrm>
            <a:off x="8839032" y="1800141"/>
            <a:ext cx="3179653" cy="4790133"/>
          </a:xfrm>
          <a:prstGeom prst="rect">
            <a:avLst/>
          </a:prstGeom>
        </p:spPr>
      </p:pic>
      <p:pic>
        <p:nvPicPr>
          <p:cNvPr id="4" name="Picture 3" descr="A hand holding a sign&#10;&#10;AI-generated content may be incorrect.">
            <a:extLst>
              <a:ext uri="{FF2B5EF4-FFF2-40B4-BE49-F238E27FC236}">
                <a16:creationId xmlns:a16="http://schemas.microsoft.com/office/drawing/2014/main" id="{6B89F7EA-1B68-5940-2D8D-A07C13CDF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11" y="294330"/>
            <a:ext cx="1627904" cy="150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53718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1_Office Theme">
  <a:themeElements>
    <a:clrScheme name="FNG">
      <a:dk1>
        <a:srgbClr val="000000"/>
      </a:dk1>
      <a:lt1>
        <a:srgbClr val="FFFFFF"/>
      </a:lt1>
      <a:dk2>
        <a:srgbClr val="002D62"/>
      </a:dk2>
      <a:lt2>
        <a:srgbClr val="EEECE1"/>
      </a:lt2>
      <a:accent1>
        <a:srgbClr val="4F81BD"/>
      </a:accent1>
      <a:accent2>
        <a:srgbClr val="942923"/>
      </a:accent2>
      <a:accent3>
        <a:srgbClr val="9BBB59"/>
      </a:accent3>
      <a:accent4>
        <a:srgbClr val="8064A2"/>
      </a:accent4>
      <a:accent5>
        <a:srgbClr val="57B4AD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FNG">
      <a:dk1>
        <a:srgbClr val="000000"/>
      </a:dk1>
      <a:lt1>
        <a:srgbClr val="FFFFFF"/>
      </a:lt1>
      <a:dk2>
        <a:srgbClr val="002D62"/>
      </a:dk2>
      <a:lt2>
        <a:srgbClr val="EEECE1"/>
      </a:lt2>
      <a:accent1>
        <a:srgbClr val="4F81BD"/>
      </a:accent1>
      <a:accent2>
        <a:srgbClr val="942923"/>
      </a:accent2>
      <a:accent3>
        <a:srgbClr val="9BBB59"/>
      </a:accent3>
      <a:accent4>
        <a:srgbClr val="8064A2"/>
      </a:accent4>
      <a:accent5>
        <a:srgbClr val="57B4AD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2966</TotalTime>
  <Words>520</Words>
  <Application>Microsoft Office PowerPoint</Application>
  <PresentationFormat>Widescreen</PresentationFormat>
  <Paragraphs>74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Aptos</vt:lpstr>
      <vt:lpstr>Arial</vt:lpstr>
      <vt:lpstr>Calibri</vt:lpstr>
      <vt:lpstr>Century Gothic</vt:lpstr>
      <vt:lpstr>Libre Franklin</vt:lpstr>
      <vt:lpstr>Libre Franklin Medium</vt:lpstr>
      <vt:lpstr>Symbol</vt:lpstr>
      <vt:lpstr>Wingdings 3</vt:lpstr>
      <vt:lpstr>1_Ion</vt:lpstr>
      <vt:lpstr>1_Office Theme</vt:lpstr>
      <vt:lpstr>2_Office Theme</vt:lpstr>
      <vt:lpstr>What can city departments do to help facilitate the creation of a voter-approved dedicated fund for children and youth?     </vt:lpstr>
      <vt:lpstr>      WHAT NEEDS TO BE IN PLACE? </vt:lpstr>
      <vt:lpstr> ELEMENTS OF PRE-CAMPAIGN WORK</vt:lpstr>
      <vt:lpstr>PowerPoint Presentation</vt:lpstr>
      <vt:lpstr>GUIDELINES FOR CITY DEPARTMENTS IN PREPARING FOR A BALLOT MEASURE Understand what government can and can’t do.</vt:lpstr>
      <vt:lpstr>EXAMPLES OF ACTIVITES TO SUPPORT A FUTURE MEASURE </vt:lpstr>
      <vt:lpstr>OTHER POTENTIAL SOURCES OF FUNDING FOR CITY DEPARTMENTS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Margaret Brodkin</dc:creator>
  <cp:lastModifiedBy>Margaret Brodkin</cp:lastModifiedBy>
  <cp:revision>13</cp:revision>
  <cp:lastPrinted>2025-06-24T07:39:00Z</cp:lastPrinted>
  <dcterms:created xsi:type="dcterms:W3CDTF">2025-06-23T23:46:48Z</dcterms:created>
  <dcterms:modified xsi:type="dcterms:W3CDTF">2025-06-26T01:24:26Z</dcterms:modified>
</cp:coreProperties>
</file>